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32" r:id="rId3"/>
    <p:sldMasterId id="2147483745" r:id="rId4"/>
    <p:sldMasterId id="2147483767" r:id="rId5"/>
  </p:sldMasterIdLst>
  <p:notesMasterIdLst>
    <p:notesMasterId r:id="rId36"/>
  </p:notesMasterIdLst>
  <p:handoutMasterIdLst>
    <p:handoutMasterId r:id="rId37"/>
  </p:handoutMasterIdLst>
  <p:sldIdLst>
    <p:sldId id="256" r:id="rId6"/>
    <p:sldId id="1075" r:id="rId7"/>
    <p:sldId id="1044" r:id="rId8"/>
    <p:sldId id="1073" r:id="rId9"/>
    <p:sldId id="1076" r:id="rId10"/>
    <p:sldId id="1077" r:id="rId11"/>
    <p:sldId id="1079" r:id="rId12"/>
    <p:sldId id="1078" r:id="rId13"/>
    <p:sldId id="1082" r:id="rId14"/>
    <p:sldId id="1080" r:id="rId15"/>
    <p:sldId id="1090" r:id="rId16"/>
    <p:sldId id="1052" r:id="rId17"/>
    <p:sldId id="1071" r:id="rId18"/>
    <p:sldId id="1060" r:id="rId19"/>
    <p:sldId id="381" r:id="rId20"/>
    <p:sldId id="283" r:id="rId21"/>
    <p:sldId id="1035" r:id="rId22"/>
    <p:sldId id="1033" r:id="rId23"/>
    <p:sldId id="341" r:id="rId24"/>
    <p:sldId id="1085" r:id="rId25"/>
    <p:sldId id="1086" r:id="rId26"/>
    <p:sldId id="378" r:id="rId27"/>
    <p:sldId id="379" r:id="rId28"/>
    <p:sldId id="1026" r:id="rId29"/>
    <p:sldId id="1028" r:id="rId30"/>
    <p:sldId id="289" r:id="rId31"/>
    <p:sldId id="1092" r:id="rId32"/>
    <p:sldId id="1093" r:id="rId33"/>
    <p:sldId id="1091" r:id="rId34"/>
    <p:sldId id="34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E87"/>
    <a:srgbClr val="67FD67"/>
    <a:srgbClr val="02FE38"/>
    <a:srgbClr val="FF0000"/>
    <a:srgbClr val="3525CB"/>
    <a:srgbClr val="14AC22"/>
    <a:srgbClr val="84D0A2"/>
    <a:srgbClr val="EBEBEB"/>
    <a:srgbClr val="C80000"/>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16" autoAdjust="0"/>
  </p:normalViewPr>
  <p:slideViewPr>
    <p:cSldViewPr snapToGrid="0">
      <p:cViewPr varScale="1">
        <p:scale>
          <a:sx n="108" d="100"/>
          <a:sy n="108" d="100"/>
        </p:scale>
        <p:origin x="88" y="14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48" d="100"/>
          <a:sy n="48" d="100"/>
        </p:scale>
        <p:origin x="2684"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SAP BWH benchmark 每小时查询次数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Pt>
            <c:idx val="1"/>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1-BAA6-4478-B46E-A82916E18C8F}"/>
              </c:ext>
            </c:extLst>
          </c:dPt>
          <c:dPt>
            <c:idx val="2"/>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3-BAA6-4478-B46E-A82916E18C8F}"/>
              </c:ext>
            </c:extLst>
          </c:dPt>
          <c:dPt>
            <c:idx val="3"/>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5-BAA6-4478-B46E-A82916E18C8F}"/>
              </c:ext>
            </c:extLst>
          </c:dPt>
          <c:dPt>
            <c:idx val="4"/>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7-BAA6-4478-B46E-A82916E18C8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Huawei 2488H V6</c:v>
                </c:pt>
                <c:pt idx="1">
                  <c:v>Vender1</c:v>
                </c:pt>
                <c:pt idx="2">
                  <c:v>Vender2</c:v>
                </c:pt>
                <c:pt idx="3">
                  <c:v>Vender3</c:v>
                </c:pt>
              </c:strCache>
            </c:strRef>
          </c:cat>
          <c:val>
            <c:numRef>
              <c:f>Sheet1!$B$2:$B$5</c:f>
              <c:numCache>
                <c:formatCode>General</c:formatCode>
                <c:ptCount val="4"/>
                <c:pt idx="0">
                  <c:v>6766</c:v>
                </c:pt>
                <c:pt idx="1">
                  <c:v>6617</c:v>
                </c:pt>
                <c:pt idx="2">
                  <c:v>6276</c:v>
                </c:pt>
                <c:pt idx="3">
                  <c:v>5784</c:v>
                </c:pt>
              </c:numCache>
            </c:numRef>
          </c:val>
          <c:extLst>
            <c:ext xmlns:c16="http://schemas.microsoft.com/office/drawing/2014/chart" uri="{C3380CC4-5D6E-409C-BE32-E72D297353CC}">
              <c16:uniqueId val="{00000008-BAA6-4478-B46E-A82916E18C8F}"/>
            </c:ext>
          </c:extLst>
        </c:ser>
        <c:dLbls>
          <c:dLblPos val="outEnd"/>
          <c:showLegendKey val="0"/>
          <c:showVal val="1"/>
          <c:showCatName val="0"/>
          <c:showSerName val="0"/>
          <c:showPercent val="0"/>
          <c:showBubbleSize val="0"/>
        </c:dLbls>
        <c:gapWidth val="164"/>
        <c:overlap val="-22"/>
        <c:axId val="-291666352"/>
        <c:axId val="-291644592"/>
      </c:barChart>
      <c:catAx>
        <c:axId val="-29166635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291644592"/>
        <c:crosses val="autoZero"/>
        <c:auto val="1"/>
        <c:lblAlgn val="ctr"/>
        <c:lblOffset val="100"/>
        <c:noMultiLvlLbl val="0"/>
      </c:catAx>
      <c:valAx>
        <c:axId val="-2916445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91666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38177224151505"/>
          <c:y val="7.6581001422218603E-2"/>
          <c:w val="0.86616771714025897"/>
          <c:h val="0.8069917564155612"/>
        </c:manualLayout>
      </c:layout>
      <c:barChart>
        <c:barDir val="col"/>
        <c:grouping val="clustered"/>
        <c:varyColors val="0"/>
        <c:ser>
          <c:idx val="0"/>
          <c:order val="0"/>
          <c:tx>
            <c:strRef>
              <c:f>Sheet1!$B$1</c:f>
              <c:strCache>
                <c:ptCount val="1"/>
                <c:pt idx="0">
                  <c:v>SAP BWH benchmark 每小时查询次数</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Pt>
            <c:idx val="0"/>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1-F6A2-472B-B6E1-70EC95AC9F89}"/>
              </c:ext>
            </c:extLst>
          </c:dPt>
          <c:dPt>
            <c:idx val="1"/>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3-F6A2-472B-B6E1-70EC95AC9F89}"/>
              </c:ext>
            </c:extLst>
          </c:dPt>
          <c:dPt>
            <c:idx val="2"/>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5-F6A2-472B-B6E1-70EC95AC9F89}"/>
              </c:ext>
            </c:extLst>
          </c:dPt>
          <c:dPt>
            <c:idx val="3"/>
            <c:invertIfNegative val="0"/>
            <c:bubble3D val="0"/>
            <c:spPr>
              <a:solidFill>
                <a:srgbClr val="EBEBEB"/>
              </a:solidFill>
              <a:ln>
                <a:noFill/>
              </a:ln>
              <a:effectLst>
                <a:innerShdw blurRad="114300">
                  <a:schemeClr val="accent1"/>
                </a:innerShdw>
              </a:effectLst>
            </c:spPr>
            <c:extLst>
              <c:ext xmlns:c16="http://schemas.microsoft.com/office/drawing/2014/chart" uri="{C3380CC4-5D6E-409C-BE32-E72D297353CC}">
                <c16:uniqueId val="{00000007-F6A2-472B-B6E1-70EC95AC9F8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Huawei 2488H V5</c:v>
                </c:pt>
                <c:pt idx="1">
                  <c:v>Vender1</c:v>
                </c:pt>
                <c:pt idx="2">
                  <c:v>Vender2</c:v>
                </c:pt>
                <c:pt idx="3">
                  <c:v>Vender3</c:v>
                </c:pt>
              </c:strCache>
            </c:strRef>
          </c:cat>
          <c:val>
            <c:numRef>
              <c:f>Sheet1!$B$2:$B$5</c:f>
              <c:numCache>
                <c:formatCode>General</c:formatCode>
                <c:ptCount val="4"/>
                <c:pt idx="0">
                  <c:v>5293</c:v>
                </c:pt>
                <c:pt idx="1">
                  <c:v>5163</c:v>
                </c:pt>
                <c:pt idx="2">
                  <c:v>5086</c:v>
                </c:pt>
                <c:pt idx="3">
                  <c:v>4970</c:v>
                </c:pt>
              </c:numCache>
            </c:numRef>
          </c:val>
          <c:extLst>
            <c:ext xmlns:c16="http://schemas.microsoft.com/office/drawing/2014/chart" uri="{C3380CC4-5D6E-409C-BE32-E72D297353CC}">
              <c16:uniqueId val="{00000008-F6A2-472B-B6E1-70EC95AC9F89}"/>
            </c:ext>
          </c:extLst>
        </c:ser>
        <c:dLbls>
          <c:dLblPos val="outEnd"/>
          <c:showLegendKey val="0"/>
          <c:showVal val="1"/>
          <c:showCatName val="0"/>
          <c:showSerName val="0"/>
          <c:showPercent val="0"/>
          <c:showBubbleSize val="0"/>
        </c:dLbls>
        <c:gapWidth val="164"/>
        <c:overlap val="-22"/>
        <c:axId val="-1525683552"/>
        <c:axId val="-1525685184"/>
      </c:barChart>
      <c:catAx>
        <c:axId val="-152568355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1525685184"/>
        <c:crosses val="autoZero"/>
        <c:auto val="1"/>
        <c:lblAlgn val="ctr"/>
        <c:lblOffset val="100"/>
        <c:noMultiLvlLbl val="0"/>
      </c:catAx>
      <c:valAx>
        <c:axId val="-15256851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25683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541798414272243"/>
          <c:y val="3.3892079564143487E-2"/>
          <c:w val="0.7396274342047916"/>
          <c:h val="0.87747467373718036"/>
        </c:manualLayout>
      </c:layout>
      <c:barChart>
        <c:barDir val="bar"/>
        <c:grouping val="clustered"/>
        <c:varyColors val="0"/>
        <c:ser>
          <c:idx val="0"/>
          <c:order val="0"/>
          <c:tx>
            <c:strRef>
              <c:f>Sheet2!$K$1</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Sheet2!$J$2:$J$13</c:f>
              <c:strCache>
                <c:ptCount val="12"/>
                <c:pt idx="0">
                  <c:v>IBM Z</c:v>
                </c:pt>
                <c:pt idx="1">
                  <c:v>IBM Power</c:v>
                </c:pt>
                <c:pt idx="2">
                  <c:v>Lenovo System x/ThinkSystem</c:v>
                </c:pt>
                <c:pt idx="3">
                  <c:v>Huawei Kunlun &amp; FusionServer</c:v>
                </c:pt>
                <c:pt idx="4">
                  <c:v>HPE SuperDome</c:v>
                </c:pt>
                <c:pt idx="5">
                  <c:v>Fujitsu Primergy</c:v>
                </c:pt>
                <c:pt idx="6">
                  <c:v>Cisco UCS</c:v>
                </c:pt>
                <c:pt idx="7">
                  <c:v>Inspur*</c:v>
                </c:pt>
                <c:pt idx="8">
                  <c:v>Dell PowerEdge</c:v>
                </c:pt>
                <c:pt idx="9">
                  <c:v>Oracle x86</c:v>
                </c:pt>
                <c:pt idx="10">
                  <c:v>Oracle SPARC</c:v>
                </c:pt>
                <c:pt idx="11">
                  <c:v>HPE ProLiant</c:v>
                </c:pt>
              </c:strCache>
            </c:strRef>
          </c:cat>
          <c:val>
            <c:numRef>
              <c:f>Sheet2!$K$2:$K$13</c:f>
              <c:numCache>
                <c:formatCode>0.00_ </c:formatCode>
                <c:ptCount val="12"/>
                <c:pt idx="0">
                  <c:v>0.75339999999999996</c:v>
                </c:pt>
                <c:pt idx="1">
                  <c:v>1.9634</c:v>
                </c:pt>
                <c:pt idx="2">
                  <c:v>2.0734000000000004</c:v>
                </c:pt>
                <c:pt idx="3">
                  <c:v>2.1734</c:v>
                </c:pt>
                <c:pt idx="4">
                  <c:v>2.2334000000000001</c:v>
                </c:pt>
                <c:pt idx="5">
                  <c:v>4.1666999999999996</c:v>
                </c:pt>
                <c:pt idx="6">
                  <c:v>4.3</c:v>
                </c:pt>
                <c:pt idx="7">
                  <c:v>10</c:v>
                </c:pt>
                <c:pt idx="8">
                  <c:v>29</c:v>
                </c:pt>
                <c:pt idx="9">
                  <c:v>38.333400000000005</c:v>
                </c:pt>
                <c:pt idx="10">
                  <c:v>41.666700000000006</c:v>
                </c:pt>
                <c:pt idx="11">
                  <c:v>42.666700000000006</c:v>
                </c:pt>
              </c:numCache>
            </c:numRef>
          </c:val>
          <c:extLst>
            <c:ext xmlns:c16="http://schemas.microsoft.com/office/drawing/2014/chart" uri="{C3380CC4-5D6E-409C-BE32-E72D297353CC}">
              <c16:uniqueId val="{00000000-6C7B-4496-B198-CDB2B8173619}"/>
            </c:ext>
          </c:extLst>
        </c:ser>
        <c:dLbls>
          <c:showLegendKey val="0"/>
          <c:showVal val="0"/>
          <c:showCatName val="0"/>
          <c:showSerName val="0"/>
          <c:showPercent val="0"/>
          <c:showBubbleSize val="0"/>
        </c:dLbls>
        <c:gapWidth val="182"/>
        <c:axId val="-1525688992"/>
        <c:axId val="-1525690624"/>
      </c:barChart>
      <c:catAx>
        <c:axId val="-1525688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525690624"/>
        <c:crosses val="autoZero"/>
        <c:auto val="1"/>
        <c:lblAlgn val="ctr"/>
        <c:lblOffset val="100"/>
        <c:noMultiLvlLbl val="0"/>
      </c:catAx>
      <c:valAx>
        <c:axId val="-1525690624"/>
        <c:scaling>
          <c:orientation val="minMax"/>
        </c:scaling>
        <c:delete val="0"/>
        <c:axPos val="b"/>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25688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3/23/2021</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CSL is pin-compatible with SKL with AVX512-VNNI &amp; Optane Memory Support, 6-CH DDR4-2993</a:t>
            </a:r>
          </a:p>
          <a:p>
            <a:pPr marL="228600" indent="-228600">
              <a:buAutoNum type="arabicPeriod"/>
            </a:pPr>
            <a:r>
              <a:rPr lang="en-US" dirty="0"/>
              <a:t>Cooper Lake new with BF16 support on AVX512, 6-CH DDR4-3200, for 4-8 sockets, PCIe Gen3</a:t>
            </a:r>
          </a:p>
          <a:p>
            <a:pPr marL="228600" indent="-228600">
              <a:buAutoNum type="arabicPeriod"/>
            </a:pPr>
            <a:r>
              <a:rPr lang="en-US" dirty="0"/>
              <a:t>Ice-Lake: like Cooper Lake, but for 1-2 sockets with 8-CH DDR4-3200, PCIe Gen4</a:t>
            </a:r>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2383388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1. Mechanic HDD is No.1 source for server failure and difficult to predict in the past even if the SMART data is provided by each drive.</a:t>
            </a:r>
          </a:p>
          <a:p>
            <a:pPr marL="0" indent="0">
              <a:buNone/>
            </a:pPr>
            <a:r>
              <a:rPr lang="en-US" altLang="zh-CN" dirty="0"/>
              <a:t>2. Now with leveraging the deep learning technologies and the massive HDD failure data collected, FusionDirector could predict risky drives 7-30 days in advance. FusionDirector has a pre-trained &amp; continuous-being-improved HDD fault neural network model, and will query the SMART status data from all provisioned HDDs through the out-band iBMC in real time, and feed to model (i.e. inference) to detect any imminent fault condition. If it does, it will issue an alert for the Admin to take actions such as data migration or order a new drive for replacement. The model accuracy right now is over 90%.</a:t>
            </a:r>
          </a:p>
          <a:p>
            <a:pPr marL="0" indent="0">
              <a:buNone/>
            </a:pPr>
            <a:r>
              <a:rPr lang="en-US" altLang="zh-CN" dirty="0"/>
              <a:t>3. The result is:  reduction of service disruption substantially</a:t>
            </a:r>
            <a:endParaRPr lang="zh-CN" altLang="en-US" dirty="0"/>
          </a:p>
        </p:txBody>
      </p:sp>
    </p:spTree>
    <p:extLst>
      <p:ext uri="{BB962C8B-B14F-4D97-AF65-F5344CB8AC3E}">
        <p14:creationId xmlns:p14="http://schemas.microsoft.com/office/powerpoint/2010/main" val="21262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1. Firmware &amp; Device driver management and upgrade is a time-consuming tedious job even for a small-medium server farm if performed manually, the process is: R&amp;D Release– GTS download manually – GTS upgrade manually</a:t>
            </a:r>
          </a:p>
          <a:p>
            <a:pPr marL="0" indent="0">
              <a:buNone/>
            </a:pPr>
            <a:r>
              <a:rPr lang="en-US" altLang="zh-CN" dirty="0"/>
              <a:t>2. Now the new FusionDirector could automatically detect the new versions available, perform version compatibility analysis, and then download &amp; upgrade if applicable, saving a lot of times.</a:t>
            </a:r>
          </a:p>
        </p:txBody>
      </p:sp>
    </p:spTree>
    <p:extLst>
      <p:ext uri="{BB962C8B-B14F-4D97-AF65-F5344CB8AC3E}">
        <p14:creationId xmlns:p14="http://schemas.microsoft.com/office/powerpoint/2010/main" val="2399177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marL="0" marR="0" lvl="0" indent="0" algn="ctr" defTabSz="1521354" rtl="0" eaLnBrk="1" fontAlgn="auto" latinLnBrk="0" hangingPunct="0">
              <a:lnSpc>
                <a:spcPct val="100000"/>
              </a:lnSpc>
              <a:spcBef>
                <a:spcPts val="0"/>
              </a:spcBef>
              <a:spcAft>
                <a:spcPts val="0"/>
              </a:spcAft>
              <a:buClrTx/>
              <a:buSzTx/>
              <a:buFontTx/>
              <a:buNone/>
              <a:tabLst/>
              <a:defRPr/>
            </a:pPr>
            <a:fld id="{DEE4F5E1-6556-46A7-9032-25A8AECBF66F}" type="slidenum">
              <a:rPr kumimoji="0" lang="zh-CN" altLang="en-US" sz="6200" b="1"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sym typeface="Helvetica Neue"/>
              </a:rPr>
              <a:pPr marL="0" marR="0" lvl="0" indent="0" algn="ctr" defTabSz="1521354" rtl="0" eaLnBrk="1" fontAlgn="auto" latinLnBrk="0" hangingPunct="0">
                <a:lnSpc>
                  <a:spcPct val="100000"/>
                </a:lnSpc>
                <a:spcBef>
                  <a:spcPts val="0"/>
                </a:spcBef>
                <a:spcAft>
                  <a:spcPts val="0"/>
                </a:spcAft>
                <a:buClrTx/>
                <a:buSzTx/>
                <a:buFontTx/>
                <a:buNone/>
                <a:tabLst/>
                <a:defRPr/>
              </a:pPr>
              <a:t>24</a:t>
            </a:fld>
            <a:endParaRPr kumimoji="0" lang="zh-CN" altLang="en-US" sz="6200" b="1"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sym typeface="Helvetica Neue"/>
            </a:endParaRPr>
          </a:p>
        </p:txBody>
      </p:sp>
    </p:spTree>
    <p:extLst>
      <p:ext uri="{BB962C8B-B14F-4D97-AF65-F5344CB8AC3E}">
        <p14:creationId xmlns:p14="http://schemas.microsoft.com/office/powerpoint/2010/main" val="3191930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备注占位符 2"/>
          <p:cNvSpPr>
            <a:spLocks noGrp="1"/>
          </p:cNvSpPr>
          <p:nvPr>
            <p:ph type="body" idx="1"/>
          </p:nvPr>
        </p:nvSpPr>
        <p:spPr/>
        <p:txBody>
          <a:bodyPr/>
          <a:lstStyle/>
          <a:p>
            <a:pPr marL="0" indent="0" algn="l">
              <a:buNone/>
              <a:defRPr/>
            </a:pPr>
            <a:endParaRPr kumimoji="1" lang="en-US" altLang="zh-CN" sz="9600" dirty="0">
              <a:latin typeface="Arial" panose="020B0604020202020204" pitchFamily="34" charset="0"/>
              <a:ea typeface="微软雅黑" panose="020B0503020204020204" pitchFamily="34" charset="-122"/>
            </a:endParaRPr>
          </a:p>
        </p:txBody>
      </p:sp>
      <p:sp>
        <p:nvSpPr>
          <p:cNvPr id="4" name="幻灯片编号占位符 3"/>
          <p:cNvSpPr>
            <a:spLocks noGrp="1"/>
          </p:cNvSpPr>
          <p:nvPr>
            <p:ph type="sldNum" sz="quarter" idx="5"/>
          </p:nvPr>
        </p:nvSpPr>
        <p:spPr>
          <a:xfrm>
            <a:off x="3884613" y="8685213"/>
            <a:ext cx="2971800" cy="458787"/>
          </a:xfrm>
          <a:prstGeom prst="rect">
            <a:avLst/>
          </a:prstGeom>
        </p:spPr>
        <p:txBody>
          <a:bodyPr/>
          <a:lstStyle/>
          <a:p>
            <a:pPr marL="0" marR="0" lvl="0" indent="0" algn="ctr" defTabSz="1521354" rtl="0" eaLnBrk="1" fontAlgn="auto" latinLnBrk="0" hangingPunct="0">
              <a:lnSpc>
                <a:spcPct val="100000"/>
              </a:lnSpc>
              <a:spcBef>
                <a:spcPts val="0"/>
              </a:spcBef>
              <a:spcAft>
                <a:spcPts val="0"/>
              </a:spcAft>
              <a:buClrTx/>
              <a:buSzTx/>
              <a:buFontTx/>
              <a:buNone/>
              <a:tabLst/>
              <a:defRPr/>
            </a:pPr>
            <a:fld id="{B7C5F510-FE7F-0D4D-A011-DEA48CD15CDF}" type="slidenum">
              <a:rPr kumimoji="0" lang="zh-CN" altLang="en-US" sz="6200" b="1" i="0" u="none" strike="noStrike" kern="0" cap="none" spc="0" normalizeH="0" baseline="0" noProof="0" smtClean="0">
                <a:ln>
                  <a:noFill/>
                </a:ln>
                <a:solidFill>
                  <a:srgbClr val="FFFFFF"/>
                </a:solidFill>
                <a:effectLst/>
                <a:uLnTx/>
                <a:uFillTx/>
                <a:latin typeface="Arial" panose="020B0604020202020204" pitchFamily="34" charset="0"/>
                <a:ea typeface="等线" panose="02010600030101010101" pitchFamily="2" charset="-122"/>
                <a:cs typeface="+mn-cs"/>
                <a:sym typeface="Helvetica Neue"/>
              </a:rPr>
              <a:pPr marL="0" marR="0" lvl="0" indent="0" algn="ctr" defTabSz="1521354" rtl="0" eaLnBrk="1" fontAlgn="auto" latinLnBrk="0" hangingPunct="0">
                <a:lnSpc>
                  <a:spcPct val="100000"/>
                </a:lnSpc>
                <a:spcBef>
                  <a:spcPts val="0"/>
                </a:spcBef>
                <a:spcAft>
                  <a:spcPts val="0"/>
                </a:spcAft>
                <a:buClrTx/>
                <a:buSzTx/>
                <a:buFontTx/>
                <a:buNone/>
                <a:tabLst/>
                <a:defRPr/>
              </a:pPr>
              <a:t>25</a:t>
            </a:fld>
            <a:endParaRPr kumimoji="0" lang="zh-CN" altLang="en-US" sz="6200" b="1" i="0" u="none" strike="noStrike" kern="0" cap="none" spc="0" normalizeH="0" baseline="0" noProof="0">
              <a:ln>
                <a:noFill/>
              </a:ln>
              <a:solidFill>
                <a:srgbClr val="FFFFFF"/>
              </a:solidFill>
              <a:effectLst/>
              <a:uLnTx/>
              <a:uFillTx/>
              <a:latin typeface="Arial" panose="020B0604020202020204" pitchFamily="34" charset="0"/>
              <a:ea typeface="等线" panose="02010600030101010101" pitchFamily="2" charset="-122"/>
              <a:cs typeface="+mn-cs"/>
              <a:sym typeface="Helvetica Neue"/>
            </a:endParaRPr>
          </a:p>
        </p:txBody>
      </p:sp>
    </p:spTree>
    <p:extLst>
      <p:ext uri="{BB962C8B-B14F-4D97-AF65-F5344CB8AC3E}">
        <p14:creationId xmlns:p14="http://schemas.microsoft.com/office/powerpoint/2010/main" val="1036125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26</a:t>
            </a:fld>
            <a:endParaRPr lang="en-US"/>
          </a:p>
        </p:txBody>
      </p:sp>
    </p:spTree>
    <p:extLst>
      <p:ext uri="{BB962C8B-B14F-4D97-AF65-F5344CB8AC3E}">
        <p14:creationId xmlns:p14="http://schemas.microsoft.com/office/powerpoint/2010/main" val="156692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18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Thanks!</a:t>
            </a:r>
            <a:endParaRPr lang="zh-CN" altLang="en-US"/>
          </a:p>
        </p:txBody>
      </p:sp>
    </p:spTree>
    <p:extLst>
      <p:ext uri="{BB962C8B-B14F-4D97-AF65-F5344CB8AC3E}">
        <p14:creationId xmlns:p14="http://schemas.microsoft.com/office/powerpoint/2010/main" val="172428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Tailored Datacenter Integration allows HANA customers to leverage existing hardware and infrastructure components for their HANA environment.</a:t>
            </a:r>
          </a:p>
        </p:txBody>
      </p:sp>
      <p:sp>
        <p:nvSpPr>
          <p:cNvPr id="4" name="Slide Number Placeholder 3"/>
          <p:cNvSpPr>
            <a:spLocks noGrp="1"/>
          </p:cNvSpPr>
          <p:nvPr>
            <p:ph type="sldNum" sz="quarter" idx="5"/>
          </p:nvPr>
        </p:nvSpPr>
        <p:spPr/>
        <p:txBody>
          <a:bodyPr/>
          <a:lstStyle/>
          <a:p>
            <a:fld id="{77AA6347-9C5C-4498-B753-1DF27CA46170}" type="slidenum">
              <a:rPr lang="en-US" smtClean="0"/>
              <a:t>7</a:t>
            </a:fld>
            <a:endParaRPr lang="en-US"/>
          </a:p>
        </p:txBody>
      </p:sp>
    </p:spTree>
    <p:extLst>
      <p:ext uri="{BB962C8B-B14F-4D97-AF65-F5344CB8AC3E}">
        <p14:creationId xmlns:p14="http://schemas.microsoft.com/office/powerpoint/2010/main" val="280681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marL="0" marR="0" lvl="0" indent="0" algn="ctr" defTabSz="1521354" rtl="0" eaLnBrk="1" fontAlgn="auto" latinLnBrk="0" hangingPunct="0">
              <a:lnSpc>
                <a:spcPct val="100000"/>
              </a:lnSpc>
              <a:spcBef>
                <a:spcPts val="0"/>
              </a:spcBef>
              <a:spcAft>
                <a:spcPts val="0"/>
              </a:spcAft>
              <a:buClrTx/>
              <a:buSzTx/>
              <a:buFontTx/>
              <a:buNone/>
              <a:tabLst/>
              <a:defRPr/>
            </a:pPr>
            <a:fld id="{DEE4F5E1-6556-46A7-9032-25A8AECBF66F}" type="slidenum">
              <a:rPr kumimoji="0" lang="zh-CN" altLang="en-US" sz="6200" b="1"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sym typeface="Helvetica Neue"/>
              </a:rPr>
              <a:pPr marL="0" marR="0" lvl="0" indent="0" algn="ctr" defTabSz="1521354" rtl="0" eaLnBrk="1" fontAlgn="auto" latinLnBrk="0" hangingPunct="0">
                <a:lnSpc>
                  <a:spcPct val="100000"/>
                </a:lnSpc>
                <a:spcBef>
                  <a:spcPts val="0"/>
                </a:spcBef>
                <a:spcAft>
                  <a:spcPts val="0"/>
                </a:spcAft>
                <a:buClrTx/>
                <a:buSzTx/>
                <a:buFontTx/>
                <a:buNone/>
                <a:tabLst/>
                <a:defRPr/>
              </a:pPr>
              <a:t>14</a:t>
            </a:fld>
            <a:endParaRPr kumimoji="0" lang="zh-CN" altLang="en-US" sz="6200" b="1"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sym typeface="Helvetica Neue"/>
            </a:endParaRPr>
          </a:p>
        </p:txBody>
      </p:sp>
    </p:spTree>
    <p:extLst>
      <p:ext uri="{BB962C8B-B14F-4D97-AF65-F5344CB8AC3E}">
        <p14:creationId xmlns:p14="http://schemas.microsoft.com/office/powerpoint/2010/main" val="188831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654412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030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1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77778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8593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20</a:t>
            </a:fld>
            <a:endParaRPr lang="en-US"/>
          </a:p>
        </p:txBody>
      </p:sp>
    </p:spTree>
    <p:extLst>
      <p:ext uri="{BB962C8B-B14F-4D97-AF65-F5344CB8AC3E}">
        <p14:creationId xmlns:p14="http://schemas.microsoft.com/office/powerpoint/2010/main" val="624592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14.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turewei - WHIT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71511" y="6413944"/>
            <a:ext cx="1763615" cy="305834"/>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3525C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26313" y="6385736"/>
            <a:ext cx="4114800" cy="290983"/>
          </a:xfr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a:xfrm>
            <a:off x="187636" y="6385736"/>
            <a:ext cx="512806" cy="300257"/>
          </a:xfrm>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15681" y="6357810"/>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77004" y="6357810"/>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62514" y="6336902"/>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23837"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83780"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45103"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694416" y="6336902"/>
            <a:ext cx="4114800" cy="290983"/>
          </a:xfrm>
        </p:spPr>
        <p:txBody>
          <a:bodyPr/>
          <a:lstStyle/>
          <a:p>
            <a:r>
              <a:rPr lang="en-US"/>
              <a:t>FUTUREWEI INTERNAL</a:t>
            </a:r>
          </a:p>
        </p:txBody>
      </p:sp>
      <p:sp>
        <p:nvSpPr>
          <p:cNvPr id="9" name="Slide Number Placeholder 8"/>
          <p:cNvSpPr>
            <a:spLocks noGrp="1"/>
          </p:cNvSpPr>
          <p:nvPr>
            <p:ph type="sldNum" sz="quarter" idx="12"/>
          </p:nvPr>
        </p:nvSpPr>
        <p:spPr>
          <a:xfrm>
            <a:off x="15573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41245" y="6379434"/>
            <a:ext cx="4114800" cy="290983"/>
          </a:xfrm>
        </p:spPr>
        <p:txBody>
          <a:bodyPr/>
          <a:lstStyle/>
          <a:p>
            <a:r>
              <a:rPr lang="en-US"/>
              <a:t>FUTUREWEI INTERNAL</a:t>
            </a:r>
          </a:p>
        </p:txBody>
      </p:sp>
      <p:sp>
        <p:nvSpPr>
          <p:cNvPr id="5" name="Slide Number Placeholder 4"/>
          <p:cNvSpPr>
            <a:spLocks noGrp="1"/>
          </p:cNvSpPr>
          <p:nvPr>
            <p:ph type="sldNum" sz="quarter" idx="12"/>
          </p:nvPr>
        </p:nvSpPr>
        <p:spPr>
          <a:xfrm>
            <a:off x="102568" y="6379434"/>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3786"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4510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726309"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87632"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62517"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23840"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705043"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66366"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turewei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2"/>
        </a:solidFill>
        <a:effectLst/>
      </p:bgPr>
    </p:bg>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01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65974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60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4FCD-C37E-D543-A06E-3BB45F877ABD}"/>
              </a:ext>
            </a:extLst>
          </p:cNvPr>
          <p:cNvSpPr>
            <a:spLocks noGrp="1"/>
          </p:cNvSpPr>
          <p:nvPr>
            <p:ph type="title"/>
          </p:nvPr>
        </p:nvSpPr>
        <p:spPr>
          <a:xfrm>
            <a:off x="838201" y="780766"/>
            <a:ext cx="10515600" cy="903288"/>
          </a:xfrm>
          <a:prstGeom prst="rect">
            <a:avLst/>
          </a:prstGeo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D0B2083-B999-8B4E-9EFC-0D29D8732C34}"/>
              </a:ext>
            </a:extLst>
          </p:cNvPr>
          <p:cNvSpPr>
            <a:spLocks noGrp="1"/>
          </p:cNvSpPr>
          <p:nvPr>
            <p:ph idx="1"/>
          </p:nvPr>
        </p:nvSpPr>
        <p:spPr>
          <a:xfrm>
            <a:off x="838201" y="1825625"/>
            <a:ext cx="10515600" cy="4351338"/>
          </a:xfrm>
          <a:prstGeom prst="rect">
            <a:avLst/>
          </a:prstGeom>
        </p:spPr>
        <p:txBody>
          <a:bodyPr/>
          <a:lstStyle/>
          <a:p>
            <a:r>
              <a:rPr kumimoji="1" lang="zh-CN" altLang="en-US"/>
              <a:t>编辑母版文本样式
第二级
第三级
第四级
第五级</a:t>
            </a:r>
          </a:p>
        </p:txBody>
      </p:sp>
      <p:sp>
        <p:nvSpPr>
          <p:cNvPr id="5" name="页脚占位符 4">
            <a:extLst>
              <a:ext uri="{FF2B5EF4-FFF2-40B4-BE49-F238E27FC236}">
                <a16:creationId xmlns:a16="http://schemas.microsoft.com/office/drawing/2014/main" id="{30EF2935-F8DE-8D49-84FA-0DF45A7B84E1}"/>
              </a:ext>
            </a:extLst>
          </p:cNvPr>
          <p:cNvSpPr>
            <a:spLocks noGrp="1"/>
          </p:cNvSpPr>
          <p:nvPr>
            <p:ph type="ftr" sz="quarter" idx="11"/>
          </p:nvPr>
        </p:nvSpPr>
        <p:spPr>
          <a:xfrm>
            <a:off x="4038601" y="6356352"/>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E2B0F57F-90DD-B44F-AD02-AFFBDA3BE836}"/>
              </a:ext>
            </a:extLst>
          </p:cNvPr>
          <p:cNvSpPr>
            <a:spLocks noGrp="1"/>
          </p:cNvSpPr>
          <p:nvPr>
            <p:ph type="sldNum" sz="quarter" idx="12"/>
          </p:nvPr>
        </p:nvSpPr>
        <p:spPr>
          <a:xfrm>
            <a:off x="8610601" y="6356352"/>
            <a:ext cx="2743200" cy="365125"/>
          </a:xfrm>
          <a:prstGeom prst="rect">
            <a:avLst/>
          </a:prstGeom>
        </p:spPr>
        <p:txBody>
          <a:bodyPr/>
          <a:lstStyle/>
          <a:p>
            <a:fld id="{D8FF9181-BBBF-474B-A1E8-735D778E5B35}" type="slidenum">
              <a:rPr kumimoji="1" lang="zh-CN" altLang="en-US" smtClean="0"/>
              <a:pPr/>
              <a:t>‹#›</a:t>
            </a:fld>
            <a:endParaRPr kumimoji="1" lang="zh-CN" altLang="en-US"/>
          </a:p>
        </p:txBody>
      </p:sp>
    </p:spTree>
    <p:extLst>
      <p:ext uri="{BB962C8B-B14F-4D97-AF65-F5344CB8AC3E}">
        <p14:creationId xmlns:p14="http://schemas.microsoft.com/office/powerpoint/2010/main" val="2914943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609602" y="275169"/>
            <a:ext cx="10972800" cy="1142999"/>
          </a:xfrm>
          <a:prstGeom prst="rect">
            <a:avLst/>
          </a:prstGeom>
        </p:spPr>
        <p:txBody>
          <a:bodyP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1949887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7" y="369035"/>
            <a:ext cx="10176933" cy="7457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14319679"/>
      </p:ext>
    </p:extLst>
  </p:cSld>
  <p:clrMapOvr>
    <a:masterClrMapping/>
  </p:clrMapOvr>
  <p:transition advClick="0" advTm="8000">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2397"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304" indent="0" algn="ctr">
              <a:buNone/>
              <a:defRPr sz="2595"/>
            </a:lvl2pPr>
            <a:lvl3pPr marL="1186605" indent="0" algn="ctr">
              <a:buNone/>
              <a:defRPr sz="2336"/>
            </a:lvl3pPr>
            <a:lvl4pPr marL="1779910" indent="0" algn="ctr">
              <a:buNone/>
              <a:defRPr sz="2077"/>
            </a:lvl4pPr>
            <a:lvl5pPr marL="2373213" indent="0" algn="ctr">
              <a:buNone/>
              <a:defRPr sz="2077"/>
            </a:lvl5pPr>
            <a:lvl6pPr marL="2966516" indent="0" algn="ctr">
              <a:buNone/>
              <a:defRPr sz="2077"/>
            </a:lvl6pPr>
            <a:lvl7pPr marL="3559818" indent="0" algn="ctr">
              <a:buNone/>
              <a:defRPr sz="2077"/>
            </a:lvl7pPr>
            <a:lvl8pPr marL="4153122" indent="0" algn="ctr">
              <a:buNone/>
              <a:defRPr sz="2077"/>
            </a:lvl8pPr>
            <a:lvl9pPr marL="4746424" indent="0" algn="ctr">
              <a:buNone/>
              <a:defRPr sz="2077"/>
            </a:lvl9pPr>
          </a:lstStyle>
          <a:p>
            <a:r>
              <a:rPr lang="en-US" altLang="zh-CN" dirty="0"/>
              <a:t>Ari</a:t>
            </a:r>
            <a:endParaRPr lang="en-US" dirty="0"/>
          </a:p>
        </p:txBody>
      </p:sp>
    </p:spTree>
    <p:extLst>
      <p:ext uri="{BB962C8B-B14F-4D97-AF65-F5344CB8AC3E}">
        <p14:creationId xmlns:p14="http://schemas.microsoft.com/office/powerpoint/2010/main" val="1867307163"/>
      </p:ext>
    </p:extLst>
  </p:cSld>
  <p:clrMapOvr>
    <a:masterClrMapping/>
  </p:clrMapOvr>
  <p:extLst>
    <p:ext uri="{DCECCB84-F9BA-43D5-87BE-67443E8EF086}">
      <p15:sldGuideLst xmlns:p15="http://schemas.microsoft.com/office/powerpoint/2012/main">
        <p15:guide id="1" pos="43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5167"/>
            <a:ext cx="10972800" cy="114300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609603" y="6356354"/>
            <a:ext cx="2844801" cy="366182"/>
          </a:xfrm>
          <a:prstGeom prst="rect">
            <a:avLst/>
          </a:prstGeom>
        </p:spPr>
        <p:txBody>
          <a:bodyPr/>
          <a:lstStyle/>
          <a:p>
            <a:fld id="{0C43D98D-673A-AF4F-AF5D-9842F7CA3F1D}" type="datetimeFigureOut">
              <a:rPr kumimoji="1" lang="zh-CN" altLang="en-US" smtClean="0">
                <a:solidFill>
                  <a:prstClr val="black"/>
                </a:solidFill>
              </a:rPr>
              <a:pPr/>
              <a:t>2021/3/23</a:t>
            </a:fld>
            <a:endParaRPr kumimoji="1" lang="zh-CN" altLang="en-US">
              <a:solidFill>
                <a:prstClr val="black"/>
              </a:solidFill>
            </a:endParaRPr>
          </a:p>
        </p:txBody>
      </p:sp>
      <p:sp>
        <p:nvSpPr>
          <p:cNvPr id="4" name="页脚占位符 3"/>
          <p:cNvSpPr>
            <a:spLocks noGrp="1"/>
          </p:cNvSpPr>
          <p:nvPr>
            <p:ph type="ftr" sz="quarter" idx="11"/>
          </p:nvPr>
        </p:nvSpPr>
        <p:spPr>
          <a:xfrm>
            <a:off x="4165601" y="6356354"/>
            <a:ext cx="3860800" cy="366182"/>
          </a:xfrm>
          <a:prstGeom prst="rect">
            <a:avLst/>
          </a:prstGeom>
        </p:spPr>
        <p:txBody>
          <a:bodyPr/>
          <a:lstStyle/>
          <a:p>
            <a:endParaRPr kumimoji="1" lang="zh-CN" altLang="en-US">
              <a:solidFill>
                <a:prstClr val="black"/>
              </a:solidFill>
            </a:endParaRPr>
          </a:p>
        </p:txBody>
      </p:sp>
      <p:sp>
        <p:nvSpPr>
          <p:cNvPr id="5" name="幻灯片编号占位符 4"/>
          <p:cNvSpPr>
            <a:spLocks noGrp="1"/>
          </p:cNvSpPr>
          <p:nvPr>
            <p:ph type="sldNum" sz="quarter" idx="12"/>
          </p:nvPr>
        </p:nvSpPr>
        <p:spPr>
          <a:xfrm>
            <a:off x="8737602" y="6356354"/>
            <a:ext cx="2844801" cy="366182"/>
          </a:xfrm>
          <a:prstGeom prst="rect">
            <a:avLst/>
          </a:prstGeom>
        </p:spPr>
        <p:txBody>
          <a:bodyPr/>
          <a:lstStyle/>
          <a:p>
            <a:fld id="{D619AFC6-65D3-DA46-920F-8F735F8F2151}" type="slidenum">
              <a:rPr kumimoji="1" lang="zh-CN" altLang="en-US" smtClean="0">
                <a:solidFill>
                  <a:prstClr val="black"/>
                </a:solidFill>
              </a:rPr>
              <a:pPr/>
              <a:t>‹#›</a:t>
            </a:fld>
            <a:endParaRPr kumimoji="1" lang="zh-CN" altLang="en-US">
              <a:solidFill>
                <a:prstClr val="black"/>
              </a:solidFill>
            </a:endParaRPr>
          </a:p>
        </p:txBody>
      </p:sp>
    </p:spTree>
    <p:extLst>
      <p:ext uri="{BB962C8B-B14F-4D97-AF65-F5344CB8AC3E}">
        <p14:creationId xmlns:p14="http://schemas.microsoft.com/office/powerpoint/2010/main" val="932885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3197" baseline="0">
                <a:solidFill>
                  <a:schemeClr val="tx1"/>
                </a:solidFill>
                <a:latin typeface="Microsoft YaHei" panose="020B0503020204020204" pitchFamily="34" charset="-122"/>
                <a:ea typeface="Microsoft YaHei" panose="020B0503020204020204" pitchFamily="34" charset="-122"/>
              </a:defRPr>
            </a:lvl1pPr>
            <a:lvl2pPr marL="593304" indent="0" algn="ctr">
              <a:buNone/>
              <a:defRPr sz="2595"/>
            </a:lvl2pPr>
            <a:lvl3pPr marL="1186605" indent="0" algn="ctr">
              <a:buNone/>
              <a:defRPr sz="2336"/>
            </a:lvl3pPr>
            <a:lvl4pPr marL="1779910" indent="0" algn="ctr">
              <a:buNone/>
              <a:defRPr sz="2077"/>
            </a:lvl4pPr>
            <a:lvl5pPr marL="2373213" indent="0" algn="ctr">
              <a:buNone/>
              <a:defRPr sz="2077"/>
            </a:lvl5pPr>
            <a:lvl6pPr marL="2966516" indent="0" algn="ctr">
              <a:buNone/>
              <a:defRPr sz="2077"/>
            </a:lvl6pPr>
            <a:lvl7pPr marL="3559818" indent="0" algn="ctr">
              <a:buNone/>
              <a:defRPr sz="2077"/>
            </a:lvl7pPr>
            <a:lvl8pPr marL="4153122" indent="0" algn="ctr">
              <a:buNone/>
              <a:defRPr sz="2077"/>
            </a:lvl8pPr>
            <a:lvl9pPr marL="4746424"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90"/>
            <a:ext cx="10729365" cy="4690459"/>
          </a:xfrm>
          <a:prstGeom prst="rect">
            <a:avLst/>
          </a:prstGeom>
        </p:spPr>
        <p:txBody>
          <a:bodyPr lIns="0" tIns="0" rIns="0" bIns="0"/>
          <a:lstStyle>
            <a:lvl1pPr marL="12361" indent="0">
              <a:lnSpc>
                <a:spcPct val="100000"/>
              </a:lnSpc>
              <a:spcBef>
                <a:spcPts val="0"/>
              </a:spcBef>
              <a:buFontTx/>
              <a:buNone/>
              <a:tabLst>
                <a:tab pos="1207207"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322" indent="-170987">
              <a:buFont typeface="Arial" panose="020B0604020202020204" pitchFamily="34" charset="0"/>
              <a:buChar char="•"/>
              <a:tabLst>
                <a:tab pos="1207207" algn="ctr"/>
              </a:tabLst>
              <a:defRPr sz="1298" baseline="0"/>
            </a:lvl2pPr>
            <a:lvl3pPr marL="525322" indent="-170987">
              <a:buFont typeface="Arial" panose="020B0604020202020204" pitchFamily="34" charset="0"/>
              <a:buChar char="•"/>
              <a:tabLst>
                <a:tab pos="1207207" algn="ctr"/>
              </a:tabLst>
              <a:defRPr sz="1298" baseline="0"/>
            </a:lvl3pPr>
            <a:lvl4pPr marL="525322" indent="-170987">
              <a:buFont typeface="Arial" panose="020B0604020202020204" pitchFamily="34" charset="0"/>
              <a:buChar char="•"/>
              <a:tabLst>
                <a:tab pos="1207207" algn="ctr"/>
              </a:tabLst>
              <a:defRPr sz="1298" baseline="0"/>
            </a:lvl4pPr>
            <a:lvl5pPr marL="525322" indent="-170987">
              <a:buFont typeface="Arial" panose="020B0604020202020204" pitchFamily="34" charset="0"/>
              <a:buChar char="•"/>
              <a:tabLst>
                <a:tab pos="120720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526210705"/>
      </p:ext>
    </p:extLst>
  </p:cSld>
  <p:clrMapOvr>
    <a:masterClrMapping/>
  </p:clrMapOvr>
  <p:extLst>
    <p:ext uri="{DCECCB84-F9BA-43D5-87BE-67443E8EF086}">
      <p15:sldGuideLst xmlns:p15="http://schemas.microsoft.com/office/powerpoint/2012/main">
        <p15:guide id="1" pos="43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9AA66-85E5-EB45-9DBC-C00CB792B011}"/>
              </a:ext>
            </a:extLst>
          </p:cNvPr>
          <p:cNvSpPr>
            <a:spLocks noGrp="1"/>
          </p:cNvSpPr>
          <p:nvPr>
            <p:ph type="dt" sz="half" idx="10"/>
          </p:nvPr>
        </p:nvSpPr>
        <p:spPr>
          <a:xfrm>
            <a:off x="609602" y="6356353"/>
            <a:ext cx="2844801" cy="366182"/>
          </a:xfrm>
          <a:prstGeom prst="rect">
            <a:avLst/>
          </a:prstGeom>
        </p:spPr>
        <p:txBody>
          <a:bodyPr/>
          <a:lstStyle/>
          <a:p>
            <a:fld id="{677276F7-8807-E647-94F8-6280092822FC}" type="datetimeFigureOut">
              <a:rPr kumimoji="1" lang="zh-CN" altLang="en-US" smtClean="0"/>
              <a:t>2021/3/23</a:t>
            </a:fld>
            <a:endParaRPr kumimoji="1" lang="zh-CN" altLang="en-US"/>
          </a:p>
        </p:txBody>
      </p:sp>
      <p:sp>
        <p:nvSpPr>
          <p:cNvPr id="3" name="页脚占位符 2">
            <a:extLst>
              <a:ext uri="{FF2B5EF4-FFF2-40B4-BE49-F238E27FC236}">
                <a16:creationId xmlns:a16="http://schemas.microsoft.com/office/drawing/2014/main" id="{44E28205-C7A6-0A45-A067-F21995E48B32}"/>
              </a:ext>
            </a:extLst>
          </p:cNvPr>
          <p:cNvSpPr>
            <a:spLocks noGrp="1"/>
          </p:cNvSpPr>
          <p:nvPr>
            <p:ph type="ftr" sz="quarter" idx="11"/>
          </p:nvPr>
        </p:nvSpPr>
        <p:spPr>
          <a:xfrm>
            <a:off x="4165601" y="6356353"/>
            <a:ext cx="3860800" cy="366182"/>
          </a:xfrm>
          <a:prstGeom prst="rect">
            <a:avLst/>
          </a:prstGeom>
        </p:spPr>
        <p:txBody>
          <a:bodyPr/>
          <a:lstStyle/>
          <a:p>
            <a:endParaRPr kumimoji="1" lang="zh-CN" altLang="en-US"/>
          </a:p>
        </p:txBody>
      </p:sp>
      <p:sp>
        <p:nvSpPr>
          <p:cNvPr id="4" name="灯片编号占位符 3">
            <a:extLst>
              <a:ext uri="{FF2B5EF4-FFF2-40B4-BE49-F238E27FC236}">
                <a16:creationId xmlns:a16="http://schemas.microsoft.com/office/drawing/2014/main" id="{110F227F-31C1-1049-ADBC-5A4926BA940E}"/>
              </a:ext>
            </a:extLst>
          </p:cNvPr>
          <p:cNvSpPr>
            <a:spLocks noGrp="1"/>
          </p:cNvSpPr>
          <p:nvPr>
            <p:ph type="sldNum" sz="quarter" idx="12"/>
          </p:nvPr>
        </p:nvSpPr>
        <p:spPr>
          <a:xfrm>
            <a:off x="8737601" y="6356353"/>
            <a:ext cx="2844801" cy="366182"/>
          </a:xfrm>
          <a:prstGeom prst="rect">
            <a:avLst/>
          </a:prstGeom>
        </p:spPr>
        <p:txBody>
          <a:bodyPr/>
          <a:lstStyle/>
          <a:p>
            <a:fld id="{D8FF9181-BBBF-474B-A1E8-735D778E5B35}" type="slidenum">
              <a:rPr kumimoji="1" lang="zh-CN" altLang="en-US" smtClean="0"/>
              <a:t>‹#›</a:t>
            </a:fld>
            <a:endParaRPr kumimoji="1" lang="zh-CN" altLang="en-US"/>
          </a:p>
        </p:txBody>
      </p:sp>
    </p:spTree>
    <p:extLst>
      <p:ext uri="{BB962C8B-B14F-4D97-AF65-F5344CB8AC3E}">
        <p14:creationId xmlns:p14="http://schemas.microsoft.com/office/powerpoint/2010/main" val="24705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Futurewei - RE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1886" y="477359"/>
            <a:ext cx="10919930" cy="584775"/>
          </a:xfrm>
          <a:prstGeom prst="rect">
            <a:avLst/>
          </a:prstGeom>
          <a:noFill/>
          <a:ln w="9525" algn="ctr">
            <a:noFill/>
            <a:miter lim="800000"/>
            <a:headEnd/>
            <a:tailEnd/>
          </a:ln>
          <a:effectLst/>
        </p:spPr>
        <p:txBody>
          <a:bodyPr lIns="91427" tIns="45714" rIns="91427" bIns="45714" anchor="ctr"/>
          <a:lstStyle>
            <a:lvl1pPr marL="0" indent="0" algn="l">
              <a:buFont typeface="Arial" pitchFamily="34" charset="0"/>
              <a:buNone/>
              <a:defRPr lang="zh-CN" altLang="en-US" sz="3196" b="1" dirty="0">
                <a:solidFill>
                  <a:schemeClr val="tx1"/>
                </a:solidFill>
                <a:latin typeface="微软雅黑" pitchFamily="34" charset="-122"/>
                <a:ea typeface="微软雅黑" pitchFamily="34" charset="-122"/>
              </a:defRPr>
            </a:lvl1pPr>
          </a:lstStyle>
          <a:p>
            <a:pPr lvl="0"/>
            <a:endParaRPr lang="zh-CN" altLang="en-US" dirty="0"/>
          </a:p>
        </p:txBody>
      </p:sp>
    </p:spTree>
    <p:extLst>
      <p:ext uri="{BB962C8B-B14F-4D97-AF65-F5344CB8AC3E}">
        <p14:creationId xmlns:p14="http://schemas.microsoft.com/office/powerpoint/2010/main" val="1272158227"/>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24868" y="217056"/>
            <a:ext cx="10515193" cy="819874"/>
          </a:xfrm>
          <a:prstGeom prst="rect">
            <a:avLst/>
          </a:prstGeom>
        </p:spPr>
        <p:txBody>
          <a:bodyPr anchor="ctr"/>
          <a:lstStyle>
            <a:lvl1pPr>
              <a:defRPr sz="3591" cap="none">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345570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标题与副标题">
    <p:bg>
      <p:bgPr>
        <a:solidFill>
          <a:schemeClr val="bg2"/>
        </a:solidFill>
        <a:effectLst/>
      </p:bgPr>
    </p:bg>
    <p:spTree>
      <p:nvGrpSpPr>
        <p:cNvPr id="1" name=""/>
        <p:cNvGrpSpPr/>
        <p:nvPr/>
      </p:nvGrpSpPr>
      <p:grpSpPr>
        <a:xfrm>
          <a:off x="0" y="0"/>
          <a:ext cx="0" cy="0"/>
          <a:chOff x="0" y="0"/>
          <a:chExt cx="0" cy="0"/>
        </a:xfrm>
      </p:grpSpPr>
      <p:sp>
        <p:nvSpPr>
          <p:cNvPr id="3" name="thank you"/>
          <p:cNvSpPr txBox="1"/>
          <p:nvPr userDrawn="1"/>
        </p:nvSpPr>
        <p:spPr>
          <a:xfrm>
            <a:off x="4788146" y="2846597"/>
            <a:ext cx="2442976" cy="651525"/>
          </a:xfrm>
          <a:prstGeom prst="rect">
            <a:avLst/>
          </a:prstGeom>
          <a:ln w="12700">
            <a:miter lim="400000"/>
          </a:ln>
          <a:extLst>
            <a:ext uri="{C572A759-6A51-4108-AA02-DFA0A04FC94B}">
              <ma14:wrappingTextBoxFlag xmlns="" xmlns:ma14="http://schemas.microsoft.com/office/mac/drawingml/2011/main" val="1"/>
            </a:ext>
          </a:extLst>
        </p:spPr>
        <p:txBody>
          <a:bodyPr wrap="none" lIns="9525" tIns="9525" rIns="9525" bIns="9525" anchor="ctr">
            <a:spAutoFit/>
          </a:bodyPr>
          <a:lstStyle>
            <a:lvl1pPr defTabSz="762000">
              <a:lnSpc>
                <a:spcPct val="110000"/>
              </a:lnSpc>
              <a:defRPr sz="20000">
                <a:latin typeface="Huawei Sans"/>
                <a:ea typeface="Huawei Sans"/>
                <a:cs typeface="Huawei Sans"/>
                <a:sym typeface="Huawei Sans"/>
              </a:defRPr>
            </a:lvl1pPr>
          </a:lstStyle>
          <a:p>
            <a:r>
              <a:rPr lang="en-US" altLang="zh-CN" sz="4049" dirty="0">
                <a:latin typeface="Arial" panose="020B0604020202020204" pitchFamily="34" charset="0"/>
              </a:rPr>
              <a:t>T</a:t>
            </a:r>
            <a:r>
              <a:rPr sz="4049" dirty="0">
                <a:latin typeface="Arial" panose="020B0604020202020204" pitchFamily="34" charset="0"/>
              </a:rPr>
              <a:t>hank you</a:t>
            </a:r>
          </a:p>
        </p:txBody>
      </p:sp>
      <p:pic>
        <p:nvPicPr>
          <p:cNvPr id="4" name="图片 6" descr="图片 6"/>
          <p:cNvPicPr>
            <a:picLocks noChangeAspect="1"/>
          </p:cNvPicPr>
          <p:nvPr userDrawn="1"/>
        </p:nvPicPr>
        <p:blipFill>
          <a:blip r:embed="rId2"/>
          <a:stretch>
            <a:fillRect/>
          </a:stretch>
        </p:blipFill>
        <p:spPr>
          <a:xfrm>
            <a:off x="4815657" y="3831702"/>
            <a:ext cx="2376340" cy="839419"/>
          </a:xfrm>
          <a:prstGeom prst="rect">
            <a:avLst/>
          </a:prstGeom>
          <a:ln w="12700">
            <a:miter lim="400000"/>
          </a:ln>
        </p:spPr>
      </p:pic>
    </p:spTree>
    <p:extLst>
      <p:ext uri="{BB962C8B-B14F-4D97-AF65-F5344CB8AC3E}">
        <p14:creationId xmlns:p14="http://schemas.microsoft.com/office/powerpoint/2010/main" val="34429980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hinese text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670289"/>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9AA66-85E5-EB45-9DBC-C00CB792B011}"/>
              </a:ext>
            </a:extLst>
          </p:cNvPr>
          <p:cNvSpPr>
            <a:spLocks noGrp="1"/>
          </p:cNvSpPr>
          <p:nvPr>
            <p:ph type="dt" sz="half" idx="10"/>
          </p:nvPr>
        </p:nvSpPr>
        <p:spPr>
          <a:xfrm>
            <a:off x="609602" y="6356353"/>
            <a:ext cx="2844801" cy="366182"/>
          </a:xfrm>
          <a:prstGeom prst="rect">
            <a:avLst/>
          </a:prstGeom>
        </p:spPr>
        <p:txBody>
          <a:bodyPr/>
          <a:lstStyle/>
          <a:p>
            <a:fld id="{677276F7-8807-E647-94F8-6280092822FC}" type="datetimeFigureOut">
              <a:rPr kumimoji="1" lang="zh-CN" altLang="en-US" smtClean="0"/>
              <a:t>2021/3/23</a:t>
            </a:fld>
            <a:endParaRPr kumimoji="1" lang="zh-CN" altLang="en-US" dirty="0"/>
          </a:p>
        </p:txBody>
      </p:sp>
      <p:sp>
        <p:nvSpPr>
          <p:cNvPr id="3" name="页脚占位符 2">
            <a:extLst>
              <a:ext uri="{FF2B5EF4-FFF2-40B4-BE49-F238E27FC236}">
                <a16:creationId xmlns:a16="http://schemas.microsoft.com/office/drawing/2014/main" id="{44E28205-C7A6-0A45-A067-F21995E48B32}"/>
              </a:ext>
            </a:extLst>
          </p:cNvPr>
          <p:cNvSpPr>
            <a:spLocks noGrp="1"/>
          </p:cNvSpPr>
          <p:nvPr>
            <p:ph type="ftr" sz="quarter" idx="11"/>
          </p:nvPr>
        </p:nvSpPr>
        <p:spPr>
          <a:xfrm>
            <a:off x="4165600" y="6356353"/>
            <a:ext cx="3860800" cy="366182"/>
          </a:xfrm>
          <a:prstGeom prst="rect">
            <a:avLst/>
          </a:prstGeom>
        </p:spPr>
        <p:txBody>
          <a:bodyPr/>
          <a:lstStyle/>
          <a:p>
            <a:endParaRPr kumimoji="1" lang="zh-CN" altLang="en-US"/>
          </a:p>
        </p:txBody>
      </p:sp>
      <p:sp>
        <p:nvSpPr>
          <p:cNvPr id="4" name="灯片编号占位符 3">
            <a:extLst>
              <a:ext uri="{FF2B5EF4-FFF2-40B4-BE49-F238E27FC236}">
                <a16:creationId xmlns:a16="http://schemas.microsoft.com/office/drawing/2014/main" id="{110F227F-31C1-1049-ADBC-5A4926BA940E}"/>
              </a:ext>
            </a:extLst>
          </p:cNvPr>
          <p:cNvSpPr>
            <a:spLocks noGrp="1"/>
          </p:cNvSpPr>
          <p:nvPr>
            <p:ph type="sldNum" sz="quarter" idx="12"/>
          </p:nvPr>
        </p:nvSpPr>
        <p:spPr>
          <a:xfrm>
            <a:off x="8737601" y="6356353"/>
            <a:ext cx="2844801" cy="366182"/>
          </a:xfrm>
          <a:prstGeom prst="rect">
            <a:avLst/>
          </a:prstGeom>
        </p:spPr>
        <p:txBody>
          <a:bodyPr/>
          <a:lstStyle/>
          <a:p>
            <a:fld id="{D8FF9181-BBBF-474B-A1E8-735D778E5B35}" type="slidenum">
              <a:rPr kumimoji="1" lang="zh-CN" altLang="en-US" smtClean="0"/>
              <a:t>‹#›</a:t>
            </a:fld>
            <a:endParaRPr kumimoji="1" lang="zh-CN" altLang="en-US"/>
          </a:p>
        </p:txBody>
      </p:sp>
      <p:sp>
        <p:nvSpPr>
          <p:cNvPr id="5" name="thank you"/>
          <p:cNvSpPr txBox="1"/>
          <p:nvPr userDrawn="1"/>
        </p:nvSpPr>
        <p:spPr>
          <a:xfrm>
            <a:off x="4788146" y="2846597"/>
            <a:ext cx="2442976" cy="651525"/>
          </a:xfrm>
          <a:prstGeom prst="rect">
            <a:avLst/>
          </a:prstGeom>
          <a:ln w="12700">
            <a:miter lim="400000"/>
          </a:ln>
          <a:extLst>
            <a:ext uri="{C572A759-6A51-4108-AA02-DFA0A04FC94B}">
              <ma14:wrappingTextBoxFlag xmlns="" xmlns:ma14="http://schemas.microsoft.com/office/mac/drawingml/2011/main" val="1"/>
            </a:ext>
          </a:extLst>
        </p:spPr>
        <p:txBody>
          <a:bodyPr wrap="none" lIns="9525" tIns="9525" rIns="9525" bIns="9525" anchor="ctr">
            <a:spAutoFit/>
          </a:bodyPr>
          <a:lstStyle>
            <a:lvl1pPr defTabSz="762000">
              <a:lnSpc>
                <a:spcPct val="110000"/>
              </a:lnSpc>
              <a:defRPr sz="20000">
                <a:latin typeface="Huawei Sans"/>
                <a:ea typeface="Huawei Sans"/>
                <a:cs typeface="Huawei Sans"/>
                <a:sym typeface="Huawei Sans"/>
              </a:defRPr>
            </a:lvl1pPr>
          </a:lstStyle>
          <a:p>
            <a:r>
              <a:rPr lang="en-US" altLang="zh-CN" sz="4049" dirty="0">
                <a:latin typeface="Arial" panose="020B0604020202020204" pitchFamily="34" charset="0"/>
              </a:rPr>
              <a:t>T</a:t>
            </a:r>
            <a:r>
              <a:rPr sz="4049" dirty="0">
                <a:latin typeface="Arial" panose="020B0604020202020204" pitchFamily="34" charset="0"/>
              </a:rPr>
              <a:t>hank you</a:t>
            </a:r>
          </a:p>
        </p:txBody>
      </p:sp>
      <p:pic>
        <p:nvPicPr>
          <p:cNvPr id="6" name="图片 6" descr="图片 6"/>
          <p:cNvPicPr>
            <a:picLocks noChangeAspect="1"/>
          </p:cNvPicPr>
          <p:nvPr userDrawn="1"/>
        </p:nvPicPr>
        <p:blipFill>
          <a:blip r:embed="rId2"/>
          <a:stretch>
            <a:fillRect/>
          </a:stretch>
        </p:blipFill>
        <p:spPr>
          <a:xfrm>
            <a:off x="4815657" y="3831702"/>
            <a:ext cx="2376340" cy="839419"/>
          </a:xfrm>
          <a:prstGeom prst="rect">
            <a:avLst/>
          </a:prstGeom>
          <a:ln w="12700">
            <a:miter lim="400000"/>
          </a:ln>
        </p:spPr>
      </p:pic>
    </p:spTree>
    <p:extLst>
      <p:ext uri="{BB962C8B-B14F-4D97-AF65-F5344CB8AC3E}">
        <p14:creationId xmlns:p14="http://schemas.microsoft.com/office/powerpoint/2010/main" val="1219425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59" indent="0" algn="ctr">
              <a:buNone/>
              <a:defRPr sz="2597"/>
            </a:lvl2pPr>
            <a:lvl3pPr marL="1187316" indent="0" algn="ctr">
              <a:buNone/>
              <a:defRPr sz="2337"/>
            </a:lvl3pPr>
            <a:lvl4pPr marL="1780976" indent="0" algn="ctr">
              <a:buNone/>
              <a:defRPr sz="2078"/>
            </a:lvl4pPr>
            <a:lvl5pPr marL="2374634" indent="0" algn="ctr">
              <a:buNone/>
              <a:defRPr sz="2078"/>
            </a:lvl5pPr>
            <a:lvl6pPr marL="2968291" indent="0" algn="ctr">
              <a:buNone/>
              <a:defRPr sz="2078"/>
            </a:lvl6pPr>
            <a:lvl7pPr marL="3561949" indent="0" algn="ctr">
              <a:buNone/>
              <a:defRPr sz="2078"/>
            </a:lvl7pPr>
            <a:lvl8pPr marL="4155609" indent="0" algn="ctr">
              <a:buNone/>
              <a:defRPr sz="2078"/>
            </a:lvl8pPr>
            <a:lvl9pPr marL="4749266" indent="0" algn="ctr">
              <a:buNone/>
              <a:defRPr sz="2078"/>
            </a:lvl9pPr>
          </a:lstStyle>
          <a:p>
            <a:r>
              <a:rPr lang="zh-CN" altLang="en-US" dirty="0"/>
              <a:t>单击此处添加标题</a:t>
            </a:r>
            <a:endParaRPr lang="en-US" dirty="0"/>
          </a:p>
        </p:txBody>
      </p:sp>
    </p:spTree>
    <p:extLst>
      <p:ext uri="{BB962C8B-B14F-4D97-AF65-F5344CB8AC3E}">
        <p14:creationId xmlns:p14="http://schemas.microsoft.com/office/powerpoint/2010/main" val="3163460619"/>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内容-仅标题">
    <p:spTree>
      <p:nvGrpSpPr>
        <p:cNvPr id="1" name=""/>
        <p:cNvGrpSpPr/>
        <p:nvPr/>
      </p:nvGrpSpPr>
      <p:grpSpPr>
        <a:xfrm>
          <a:off x="0" y="0"/>
          <a:ext cx="0" cy="0"/>
          <a:chOff x="0" y="0"/>
          <a:chExt cx="0" cy="0"/>
        </a:xfrm>
      </p:grpSpPr>
      <p:graphicFrame>
        <p:nvGraphicFramePr>
          <p:cNvPr id="4194361" name="对象 1" hidden="1"/>
          <p:cNvGraphicFramePr>
            <a:graphicFrameLocks/>
          </p:cNvGraphicFramePr>
          <p:nvPr userDrawn="1">
            <p:custDataLst>
              <p:tags r:id="rId1"/>
            </p:custDataLst>
          </p:nvPr>
        </p:nvGraphicFramePr>
        <p:xfrm>
          <a:off x="2118" y="2121"/>
          <a:ext cx="2115" cy="2115"/>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194361" name="对象 1" hidden="1"/>
                      <p:cNvPicPr>
                        <a:picLocks noChangeArrowheads="1"/>
                      </p:cNvPicPr>
                      <p:nvPr/>
                    </p:nvPicPr>
                    <p:blipFill>
                      <a:blip r:embed="rId4"/>
                      <a:srcRect/>
                      <a:stretch>
                        <a:fillRect/>
                      </a:stretch>
                    </p:blipFill>
                    <p:spPr bwMode="auto">
                      <a:xfrm>
                        <a:off x="2118" y="2121"/>
                        <a:ext cx="2115" cy="2115"/>
                      </a:xfrm>
                      <a:prstGeom prst="rect">
                        <a:avLst/>
                      </a:prstGeom>
                      <a:noFill/>
                    </p:spPr>
                  </p:pic>
                </p:oleObj>
              </mc:Fallback>
            </mc:AlternateContent>
          </a:graphicData>
        </a:graphic>
      </p:graphicFrame>
      <p:sp>
        <p:nvSpPr>
          <p:cNvPr id="5" name="标题 1"/>
          <p:cNvSpPr>
            <a:spLocks noGrp="1"/>
          </p:cNvSpPr>
          <p:nvPr>
            <p:ph type="title"/>
          </p:nvPr>
        </p:nvSpPr>
        <p:spPr>
          <a:xfrm>
            <a:off x="409471" y="333373"/>
            <a:ext cx="11373063" cy="647922"/>
          </a:xfrm>
          <a:prstGeom prst="rect">
            <a:avLst/>
          </a:prstGeom>
        </p:spPr>
        <p:txBody>
          <a:bodyPr anchor="ctr">
            <a:normAutofit/>
          </a:bodyPr>
          <a:lstStyle>
            <a:lvl1pPr>
              <a:defRPr sz="2797" b="1">
                <a:solidFill>
                  <a:srgbClr val="404040"/>
                </a:solidFill>
              </a:defRPr>
            </a:lvl1pPr>
          </a:lstStyle>
          <a:p>
            <a:r>
              <a:rPr lang="zh-CN" altLang="en-US" dirty="0"/>
              <a:t>单击此处编辑母版标题样式</a:t>
            </a:r>
          </a:p>
        </p:txBody>
      </p:sp>
    </p:spTree>
    <p:extLst>
      <p:ext uri="{BB962C8B-B14F-4D97-AF65-F5344CB8AC3E}">
        <p14:creationId xmlns:p14="http://schemas.microsoft.com/office/powerpoint/2010/main" val="4285379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59" indent="0" algn="ctr">
              <a:buNone/>
              <a:defRPr sz="2597"/>
            </a:lvl2pPr>
            <a:lvl3pPr marL="1187316" indent="0" algn="ctr">
              <a:buNone/>
              <a:defRPr sz="2337"/>
            </a:lvl3pPr>
            <a:lvl4pPr marL="1780976" indent="0" algn="ctr">
              <a:buNone/>
              <a:defRPr sz="2078"/>
            </a:lvl4pPr>
            <a:lvl5pPr marL="2374634" indent="0" algn="ctr">
              <a:buNone/>
              <a:defRPr sz="2078"/>
            </a:lvl5pPr>
            <a:lvl6pPr marL="2968291" indent="0" algn="ctr">
              <a:buNone/>
              <a:defRPr sz="2078"/>
            </a:lvl6pPr>
            <a:lvl7pPr marL="3561949" indent="0" algn="ctr">
              <a:buNone/>
              <a:defRPr sz="2078"/>
            </a:lvl7pPr>
            <a:lvl8pPr marL="4155609" indent="0" algn="ctr">
              <a:buNone/>
              <a:defRPr sz="2078"/>
            </a:lvl8pPr>
            <a:lvl9pPr marL="4749266" indent="0" algn="ctr">
              <a:buNone/>
              <a:defRPr sz="2078"/>
            </a:lvl9pPr>
          </a:lstStyle>
          <a:p>
            <a:r>
              <a:rPr lang="zh-CN" altLang="en-US" dirty="0"/>
              <a:t>单击此处添加标题</a:t>
            </a:r>
            <a:endParaRPr lang="en-US" dirty="0"/>
          </a:p>
        </p:txBody>
      </p:sp>
    </p:spTree>
    <p:extLst>
      <p:ext uri="{BB962C8B-B14F-4D97-AF65-F5344CB8AC3E}">
        <p14:creationId xmlns:p14="http://schemas.microsoft.com/office/powerpoint/2010/main" val="59243527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59" indent="0" algn="ctr">
              <a:buNone/>
              <a:defRPr sz="2597"/>
            </a:lvl2pPr>
            <a:lvl3pPr marL="1187316" indent="0" algn="ctr">
              <a:buNone/>
              <a:defRPr sz="2337"/>
            </a:lvl3pPr>
            <a:lvl4pPr marL="1780976" indent="0" algn="ctr">
              <a:buNone/>
              <a:defRPr sz="2078"/>
            </a:lvl4pPr>
            <a:lvl5pPr marL="2374634" indent="0" algn="ctr">
              <a:buNone/>
              <a:defRPr sz="2078"/>
            </a:lvl5pPr>
            <a:lvl6pPr marL="2968291" indent="0" algn="ctr">
              <a:buNone/>
              <a:defRPr sz="2078"/>
            </a:lvl6pPr>
            <a:lvl7pPr marL="3561949" indent="0" algn="ctr">
              <a:buNone/>
              <a:defRPr sz="2078"/>
            </a:lvl7pPr>
            <a:lvl8pPr marL="4155609" indent="0" algn="ctr">
              <a:buNone/>
              <a:defRPr sz="2078"/>
            </a:lvl8pPr>
            <a:lvl9pPr marL="4749266" indent="0" algn="ctr">
              <a:buNone/>
              <a:defRPr sz="2078"/>
            </a:lvl9pPr>
          </a:lstStyle>
          <a:p>
            <a:r>
              <a:rPr lang="zh-CN" altLang="en-US" dirty="0"/>
              <a:t>单击此处添加标题</a:t>
            </a:r>
            <a:endParaRPr lang="en-US" dirty="0"/>
          </a:p>
        </p:txBody>
      </p:sp>
    </p:spTree>
    <p:extLst>
      <p:ext uri="{BB962C8B-B14F-4D97-AF65-F5344CB8AC3E}">
        <p14:creationId xmlns:p14="http://schemas.microsoft.com/office/powerpoint/2010/main" val="11857437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4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Explore">
    <p:bg>
      <p:bgPr>
        <a:solidFill>
          <a:schemeClr val="bg1"/>
        </a:solidFill>
        <a:effectLst/>
      </p:bgPr>
    </p:bg>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159995" y="637374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5"/>
            <a:ext cx="10176933" cy="7457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5611175"/>
      </p:ext>
    </p:extLst>
  </p:cSld>
  <p:clrMapOvr>
    <a:masterClrMapping/>
  </p:clrMapOvr>
  <p:transition advClick="0" advTm="8000">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Futurewei - WHIT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pic>
        <p:nvPicPr>
          <p:cNvPr id="2" name="Picture 1">
            <a:extLst>
              <a:ext uri="{FF2B5EF4-FFF2-40B4-BE49-F238E27FC236}">
                <a16:creationId xmlns:a16="http://schemas.microsoft.com/office/drawing/2014/main" id="{D5717463-06EC-44AC-8029-8916892C1EC9}"/>
              </a:ext>
            </a:extLst>
          </p:cNvPr>
          <p:cNvPicPr>
            <a:picLocks noChangeAspect="1"/>
          </p:cNvPicPr>
          <p:nvPr userDrawn="1"/>
        </p:nvPicPr>
        <p:blipFill>
          <a:blip r:embed="rId2"/>
          <a:stretch>
            <a:fillRect/>
          </a:stretch>
        </p:blipFill>
        <p:spPr>
          <a:xfrm>
            <a:off x="9812818" y="5610617"/>
            <a:ext cx="2037549" cy="715754"/>
          </a:xfrm>
          <a:prstGeom prst="rect">
            <a:avLst/>
          </a:prstGeom>
        </p:spPr>
      </p:pic>
    </p:spTree>
    <p:extLst>
      <p:ext uri="{BB962C8B-B14F-4D97-AF65-F5344CB8AC3E}">
        <p14:creationId xmlns:p14="http://schemas.microsoft.com/office/powerpoint/2010/main" val="107388500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Futurewei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68654195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Futurewei - RE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10681553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Explore">
    <p:bg>
      <p:bgPr>
        <a:solidFill>
          <a:schemeClr val="bg1"/>
        </a:solidFill>
        <a:effectLst/>
      </p:bgPr>
    </p:bg>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159995" y="637374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9011115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247996"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41797001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247996" y="635247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075015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159995"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8040299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159995" y="6363111"/>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9363412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159995" y="6320446"/>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770248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247996"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3525C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26313" y="6385736"/>
            <a:ext cx="4114800" cy="290983"/>
          </a:xfr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a:xfrm>
            <a:off x="187636" y="6385736"/>
            <a:ext cx="512806" cy="300257"/>
          </a:xfrm>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6346408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15681" y="6357810"/>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77004" y="6357810"/>
            <a:ext cx="512806" cy="300257"/>
          </a:xfrm>
        </p:spPr>
        <p:txBody>
          <a:bodyPr/>
          <a:lstStyle/>
          <a:p>
            <a:fld id="{3B917CB5-27BD-4ECA-9D86-80D4B900A204}" type="slidenum">
              <a:rPr lang="en-US" smtClean="0"/>
              <a:t>‹#›</a:t>
            </a:fld>
            <a:endParaRPr lang="en-US"/>
          </a:p>
        </p:txBody>
      </p:sp>
      <p:pic>
        <p:nvPicPr>
          <p:cNvPr id="4" name="Picture 3">
            <a:extLst>
              <a:ext uri="{FF2B5EF4-FFF2-40B4-BE49-F238E27FC236}">
                <a16:creationId xmlns:a16="http://schemas.microsoft.com/office/drawing/2014/main" id="{DE37F676-8C02-466E-BA2D-1E9EEA371F49}"/>
              </a:ext>
            </a:extLst>
          </p:cNvPr>
          <p:cNvPicPr>
            <a:picLocks noChangeAspect="1"/>
          </p:cNvPicPr>
          <p:nvPr userDrawn="1"/>
        </p:nvPicPr>
        <p:blipFill>
          <a:blip r:embed="rId2"/>
          <a:stretch>
            <a:fillRect/>
          </a:stretch>
        </p:blipFill>
        <p:spPr>
          <a:xfrm>
            <a:off x="10717619" y="6334264"/>
            <a:ext cx="1381220" cy="485198"/>
          </a:xfrm>
          <a:prstGeom prst="rect">
            <a:avLst/>
          </a:prstGeom>
        </p:spPr>
      </p:pic>
    </p:spTree>
    <p:extLst>
      <p:ext uri="{BB962C8B-B14F-4D97-AF65-F5344CB8AC3E}">
        <p14:creationId xmlns:p14="http://schemas.microsoft.com/office/powerpoint/2010/main" val="30458956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62514" y="6336902"/>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23837"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6147578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83780"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45103"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649777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694416" y="6336902"/>
            <a:ext cx="4114800" cy="290983"/>
          </a:xfrm>
        </p:spPr>
        <p:txBody>
          <a:bodyPr/>
          <a:lstStyle/>
          <a:p>
            <a:r>
              <a:rPr lang="en-US"/>
              <a:t>FUTUREWEI INTERNAL</a:t>
            </a:r>
          </a:p>
        </p:txBody>
      </p:sp>
      <p:sp>
        <p:nvSpPr>
          <p:cNvPr id="9" name="Slide Number Placeholder 8"/>
          <p:cNvSpPr>
            <a:spLocks noGrp="1"/>
          </p:cNvSpPr>
          <p:nvPr>
            <p:ph type="sldNum" sz="quarter" idx="12"/>
          </p:nvPr>
        </p:nvSpPr>
        <p:spPr>
          <a:xfrm>
            <a:off x="15573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07910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41245" y="6379434"/>
            <a:ext cx="4114800" cy="290983"/>
          </a:xfrm>
        </p:spPr>
        <p:txBody>
          <a:bodyPr/>
          <a:lstStyle/>
          <a:p>
            <a:r>
              <a:rPr lang="en-US"/>
              <a:t>FUTUREWEI INTERNAL</a:t>
            </a:r>
          </a:p>
        </p:txBody>
      </p:sp>
      <p:sp>
        <p:nvSpPr>
          <p:cNvPr id="5" name="Slide Number Placeholder 4"/>
          <p:cNvSpPr>
            <a:spLocks noGrp="1"/>
          </p:cNvSpPr>
          <p:nvPr>
            <p:ph type="sldNum" sz="quarter" idx="12"/>
          </p:nvPr>
        </p:nvSpPr>
        <p:spPr>
          <a:xfrm>
            <a:off x="102568" y="6379434"/>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089244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3786"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4510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55853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Total Blan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726309"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87632"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832825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62517"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23840"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132902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705043"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66366"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6681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247996" y="635247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2"/>
        </a:solidFill>
        <a:effectLst/>
      </p:bgPr>
    </p:bg>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spTree>
    <p:extLst>
      <p:ext uri="{BB962C8B-B14F-4D97-AF65-F5344CB8AC3E}">
        <p14:creationId xmlns:p14="http://schemas.microsoft.com/office/powerpoint/2010/main" val="29468698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标题与副标题">
    <p:bg>
      <p:bgPr>
        <a:solidFill>
          <a:schemeClr val="tx2"/>
        </a:solidFill>
        <a:effectLst/>
      </p:bgPr>
    </p:bg>
    <p:spTree>
      <p:nvGrpSpPr>
        <p:cNvPr id="1" name=""/>
        <p:cNvGrpSpPr/>
        <p:nvPr/>
      </p:nvGrpSpPr>
      <p:grpSpPr>
        <a:xfrm>
          <a:off x="0" y="0"/>
          <a:ext cx="0" cy="0"/>
          <a:chOff x="0" y="0"/>
          <a:chExt cx="0" cy="0"/>
        </a:xfrm>
      </p:grpSpPr>
      <p:sp>
        <p:nvSpPr>
          <p:cNvPr id="3" name="thank you"/>
          <p:cNvSpPr txBox="1"/>
          <p:nvPr userDrawn="1"/>
        </p:nvSpPr>
        <p:spPr>
          <a:xfrm>
            <a:off x="4788146" y="2846597"/>
            <a:ext cx="2442976" cy="651525"/>
          </a:xfrm>
          <a:prstGeom prst="rect">
            <a:avLst/>
          </a:prstGeom>
          <a:ln w="12700">
            <a:miter lim="400000"/>
          </a:ln>
          <a:extLst>
            <a:ext uri="{C572A759-6A51-4108-AA02-DFA0A04FC94B}">
              <ma14:wrappingTextBoxFlag xmlns="" xmlns:ma14="http://schemas.microsoft.com/office/mac/drawingml/2011/main" val="1"/>
            </a:ext>
          </a:extLst>
        </p:spPr>
        <p:txBody>
          <a:bodyPr wrap="none" lIns="9525" tIns="9525" rIns="9525" bIns="9525" anchor="ctr">
            <a:spAutoFit/>
          </a:bodyPr>
          <a:lstStyle>
            <a:lvl1pPr defTabSz="762000">
              <a:lnSpc>
                <a:spcPct val="110000"/>
              </a:lnSpc>
              <a:defRPr sz="20000">
                <a:latin typeface="Huawei Sans"/>
                <a:ea typeface="Huawei Sans"/>
                <a:cs typeface="Huawei Sans"/>
                <a:sym typeface="Huawei Sans"/>
              </a:defRPr>
            </a:lvl1pPr>
          </a:lstStyle>
          <a:p>
            <a:r>
              <a:rPr lang="en-US" altLang="zh-CN" sz="4049" dirty="0">
                <a:solidFill>
                  <a:srgbClr val="00B0F0"/>
                </a:solidFill>
                <a:latin typeface="Arial" panose="020B0604020202020204" pitchFamily="34" charset="0"/>
              </a:rPr>
              <a:t>T</a:t>
            </a:r>
            <a:r>
              <a:rPr sz="4049" dirty="0">
                <a:solidFill>
                  <a:srgbClr val="00B0F0"/>
                </a:solidFill>
                <a:latin typeface="Arial" panose="020B0604020202020204" pitchFamily="34" charset="0"/>
              </a:rPr>
              <a:t>hank you</a:t>
            </a:r>
          </a:p>
        </p:txBody>
      </p:sp>
      <p:pic>
        <p:nvPicPr>
          <p:cNvPr id="4" name="图片 6" descr="图片 6"/>
          <p:cNvPicPr>
            <a:picLocks noChangeAspect="1"/>
          </p:cNvPicPr>
          <p:nvPr userDrawn="1"/>
        </p:nvPicPr>
        <p:blipFill>
          <a:blip r:embed="rId2"/>
          <a:stretch>
            <a:fillRect/>
          </a:stretch>
        </p:blipFill>
        <p:spPr>
          <a:xfrm>
            <a:off x="4815657" y="3831702"/>
            <a:ext cx="2376340" cy="839419"/>
          </a:xfrm>
          <a:prstGeom prst="rect">
            <a:avLst/>
          </a:prstGeom>
          <a:ln w="12700">
            <a:miter lim="400000"/>
          </a:ln>
        </p:spPr>
      </p:pic>
    </p:spTree>
    <p:extLst>
      <p:ext uri="{BB962C8B-B14F-4D97-AF65-F5344CB8AC3E}">
        <p14:creationId xmlns:p14="http://schemas.microsoft.com/office/powerpoint/2010/main" val="109241315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Futurewei - WHIT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pic>
        <p:nvPicPr>
          <p:cNvPr id="2" name="Picture 1">
            <a:extLst>
              <a:ext uri="{FF2B5EF4-FFF2-40B4-BE49-F238E27FC236}">
                <a16:creationId xmlns:a16="http://schemas.microsoft.com/office/drawing/2014/main" id="{D5717463-06EC-44AC-8029-8916892C1EC9}"/>
              </a:ext>
            </a:extLst>
          </p:cNvPr>
          <p:cNvPicPr>
            <a:picLocks noChangeAspect="1"/>
          </p:cNvPicPr>
          <p:nvPr userDrawn="1"/>
        </p:nvPicPr>
        <p:blipFill>
          <a:blip r:embed="rId2"/>
          <a:stretch>
            <a:fillRect/>
          </a:stretch>
        </p:blipFill>
        <p:spPr>
          <a:xfrm>
            <a:off x="9812818" y="5610617"/>
            <a:ext cx="2037549" cy="715754"/>
          </a:xfrm>
          <a:prstGeom prst="rect">
            <a:avLst/>
          </a:prstGeom>
        </p:spPr>
      </p:pic>
    </p:spTree>
    <p:extLst>
      <p:ext uri="{BB962C8B-B14F-4D97-AF65-F5344CB8AC3E}">
        <p14:creationId xmlns:p14="http://schemas.microsoft.com/office/powerpoint/2010/main" val="159696347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Futurewei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92283225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Futurewei - RE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04253566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Explore">
    <p:bg>
      <p:bgPr>
        <a:solidFill>
          <a:schemeClr val="bg1"/>
        </a:solidFill>
        <a:effectLst/>
      </p:bgPr>
    </p:bg>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159995" y="637374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4846197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247996"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3101049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247996" y="635247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2999273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159995"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9384320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159995" y="6363111"/>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11381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159995"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159995" y="6320446"/>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6879201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3525C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26313" y="6385736"/>
            <a:ext cx="4114800" cy="290983"/>
          </a:xfr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a:xfrm>
            <a:off x="187636" y="6385736"/>
            <a:ext cx="512806" cy="300257"/>
          </a:xfrm>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6064673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15681" y="6357810"/>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77004" y="6357810"/>
            <a:ext cx="512806" cy="300257"/>
          </a:xfrm>
        </p:spPr>
        <p:txBody>
          <a:bodyPr/>
          <a:lstStyle/>
          <a:p>
            <a:fld id="{3B917CB5-27BD-4ECA-9D86-80D4B900A204}" type="slidenum">
              <a:rPr lang="en-US" smtClean="0"/>
              <a:t>‹#›</a:t>
            </a:fld>
            <a:endParaRPr lang="en-US"/>
          </a:p>
        </p:txBody>
      </p:sp>
      <p:pic>
        <p:nvPicPr>
          <p:cNvPr id="4" name="Picture 3">
            <a:extLst>
              <a:ext uri="{FF2B5EF4-FFF2-40B4-BE49-F238E27FC236}">
                <a16:creationId xmlns:a16="http://schemas.microsoft.com/office/drawing/2014/main" id="{DE37F676-8C02-466E-BA2D-1E9EEA371F49}"/>
              </a:ext>
            </a:extLst>
          </p:cNvPr>
          <p:cNvPicPr>
            <a:picLocks noChangeAspect="1"/>
          </p:cNvPicPr>
          <p:nvPr userDrawn="1"/>
        </p:nvPicPr>
        <p:blipFill>
          <a:blip r:embed="rId2"/>
          <a:stretch>
            <a:fillRect/>
          </a:stretch>
        </p:blipFill>
        <p:spPr>
          <a:xfrm>
            <a:off x="10717619" y="6334264"/>
            <a:ext cx="1381220" cy="485198"/>
          </a:xfrm>
          <a:prstGeom prst="rect">
            <a:avLst/>
          </a:prstGeom>
        </p:spPr>
      </p:pic>
    </p:spTree>
    <p:extLst>
      <p:ext uri="{BB962C8B-B14F-4D97-AF65-F5344CB8AC3E}">
        <p14:creationId xmlns:p14="http://schemas.microsoft.com/office/powerpoint/2010/main" val="28367368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62514" y="6336902"/>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23837"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198354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83780"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45103"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947594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694416" y="6336902"/>
            <a:ext cx="4114800" cy="290983"/>
          </a:xfrm>
        </p:spPr>
        <p:txBody>
          <a:bodyPr/>
          <a:lstStyle/>
          <a:p>
            <a:r>
              <a:rPr lang="en-US"/>
              <a:t>FUTUREWEI INTERNAL</a:t>
            </a:r>
          </a:p>
        </p:txBody>
      </p:sp>
      <p:sp>
        <p:nvSpPr>
          <p:cNvPr id="9" name="Slide Number Placeholder 8"/>
          <p:cNvSpPr>
            <a:spLocks noGrp="1"/>
          </p:cNvSpPr>
          <p:nvPr>
            <p:ph type="sldNum" sz="quarter" idx="12"/>
          </p:nvPr>
        </p:nvSpPr>
        <p:spPr>
          <a:xfrm>
            <a:off x="15573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188661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41245" y="6379434"/>
            <a:ext cx="4114800" cy="290983"/>
          </a:xfrm>
        </p:spPr>
        <p:txBody>
          <a:bodyPr/>
          <a:lstStyle/>
          <a:p>
            <a:r>
              <a:rPr lang="en-US"/>
              <a:t>FUTUREWEI INTERNAL</a:t>
            </a:r>
          </a:p>
        </p:txBody>
      </p:sp>
      <p:sp>
        <p:nvSpPr>
          <p:cNvPr id="5" name="Slide Number Placeholder 4"/>
          <p:cNvSpPr>
            <a:spLocks noGrp="1"/>
          </p:cNvSpPr>
          <p:nvPr>
            <p:ph type="sldNum" sz="quarter" idx="12"/>
          </p:nvPr>
        </p:nvSpPr>
        <p:spPr>
          <a:xfrm>
            <a:off x="102568" y="6379434"/>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251941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3786"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4510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531134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Total Blan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726309"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87632"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6123883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62517"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23840"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2119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159995" y="6363111"/>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705043"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66366"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7645712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2"/>
        </a:solidFill>
        <a:effectLst/>
      </p:bgPr>
    </p:bg>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spTree>
    <p:extLst>
      <p:ext uri="{BB962C8B-B14F-4D97-AF65-F5344CB8AC3E}">
        <p14:creationId xmlns:p14="http://schemas.microsoft.com/office/powerpoint/2010/main" val="3051024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标题与副标题">
    <p:bg>
      <p:bgPr>
        <a:solidFill>
          <a:schemeClr val="tx2"/>
        </a:solidFill>
        <a:effectLst/>
      </p:bgPr>
    </p:bg>
    <p:spTree>
      <p:nvGrpSpPr>
        <p:cNvPr id="1" name=""/>
        <p:cNvGrpSpPr/>
        <p:nvPr/>
      </p:nvGrpSpPr>
      <p:grpSpPr>
        <a:xfrm>
          <a:off x="0" y="0"/>
          <a:ext cx="0" cy="0"/>
          <a:chOff x="0" y="0"/>
          <a:chExt cx="0" cy="0"/>
        </a:xfrm>
      </p:grpSpPr>
      <p:sp>
        <p:nvSpPr>
          <p:cNvPr id="3" name="thank you"/>
          <p:cNvSpPr txBox="1"/>
          <p:nvPr userDrawn="1"/>
        </p:nvSpPr>
        <p:spPr>
          <a:xfrm>
            <a:off x="4788146" y="2846597"/>
            <a:ext cx="2442976" cy="651525"/>
          </a:xfrm>
          <a:prstGeom prst="rect">
            <a:avLst/>
          </a:prstGeom>
          <a:ln w="12700">
            <a:miter lim="400000"/>
          </a:ln>
          <a:extLst>
            <a:ext uri="{C572A759-6A51-4108-AA02-DFA0A04FC94B}">
              <ma14:wrappingTextBoxFlag xmlns:ma14="http://schemas.microsoft.com/office/mac/drawingml/2011/main" xmlns="" val="1"/>
            </a:ext>
          </a:extLst>
        </p:spPr>
        <p:txBody>
          <a:bodyPr wrap="none" lIns="9525" tIns="9525" rIns="9525" bIns="9525" anchor="ctr">
            <a:spAutoFit/>
          </a:bodyPr>
          <a:lstStyle>
            <a:lvl1pPr defTabSz="762000">
              <a:lnSpc>
                <a:spcPct val="110000"/>
              </a:lnSpc>
              <a:defRPr sz="20000">
                <a:latin typeface="Huawei Sans"/>
                <a:ea typeface="Huawei Sans"/>
                <a:cs typeface="Huawei Sans"/>
                <a:sym typeface="Huawei Sans"/>
              </a:defRPr>
            </a:lvl1pPr>
          </a:lstStyle>
          <a:p>
            <a:r>
              <a:rPr lang="en-US" altLang="zh-CN" sz="4049" dirty="0">
                <a:solidFill>
                  <a:srgbClr val="00B0F0"/>
                </a:solidFill>
                <a:latin typeface="Arial" panose="020B0604020202020204" pitchFamily="34" charset="0"/>
              </a:rPr>
              <a:t>T</a:t>
            </a:r>
            <a:r>
              <a:rPr sz="4049" dirty="0">
                <a:solidFill>
                  <a:srgbClr val="00B0F0"/>
                </a:solidFill>
                <a:latin typeface="Arial" panose="020B0604020202020204" pitchFamily="34" charset="0"/>
              </a:rPr>
              <a:t>hank you</a:t>
            </a:r>
          </a:p>
        </p:txBody>
      </p:sp>
      <p:pic>
        <p:nvPicPr>
          <p:cNvPr id="4" name="图片 6" descr="图片 6"/>
          <p:cNvPicPr>
            <a:picLocks noChangeAspect="1"/>
          </p:cNvPicPr>
          <p:nvPr userDrawn="1"/>
        </p:nvPicPr>
        <p:blipFill>
          <a:blip r:embed="rId2"/>
          <a:stretch>
            <a:fillRect/>
          </a:stretch>
        </p:blipFill>
        <p:spPr>
          <a:xfrm>
            <a:off x="4815657" y="3831702"/>
            <a:ext cx="2376340" cy="839419"/>
          </a:xfrm>
          <a:prstGeom prst="rect">
            <a:avLst/>
          </a:prstGeom>
          <a:ln w="12700">
            <a:miter lim="400000"/>
          </a:ln>
        </p:spPr>
      </p:pic>
    </p:spTree>
    <p:extLst>
      <p:ext uri="{BB962C8B-B14F-4D97-AF65-F5344CB8AC3E}">
        <p14:creationId xmlns:p14="http://schemas.microsoft.com/office/powerpoint/2010/main" val="401160422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4_标题幻灯片">
    <p:bg>
      <p:bgPr>
        <a:solidFill>
          <a:schemeClr val="tx1"/>
        </a:solidFill>
        <a:effectLst/>
      </p:bgPr>
    </p:bg>
    <p:spTree>
      <p:nvGrpSpPr>
        <p:cNvPr id="1" name=""/>
        <p:cNvGrpSpPr/>
        <p:nvPr/>
      </p:nvGrpSpPr>
      <p:grpSpPr>
        <a:xfrm>
          <a:off x="0" y="0"/>
          <a:ext cx="0" cy="0"/>
          <a:chOff x="0" y="0"/>
          <a:chExt cx="0" cy="0"/>
        </a:xfrm>
      </p:grpSpPr>
      <p:sp>
        <p:nvSpPr>
          <p:cNvPr id="2" name="文本框 1"/>
          <p:cNvSpPr txBox="1"/>
          <p:nvPr userDrawn="1"/>
        </p:nvSpPr>
        <p:spPr>
          <a:xfrm>
            <a:off x="186813" y="6420465"/>
            <a:ext cx="1022555" cy="307777"/>
          </a:xfrm>
          <a:prstGeom prst="rect">
            <a:avLst/>
          </a:prstGeom>
          <a:noFill/>
        </p:spPr>
        <p:txBody>
          <a:bodyPr wrap="square" rtlCol="0">
            <a:spAutoFit/>
          </a:bodyPr>
          <a:lstStyle/>
          <a:p>
            <a:fld id="{89E280C3-FB69-42E1-B748-251B46D64020}"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410137" y="265905"/>
            <a:ext cx="11359076" cy="638663"/>
          </a:xfrm>
        </p:spPr>
        <p:txBody>
          <a:bodyPr anchor="ctr"/>
          <a:lstStyle>
            <a:lvl1pPr>
              <a:defRPr sz="3200">
                <a:solidFill>
                  <a:schemeClr val="bg1"/>
                </a:solidFill>
                <a:latin typeface="Arial" panose="020B0604020202020204" pitchFamily="34" charset="0"/>
                <a:cs typeface="Arial" panose="020B0604020202020204" pitchFamily="34" charset="0"/>
              </a:defRPr>
            </a:lvl1pPr>
          </a:lstStyle>
          <a:p>
            <a:r>
              <a:rPr lang="zh-CN" altLang="en-US"/>
              <a:t>单击此处编辑母版标题样式</a:t>
            </a:r>
          </a:p>
        </p:txBody>
      </p:sp>
    </p:spTree>
    <p:extLst>
      <p:ext uri="{BB962C8B-B14F-4D97-AF65-F5344CB8AC3E}">
        <p14:creationId xmlns:p14="http://schemas.microsoft.com/office/powerpoint/2010/main" val="60516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159995" y="6320446"/>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12.png"/><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3.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image" Target="../media/image1.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5.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31"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6699FF">
            <a:alpha val="33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2017" y="6313388"/>
            <a:ext cx="1340798" cy="293029"/>
          </a:xfrm>
          <a:prstGeom prst="rect">
            <a:avLst/>
          </a:prstGeom>
        </p:spPr>
      </p:pic>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40"/>
            <a:ext cx="1462896" cy="246093"/>
          </a:xfrm>
          <a:prstGeom prst="rect">
            <a:avLst/>
          </a:prstGeom>
          <a:noFill/>
        </p:spPr>
        <p:txBody>
          <a:bodyPr wrap="square" rtlCol="0">
            <a:spAutoFit/>
          </a:bodyPr>
          <a:lstStyle/>
          <a:p>
            <a:r>
              <a:rPr lang="en-US" sz="999" b="0" baseline="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7"/>
            <a:ext cx="499534" cy="149721"/>
          </a:xfrm>
          <a:prstGeom prst="rect">
            <a:avLst/>
          </a:prstGeom>
          <a:noFill/>
        </p:spPr>
        <p:txBody>
          <a:bodyPr wrap="square" lIns="0" tIns="0" rIns="0" bIns="0" rtlCol="0">
            <a:spAutoFit/>
          </a:bodyPr>
          <a:lstStyle/>
          <a:p>
            <a:pPr marL="0" marR="0" lvl="0" indent="0" algn="l" defTabSz="889954" rtl="0" eaLnBrk="1" fontAlgn="auto" latinLnBrk="0" hangingPunct="1">
              <a:lnSpc>
                <a:spcPct val="100000"/>
              </a:lnSpc>
              <a:spcBef>
                <a:spcPts val="0"/>
              </a:spcBef>
              <a:spcAft>
                <a:spcPts val="0"/>
              </a:spcAft>
              <a:buClrTx/>
              <a:buSzTx/>
              <a:buFontTx/>
              <a:buNone/>
              <a:tabLst/>
              <a:defRPr/>
            </a:pPr>
            <a:fld id="{C3837181-38C6-AD4F-B8BA-B444770388BB}" type="slidenum">
              <a:rPr lang="en-US" sz="973" smtClean="0">
                <a:solidFill>
                  <a:srgbClr val="1D1D1B"/>
                </a:solidFill>
                <a:latin typeface="Arial" panose="020B0604020202020204" pitchFamily="34" charset="0"/>
                <a:cs typeface="Arial" panose="020B0604020202020204" pitchFamily="34" charset="0"/>
              </a:rPr>
              <a:pPr marL="0" marR="0" lvl="0" indent="0" algn="l" defTabSz="889954" rtl="0" eaLnBrk="1" fontAlgn="auto" latinLnBrk="0" hangingPunct="1">
                <a:lnSpc>
                  <a:spcPct val="100000"/>
                </a:lnSpc>
                <a:spcBef>
                  <a:spcPts val="0"/>
                </a:spcBef>
                <a:spcAft>
                  <a:spcPts val="0"/>
                </a:spcAft>
                <a:buClrTx/>
                <a:buSzTx/>
                <a:buFontTx/>
                <a:buNone/>
                <a:tabLst/>
                <a:defRPr/>
              </a:pPr>
              <a:t>‹#›</a:t>
            </a:fld>
            <a:endParaRPr lang="en-US" sz="973" dirty="0">
              <a:solidFill>
                <a:srgbClr val="1D1D1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62659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hf hdr="0" ftr="0" dt="0"/>
  <p:txStyles>
    <p:titleStyle>
      <a:lvl1pPr algn="l" defTabSz="1186605" rtl="0" eaLnBrk="1" latinLnBrk="0" hangingPunct="1">
        <a:lnSpc>
          <a:spcPct val="90000"/>
        </a:lnSpc>
        <a:spcBef>
          <a:spcPct val="0"/>
        </a:spcBef>
        <a:buNone/>
        <a:defRPr sz="5710" kern="1200">
          <a:solidFill>
            <a:schemeClr val="tx1"/>
          </a:solidFill>
          <a:latin typeface="+mj-lt"/>
          <a:ea typeface="+mj-ea"/>
          <a:cs typeface="+mj-cs"/>
        </a:defRPr>
      </a:lvl1pPr>
    </p:titleStyle>
    <p:bodyStyle>
      <a:lvl1pPr marL="296651" indent="-296651" algn="l" defTabSz="1186605" rtl="0" eaLnBrk="1" latinLnBrk="0" hangingPunct="1">
        <a:lnSpc>
          <a:spcPct val="90000"/>
        </a:lnSpc>
        <a:spcBef>
          <a:spcPts val="1298"/>
        </a:spcBef>
        <a:buFont typeface="Arial" panose="020B0604020202020204" pitchFamily="34" charset="0"/>
        <a:buChar char="•"/>
        <a:defRPr sz="3632" kern="1200">
          <a:solidFill>
            <a:schemeClr val="tx1"/>
          </a:solidFill>
          <a:latin typeface="+mn-lt"/>
          <a:ea typeface="+mn-ea"/>
          <a:cs typeface="+mn-cs"/>
        </a:defRPr>
      </a:lvl1pPr>
      <a:lvl2pPr marL="889954" indent="-296651" algn="l" defTabSz="1186605" rtl="0" eaLnBrk="1" latinLnBrk="0" hangingPunct="1">
        <a:lnSpc>
          <a:spcPct val="90000"/>
        </a:lnSpc>
        <a:spcBef>
          <a:spcPts val="649"/>
        </a:spcBef>
        <a:buFont typeface="Arial" panose="020B0604020202020204" pitchFamily="34" charset="0"/>
        <a:buChar char="•"/>
        <a:defRPr sz="3115" kern="1200">
          <a:solidFill>
            <a:schemeClr val="tx1"/>
          </a:solidFill>
          <a:latin typeface="+mn-lt"/>
          <a:ea typeface="+mn-ea"/>
          <a:cs typeface="+mn-cs"/>
        </a:defRPr>
      </a:lvl2pPr>
      <a:lvl3pPr marL="1483257" indent="-296651" algn="l" defTabSz="1186605" rtl="0" eaLnBrk="1" latinLnBrk="0" hangingPunct="1">
        <a:lnSpc>
          <a:spcPct val="90000"/>
        </a:lnSpc>
        <a:spcBef>
          <a:spcPts val="649"/>
        </a:spcBef>
        <a:buFont typeface="Arial" panose="020B0604020202020204" pitchFamily="34" charset="0"/>
        <a:buChar char="•"/>
        <a:defRPr sz="2595" kern="1200">
          <a:solidFill>
            <a:schemeClr val="tx1"/>
          </a:solidFill>
          <a:latin typeface="+mn-lt"/>
          <a:ea typeface="+mn-ea"/>
          <a:cs typeface="+mn-cs"/>
        </a:defRPr>
      </a:lvl3pPr>
      <a:lvl4pPr marL="2076562"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4pPr>
      <a:lvl5pPr marL="2669864"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5pPr>
      <a:lvl6pPr marL="3263167"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6pPr>
      <a:lvl7pPr marL="3856470"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7pPr>
      <a:lvl8pPr marL="4449773"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8pPr>
      <a:lvl9pPr marL="5043076"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6605" rtl="0" eaLnBrk="1" latinLnBrk="0" hangingPunct="1">
        <a:defRPr sz="2336" kern="1200">
          <a:solidFill>
            <a:schemeClr val="tx1"/>
          </a:solidFill>
          <a:latin typeface="+mn-lt"/>
          <a:ea typeface="+mn-ea"/>
          <a:cs typeface="+mn-cs"/>
        </a:defRPr>
      </a:lvl1pPr>
      <a:lvl2pPr marL="593304" algn="l" defTabSz="1186605" rtl="0" eaLnBrk="1" latinLnBrk="0" hangingPunct="1">
        <a:defRPr sz="2336" kern="1200">
          <a:solidFill>
            <a:schemeClr val="tx1"/>
          </a:solidFill>
          <a:latin typeface="+mn-lt"/>
          <a:ea typeface="+mn-ea"/>
          <a:cs typeface="+mn-cs"/>
        </a:defRPr>
      </a:lvl2pPr>
      <a:lvl3pPr marL="1186605" algn="l" defTabSz="1186605" rtl="0" eaLnBrk="1" latinLnBrk="0" hangingPunct="1">
        <a:defRPr sz="2336" kern="1200">
          <a:solidFill>
            <a:schemeClr val="tx1"/>
          </a:solidFill>
          <a:latin typeface="+mn-lt"/>
          <a:ea typeface="+mn-ea"/>
          <a:cs typeface="+mn-cs"/>
        </a:defRPr>
      </a:lvl3pPr>
      <a:lvl4pPr marL="1779910" algn="l" defTabSz="1186605" rtl="0" eaLnBrk="1" latinLnBrk="0" hangingPunct="1">
        <a:defRPr sz="2336" kern="1200">
          <a:solidFill>
            <a:schemeClr val="tx1"/>
          </a:solidFill>
          <a:latin typeface="+mn-lt"/>
          <a:ea typeface="+mn-ea"/>
          <a:cs typeface="+mn-cs"/>
        </a:defRPr>
      </a:lvl4pPr>
      <a:lvl5pPr marL="2373213" algn="l" defTabSz="1186605" rtl="0" eaLnBrk="1" latinLnBrk="0" hangingPunct="1">
        <a:defRPr sz="2336" kern="1200">
          <a:solidFill>
            <a:schemeClr val="tx1"/>
          </a:solidFill>
          <a:latin typeface="+mn-lt"/>
          <a:ea typeface="+mn-ea"/>
          <a:cs typeface="+mn-cs"/>
        </a:defRPr>
      </a:lvl5pPr>
      <a:lvl6pPr marL="2966516" algn="l" defTabSz="1186605" rtl="0" eaLnBrk="1" latinLnBrk="0" hangingPunct="1">
        <a:defRPr sz="2336" kern="1200">
          <a:solidFill>
            <a:schemeClr val="tx1"/>
          </a:solidFill>
          <a:latin typeface="+mn-lt"/>
          <a:ea typeface="+mn-ea"/>
          <a:cs typeface="+mn-cs"/>
        </a:defRPr>
      </a:lvl6pPr>
      <a:lvl7pPr marL="3559818" algn="l" defTabSz="1186605" rtl="0" eaLnBrk="1" latinLnBrk="0" hangingPunct="1">
        <a:defRPr sz="2336" kern="1200">
          <a:solidFill>
            <a:schemeClr val="tx1"/>
          </a:solidFill>
          <a:latin typeface="+mn-lt"/>
          <a:ea typeface="+mn-ea"/>
          <a:cs typeface="+mn-cs"/>
        </a:defRPr>
      </a:lvl7pPr>
      <a:lvl8pPr marL="4153122" algn="l" defTabSz="1186605" rtl="0" eaLnBrk="1" latinLnBrk="0" hangingPunct="1">
        <a:defRPr sz="2336" kern="1200">
          <a:solidFill>
            <a:schemeClr val="tx1"/>
          </a:solidFill>
          <a:latin typeface="+mn-lt"/>
          <a:ea typeface="+mn-ea"/>
          <a:cs typeface="+mn-cs"/>
        </a:defRPr>
      </a:lvl8pPr>
      <a:lvl9pPr marL="4746424" algn="l" defTabSz="1186605"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49">
          <p15:clr>
            <a:srgbClr val="F26B43"/>
          </p15:clr>
        </p15:guide>
        <p15:guide id="2" pos="4350">
          <p15:clr>
            <a:srgbClr val="F26B43"/>
          </p15:clr>
        </p15:guide>
        <p15:guide id="3" pos="519">
          <p15:clr>
            <a:srgbClr val="F26B43"/>
          </p15:clr>
        </p15:guide>
        <p15:guide id="4" pos="8179">
          <p15:clr>
            <a:srgbClr val="F26B43"/>
          </p15:clr>
        </p15:guide>
        <p15:guide id="5" orient="horz" pos="46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50000"/>
              </a:schemeClr>
            </a:gs>
            <a:gs pos="100000">
              <a:schemeClr val="bg1">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3" name="图片 6" descr="图片 6"/>
          <p:cNvPicPr>
            <a:picLocks noChangeAspect="1"/>
          </p:cNvPicPr>
          <p:nvPr userDrawn="1"/>
        </p:nvPicPr>
        <p:blipFill>
          <a:blip r:embed="rId12"/>
          <a:stretch>
            <a:fillRect/>
          </a:stretch>
        </p:blipFill>
        <p:spPr>
          <a:xfrm>
            <a:off x="10443103" y="6294624"/>
            <a:ext cx="1509884" cy="485403"/>
          </a:xfrm>
          <a:prstGeom prst="rect">
            <a:avLst/>
          </a:prstGeom>
          <a:ln w="12700">
            <a:miter lim="400000"/>
          </a:ln>
        </p:spPr>
      </p:pic>
      <p:sp>
        <p:nvSpPr>
          <p:cNvPr id="14" name="文本框 13"/>
          <p:cNvSpPr txBox="1"/>
          <p:nvPr userDrawn="1"/>
        </p:nvSpPr>
        <p:spPr>
          <a:xfrm>
            <a:off x="0" y="6514293"/>
            <a:ext cx="829557" cy="258532"/>
          </a:xfrm>
          <a:prstGeom prst="rect">
            <a:avLst/>
          </a:prstGeom>
          <a:noFill/>
        </p:spPr>
        <p:txBody>
          <a:bodyPr wrap="square" rtlCol="0">
            <a:spAutoFit/>
          </a:bodyPr>
          <a:lstStyle/>
          <a:p>
            <a:fld id="{174AE2B2-0388-40B8-8228-8BD0398D3346}" type="slidenum">
              <a:rPr lang="zh-CN" altLang="en-US" sz="1080" b="0" smtClean="0">
                <a:latin typeface="微软雅黑" panose="020B0503020204020204" pitchFamily="34" charset="-122"/>
                <a:ea typeface="微软雅黑" panose="020B0503020204020204" pitchFamily="34" charset="-122"/>
              </a:rPr>
              <a:t>‹#›</a:t>
            </a:fld>
            <a:endParaRPr lang="zh-CN" altLang="en-US" sz="108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2988638"/>
      </p:ext>
    </p:extLst>
  </p:cSld>
  <p:clrMap bg1="dk1" tx1="lt1" bg2="dk2" tx2="lt2" accent1="accent1" accent2="accent2" accent3="accent3" accent4="accent4" accent5="accent5" accent6="accent6" hlink="hlink" folHlink="folHlink"/>
  <p:sldLayoutIdLst>
    <p:sldLayoutId id="2147483733"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Lst>
  <p:hf hdr="0" ftr="0" dt="0"/>
  <p:txStyles>
    <p:titleStyle>
      <a:lvl1pPr algn="l" defTabSz="457187"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42" indent="-285742" algn="l" defTabSz="457187"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29" indent="-285742" algn="l" defTabSz="457187"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17" indent="-285742" algn="l" defTabSz="457187"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07" indent="-171445"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194" indent="-171445"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530" indent="-228594"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717" indent="-228594"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8904" indent="-228594"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091" indent="-228594" algn="l" defTabSz="457187"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187" rtl="0" eaLnBrk="1" latinLnBrk="0" hangingPunct="1">
        <a:defRPr sz="1800" kern="1200">
          <a:solidFill>
            <a:schemeClr val="tx1"/>
          </a:solidFill>
          <a:latin typeface="+mn-lt"/>
          <a:ea typeface="+mn-ea"/>
          <a:cs typeface="+mn-cs"/>
        </a:defRPr>
      </a:lvl1pPr>
      <a:lvl2pPr marL="457187" algn="l" defTabSz="457187" rtl="0" eaLnBrk="1" latinLnBrk="0" hangingPunct="1">
        <a:defRPr sz="1800" kern="1200">
          <a:solidFill>
            <a:schemeClr val="tx1"/>
          </a:solidFill>
          <a:latin typeface="+mn-lt"/>
          <a:ea typeface="+mn-ea"/>
          <a:cs typeface="+mn-cs"/>
        </a:defRPr>
      </a:lvl2pPr>
      <a:lvl3pPr marL="914374" algn="l" defTabSz="457187" rtl="0" eaLnBrk="1" latinLnBrk="0" hangingPunct="1">
        <a:defRPr sz="1800" kern="1200">
          <a:solidFill>
            <a:schemeClr val="tx1"/>
          </a:solidFill>
          <a:latin typeface="+mn-lt"/>
          <a:ea typeface="+mn-ea"/>
          <a:cs typeface="+mn-cs"/>
        </a:defRPr>
      </a:lvl3pPr>
      <a:lvl4pPr marL="1371562" algn="l" defTabSz="457187" rtl="0" eaLnBrk="1" latinLnBrk="0" hangingPunct="1">
        <a:defRPr sz="1800" kern="1200">
          <a:solidFill>
            <a:schemeClr val="tx1"/>
          </a:solidFill>
          <a:latin typeface="+mn-lt"/>
          <a:ea typeface="+mn-ea"/>
          <a:cs typeface="+mn-cs"/>
        </a:defRPr>
      </a:lvl4pPr>
      <a:lvl5pPr marL="1828749" algn="l" defTabSz="457187" rtl="0" eaLnBrk="1" latinLnBrk="0" hangingPunct="1">
        <a:defRPr sz="1800" kern="1200">
          <a:solidFill>
            <a:schemeClr val="tx1"/>
          </a:solidFill>
          <a:latin typeface="+mn-lt"/>
          <a:ea typeface="+mn-ea"/>
          <a:cs typeface="+mn-cs"/>
        </a:defRPr>
      </a:lvl5pPr>
      <a:lvl6pPr marL="2285936" algn="l" defTabSz="457187" rtl="0" eaLnBrk="1" latinLnBrk="0" hangingPunct="1">
        <a:defRPr sz="1800" kern="1200">
          <a:solidFill>
            <a:schemeClr val="tx1"/>
          </a:solidFill>
          <a:latin typeface="+mn-lt"/>
          <a:ea typeface="+mn-ea"/>
          <a:cs typeface="+mn-cs"/>
        </a:defRPr>
      </a:lvl6pPr>
      <a:lvl7pPr marL="2743123" algn="l" defTabSz="457187" rtl="0" eaLnBrk="1" latinLnBrk="0" hangingPunct="1">
        <a:defRPr sz="1800" kern="1200">
          <a:solidFill>
            <a:schemeClr val="tx1"/>
          </a:solidFill>
          <a:latin typeface="+mn-lt"/>
          <a:ea typeface="+mn-ea"/>
          <a:cs typeface="+mn-cs"/>
        </a:defRPr>
      </a:lvl7pPr>
      <a:lvl8pPr marL="3200310" algn="l" defTabSz="457187" rtl="0" eaLnBrk="1" latinLnBrk="0" hangingPunct="1">
        <a:defRPr sz="1800" kern="1200">
          <a:solidFill>
            <a:schemeClr val="tx1"/>
          </a:solidFill>
          <a:latin typeface="+mn-lt"/>
          <a:ea typeface="+mn-ea"/>
          <a:cs typeface="+mn-cs"/>
        </a:defRPr>
      </a:lvl8pPr>
      <a:lvl9pPr marL="3657497" algn="l" defTabSz="45718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66626784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358443267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tic-corp.com/blog/2018/08/itic-2018-server-reliability-mid-year-update-ibm-z-ibm-power-lenovo-system-x-hpe-integrity-superdome-huawei-kunlun-deliver-highest-uptime/" TargetMode="External"/><Relationship Id="rId2" Type="http://schemas.openxmlformats.org/officeDocument/2006/relationships/chart" Target="../charts/chart3.xml"/><Relationship Id="rId1" Type="http://schemas.openxmlformats.org/officeDocument/2006/relationships/slideLayout" Target="../slideLayouts/slideLayout11.xml"/><Relationship Id="rId5" Type="http://schemas.openxmlformats.org/officeDocument/2006/relationships/hyperlink" Target="https://itic-corp.com/blog/2020/05/itic-2020-reliability-poll-ibm-lenovo-hpe-huawei-mission-critical-servers-deliver-highest-uptime-availiability/" TargetMode="External"/><Relationship Id="rId4" Type="http://schemas.openxmlformats.org/officeDocument/2006/relationships/hyperlink" Target="https://itic-corp.com/blog/2019/11/ibm-lenovo-hpe-and-huawei-servers-maintain-top-reliability-rankings-cisco-makes-big-gains-ibm-lenovo-hardware-up-to-24x-more-reliable-28x-more-economical-vs-least-reliable-white-box-servers/" TargetMode="External"/></Relationships>
</file>

<file path=ppt/slides/_rels/slide11.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3.png"/><Relationship Id="rId21" Type="http://schemas.openxmlformats.org/officeDocument/2006/relationships/image" Target="../media/image87.png"/><Relationship Id="rId34" Type="http://schemas.openxmlformats.org/officeDocument/2006/relationships/image" Target="../media/image98.png"/><Relationship Id="rId42" Type="http://schemas.openxmlformats.org/officeDocument/2006/relationships/image" Target="../media/image106.png"/><Relationship Id="rId7" Type="http://schemas.openxmlformats.org/officeDocument/2006/relationships/image" Target="../media/image73.jpeg"/><Relationship Id="rId2" Type="http://schemas.openxmlformats.org/officeDocument/2006/relationships/image" Target="../media/image68.png"/><Relationship Id="rId16" Type="http://schemas.openxmlformats.org/officeDocument/2006/relationships/image" Target="../media/image82.png"/><Relationship Id="rId29" Type="http://schemas.openxmlformats.org/officeDocument/2006/relationships/image" Target="../media/image95.gif"/><Relationship Id="rId1" Type="http://schemas.openxmlformats.org/officeDocument/2006/relationships/slideLayout" Target="../slideLayouts/slideLayout11.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7.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jpeg"/><Relationship Id="rId5" Type="http://schemas.openxmlformats.org/officeDocument/2006/relationships/image" Target="../media/image71.jpeg"/><Relationship Id="rId15" Type="http://schemas.openxmlformats.org/officeDocument/2006/relationships/image" Target="../media/image81.jpeg"/><Relationship Id="rId23" Type="http://schemas.openxmlformats.org/officeDocument/2006/relationships/image" Target="../media/image89.png"/><Relationship Id="rId28" Type="http://schemas.openxmlformats.org/officeDocument/2006/relationships/image" Target="../media/image94.jpeg"/><Relationship Id="rId36" Type="http://schemas.openxmlformats.org/officeDocument/2006/relationships/image" Target="../media/image100.jpe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hyperlink" Target="https://en.wikipedia.org/wiki/File:Zain_logo.png" TargetMode="External"/><Relationship Id="rId44" Type="http://schemas.openxmlformats.org/officeDocument/2006/relationships/image" Target="../media/image108.png"/><Relationship Id="rId4" Type="http://schemas.openxmlformats.org/officeDocument/2006/relationships/image" Target="../media/image70.jpe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jpeg"/><Relationship Id="rId35" Type="http://schemas.openxmlformats.org/officeDocument/2006/relationships/image" Target="../media/image99.png"/><Relationship Id="rId43" Type="http://schemas.openxmlformats.org/officeDocument/2006/relationships/image" Target="../media/image107.png"/><Relationship Id="rId8" Type="http://schemas.openxmlformats.org/officeDocument/2006/relationships/image" Target="../media/image74.png"/><Relationship Id="rId3" Type="http://schemas.openxmlformats.org/officeDocument/2006/relationships/image" Target="../media/image69.jpe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hyperlink" Target="https://en.wikipedia.org/wiki/File:3-brand.svg" TargetMode="External"/><Relationship Id="rId38" Type="http://schemas.openxmlformats.org/officeDocument/2006/relationships/image" Target="../media/image102.jpeg"/><Relationship Id="rId46" Type="http://schemas.openxmlformats.org/officeDocument/2006/relationships/image" Target="../media/image110.png"/><Relationship Id="rId20" Type="http://schemas.openxmlformats.org/officeDocument/2006/relationships/image" Target="../media/image86.png"/><Relationship Id="rId41"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1.xml"/><Relationship Id="rId5" Type="http://schemas.openxmlformats.org/officeDocument/2006/relationships/image" Target="../media/image114.png"/><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1.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5.xml"/><Relationship Id="rId1" Type="http://schemas.openxmlformats.org/officeDocument/2006/relationships/slideLayout" Target="../slideLayouts/slideLayout83.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hyperlink" Target="http://3ms.huawei.com/documents/docinfo/421093477712900096" TargetMode="External"/><Relationship Id="rId9" Type="http://schemas.openxmlformats.org/officeDocument/2006/relationships/image" Target="../media/image151.jpe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55.png"/><Relationship Id="rId5" Type="http://schemas.openxmlformats.org/officeDocument/2006/relationships/image" Target="../media/image154.jpe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microsoft.com/office/2007/relationships/hdphoto" Target="../media/hdphoto4.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59.png"/></Relationships>
</file>

<file path=ppt/slides/_rels/slide2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163.png"/><Relationship Id="rId5" Type="http://schemas.openxmlformats.org/officeDocument/2006/relationships/image" Target="../media/image162.jpeg"/><Relationship Id="rId4" Type="http://schemas.openxmlformats.org/officeDocument/2006/relationships/image" Target="../media/image161.png"/><Relationship Id="rId9" Type="http://schemas.openxmlformats.org/officeDocument/2006/relationships/image" Target="../media/image166.png"/></Relationships>
</file>

<file path=ppt/slides/_rels/slide24.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180.png"/><Relationship Id="rId4" Type="http://schemas.openxmlformats.org/officeDocument/2006/relationships/image" Target="../media/image179.png"/></Relationships>
</file>

<file path=ppt/slides/_rels/slide26.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4.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1.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2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18" Type="http://schemas.openxmlformats.org/officeDocument/2006/relationships/image" Target="../media/image41.jpeg"/><Relationship Id="rId3" Type="http://schemas.microsoft.com/office/2007/relationships/hdphoto" Target="../media/hdphoto1.wdp"/><Relationship Id="rId7" Type="http://schemas.openxmlformats.org/officeDocument/2006/relationships/image" Target="../media/image32.jpeg"/><Relationship Id="rId12" Type="http://schemas.openxmlformats.org/officeDocument/2006/relationships/image" Target="../media/image36.jpeg"/><Relationship Id="rId17" Type="http://schemas.openxmlformats.org/officeDocument/2006/relationships/image" Target="../media/image40.jpeg"/><Relationship Id="rId2" Type="http://schemas.openxmlformats.org/officeDocument/2006/relationships/image" Target="../media/image28.jpeg"/><Relationship Id="rId16" Type="http://schemas.openxmlformats.org/officeDocument/2006/relationships/image" Target="../media/image39.jpeg"/><Relationship Id="rId20" Type="http://schemas.openxmlformats.org/officeDocument/2006/relationships/image" Target="../media/image42.jpeg"/><Relationship Id="rId1" Type="http://schemas.openxmlformats.org/officeDocument/2006/relationships/slideLayout" Target="../slideLayouts/slideLayout11.xml"/><Relationship Id="rId6" Type="http://schemas.openxmlformats.org/officeDocument/2006/relationships/image" Target="../media/image31.jpeg"/><Relationship Id="rId11" Type="http://schemas.openxmlformats.org/officeDocument/2006/relationships/image" Target="../media/image35.jpeg"/><Relationship Id="rId5" Type="http://schemas.openxmlformats.org/officeDocument/2006/relationships/image" Target="../media/image30.jpeg"/><Relationship Id="rId15" Type="http://schemas.openxmlformats.org/officeDocument/2006/relationships/image" Target="../media/image38.jpeg"/><Relationship Id="rId10" Type="http://schemas.openxmlformats.org/officeDocument/2006/relationships/image" Target="../media/image34.jpeg"/><Relationship Id="rId19" Type="http://schemas.openxmlformats.org/officeDocument/2006/relationships/image" Target="../media/image25.png"/><Relationship Id="rId4" Type="http://schemas.openxmlformats.org/officeDocument/2006/relationships/image" Target="../media/image29.jpeg"/><Relationship Id="rId9" Type="http://schemas.openxmlformats.org/officeDocument/2006/relationships/image" Target="../media/image33.png"/><Relationship Id="rId14" Type="http://schemas.openxmlformats.org/officeDocument/2006/relationships/image" Target="../media/image37.jpe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jpeg"/><Relationship Id="rId2" Type="http://schemas.openxmlformats.org/officeDocument/2006/relationships/image" Target="../media/image43.png"/><Relationship Id="rId16" Type="http://schemas.openxmlformats.org/officeDocument/2006/relationships/image" Target="../media/image57.jpe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jpg"/><Relationship Id="rId1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664143" y="1885147"/>
            <a:ext cx="10404307" cy="777191"/>
          </a:xfrm>
        </p:spPr>
        <p:txBody>
          <a:bodyPr/>
          <a:lstStyle/>
          <a:p>
            <a:pPr algn="ctr"/>
            <a:r>
              <a:rPr lang="en-US" sz="3600" dirty="0">
                <a:solidFill>
                  <a:srgbClr val="00B0F0"/>
                </a:solidFill>
              </a:rPr>
              <a:t>Huawei Intelligent Computing Product &amp; Solutions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3181519" y="2768216"/>
            <a:ext cx="5607349" cy="456765"/>
          </a:xfrm>
        </p:spPr>
        <p:txBody>
          <a:bodyPr>
            <a:normAutofit fontScale="92500" lnSpcReduction="10000"/>
          </a:bodyPr>
          <a:lstStyle/>
          <a:p>
            <a:pPr algn="ctr" fontAlgn="t">
              <a:lnSpc>
                <a:spcPct val="150000"/>
              </a:lnSpc>
            </a:pPr>
            <a:r>
              <a:rPr lang="en-US" dirty="0">
                <a:solidFill>
                  <a:srgbClr val="00B0F0"/>
                </a:solidFill>
              </a:rPr>
              <a:t>Date: March 2021</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3FF95A-845F-4564-9D0B-36B61EB8553E}"/>
              </a:ext>
            </a:extLst>
          </p:cNvPr>
          <p:cNvSpPr/>
          <p:nvPr/>
        </p:nvSpPr>
        <p:spPr>
          <a:xfrm>
            <a:off x="689810" y="1087655"/>
            <a:ext cx="10915048" cy="51459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627E439-BE57-44F3-B186-463CAB69D6A6}"/>
              </a:ext>
            </a:extLst>
          </p:cNvPr>
          <p:cNvSpPr>
            <a:spLocks noGrp="1"/>
          </p:cNvSpPr>
          <p:nvPr>
            <p:ph type="sldNum" sz="quarter" idx="12"/>
          </p:nvPr>
        </p:nvSpPr>
        <p:spPr/>
        <p:txBody>
          <a:bodyPr/>
          <a:lstStyle/>
          <a:p>
            <a:fld id="{3B917CB5-27BD-4ECA-9D86-80D4B900A204}" type="slidenum">
              <a:rPr lang="en-US" smtClean="0"/>
              <a:t>10</a:t>
            </a:fld>
            <a:endParaRPr lang="en-US"/>
          </a:p>
        </p:txBody>
      </p:sp>
      <p:graphicFrame>
        <p:nvGraphicFramePr>
          <p:cNvPr id="6" name="图表 13">
            <a:extLst>
              <a:ext uri="{FF2B5EF4-FFF2-40B4-BE49-F238E27FC236}">
                <a16:creationId xmlns:a16="http://schemas.microsoft.com/office/drawing/2014/main" id="{96F63660-F24F-4662-AD6F-6294631E77A2}"/>
              </a:ext>
            </a:extLst>
          </p:cNvPr>
          <p:cNvGraphicFramePr>
            <a:graphicFrameLocks/>
          </p:cNvGraphicFramePr>
          <p:nvPr>
            <p:extLst>
              <p:ext uri="{D42A27DB-BD31-4B8C-83A1-F6EECF244321}">
                <p14:modId xmlns:p14="http://schemas.microsoft.com/office/powerpoint/2010/main" val="3476507904"/>
              </p:ext>
            </p:extLst>
          </p:nvPr>
        </p:nvGraphicFramePr>
        <p:xfrm>
          <a:off x="993494" y="1882846"/>
          <a:ext cx="9794875" cy="3548631"/>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50">
            <a:extLst>
              <a:ext uri="{FF2B5EF4-FFF2-40B4-BE49-F238E27FC236}">
                <a16:creationId xmlns:a16="http://schemas.microsoft.com/office/drawing/2014/main" id="{E2767E07-1BFF-4E49-8B36-5DC15A165BB6}"/>
              </a:ext>
            </a:extLst>
          </p:cNvPr>
          <p:cNvSpPr/>
          <p:nvPr/>
        </p:nvSpPr>
        <p:spPr>
          <a:xfrm>
            <a:off x="1554117" y="1175217"/>
            <a:ext cx="9115412" cy="707630"/>
          </a:xfrm>
          <a:prstGeom prst="rect">
            <a:avLst/>
          </a:prstGeom>
        </p:spPr>
        <p:txBody>
          <a:bodyPr wrap="square">
            <a:spAutoFit/>
          </a:bodyPr>
          <a:lstStyle/>
          <a:p>
            <a:pPr algn="ctr" defTabSz="914478"/>
            <a:r>
              <a:rPr lang="en-US" altLang="zh-CN" sz="1999" b="1" dirty="0">
                <a:solidFill>
                  <a:srgbClr val="0076CA"/>
                </a:solidFill>
                <a:ea typeface="微软雅黑"/>
                <a:cs typeface="Times New Roman" panose="02020603050405020304" pitchFamily="18" charset="0"/>
              </a:rPr>
              <a:t>Unplanned Downtime Due to Inherent system or component flaws per Minute/per Server (2018~2020)</a:t>
            </a:r>
            <a:endParaRPr lang="zh-CN" altLang="en-US" sz="1999" b="1" dirty="0">
              <a:solidFill>
                <a:srgbClr val="0076CA"/>
              </a:solidFill>
              <a:ea typeface="微软雅黑"/>
              <a:cs typeface="Times New Roman" panose="02020603050405020304" pitchFamily="18" charset="0"/>
            </a:endParaRPr>
          </a:p>
        </p:txBody>
      </p:sp>
      <p:sp>
        <p:nvSpPr>
          <p:cNvPr id="8" name="矩形 52">
            <a:extLst>
              <a:ext uri="{FF2B5EF4-FFF2-40B4-BE49-F238E27FC236}">
                <a16:creationId xmlns:a16="http://schemas.microsoft.com/office/drawing/2014/main" id="{90D8C36D-6216-45BA-8E0C-3F6D2E13559D}"/>
              </a:ext>
            </a:extLst>
          </p:cNvPr>
          <p:cNvSpPr/>
          <p:nvPr/>
        </p:nvSpPr>
        <p:spPr>
          <a:xfrm>
            <a:off x="993494" y="4072522"/>
            <a:ext cx="3076574" cy="266660"/>
          </a:xfrm>
          <a:prstGeom prst="rect">
            <a:avLst/>
          </a:prstGeom>
          <a:noFill/>
          <a:ln w="22225" cap="flat" cmpd="sng" algn="ctr">
            <a:solidFill>
              <a:srgbClr val="C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9" name="文本框 11">
            <a:extLst>
              <a:ext uri="{FF2B5EF4-FFF2-40B4-BE49-F238E27FC236}">
                <a16:creationId xmlns:a16="http://schemas.microsoft.com/office/drawing/2014/main" id="{0C6366C7-43DE-4E24-8663-5BAF31122FFF}"/>
              </a:ext>
            </a:extLst>
          </p:cNvPr>
          <p:cNvSpPr txBox="1"/>
          <p:nvPr/>
        </p:nvSpPr>
        <p:spPr>
          <a:xfrm>
            <a:off x="887534" y="5495129"/>
            <a:ext cx="10597435" cy="738493"/>
          </a:xfrm>
          <a:prstGeom prst="rect">
            <a:avLst/>
          </a:prstGeom>
          <a:noFill/>
        </p:spPr>
        <p:txBody>
          <a:bodyPr wrap="square" rtlCol="0">
            <a:spAutoFit/>
          </a:bodyPr>
          <a:lstStyle/>
          <a:p>
            <a:pPr defTabSz="914478" fontAlgn="ctr"/>
            <a:r>
              <a:rPr lang="en-US" altLang="zh-CN" sz="1000" i="1" dirty="0">
                <a:solidFill>
                  <a:srgbClr val="1D1D1A"/>
                </a:solidFill>
                <a:ea typeface="微软雅黑"/>
              </a:rPr>
              <a:t>Source: ITIC 2018~2020 Global Server Hardware Server OS Reliability Survey Results</a:t>
            </a:r>
          </a:p>
          <a:p>
            <a:pPr defTabSz="914478">
              <a:defRPr/>
            </a:pPr>
            <a:r>
              <a:rPr lang="en-US" altLang="zh-CN" sz="800" i="1" u="sng" dirty="0">
                <a:solidFill>
                  <a:srgbClr val="1D1D1A"/>
                </a:solidFill>
                <a:ea typeface="微软雅黑"/>
                <a:hlinkClick r:id="rId3"/>
              </a:rPr>
              <a:t>https://itic-corp.com/blog/2018/08/itic-2018-server-reliability-mid-year-update-ibm-z-ibm-power-lenovo-system-x-hpe-integrity-superdome-huawei-kunlun-deliver-highest-uptime/</a:t>
            </a:r>
            <a:endParaRPr lang="en-US" altLang="zh-CN" sz="800" i="1" u="sng" dirty="0">
              <a:solidFill>
                <a:srgbClr val="1D1D1A"/>
              </a:solidFill>
              <a:ea typeface="微软雅黑"/>
            </a:endParaRPr>
          </a:p>
          <a:p>
            <a:pPr defTabSz="914478">
              <a:defRPr/>
            </a:pPr>
            <a:r>
              <a:rPr lang="en-US" altLang="zh-CN" sz="800" i="1" u="sng" dirty="0">
                <a:solidFill>
                  <a:srgbClr val="1D1D1A"/>
                </a:solidFill>
                <a:ea typeface="微软雅黑"/>
                <a:hlinkClick r:id="rId4"/>
              </a:rPr>
              <a:t>https://itic-corp.com/blog/2019/11/ibm-lenovo-hpe-and-huawei-servers-maintain-top-reliability-rankings-cisco-makes-big-gains-ibm-lenovo-hardware-up-to-24x-more-reliable-28x-more-economical-vs-least-reliable-white-box-servers/</a:t>
            </a:r>
            <a:endParaRPr lang="en-US" altLang="zh-CN" sz="800" i="1" u="sng" dirty="0">
              <a:solidFill>
                <a:srgbClr val="1D1D1A"/>
              </a:solidFill>
              <a:ea typeface="微软雅黑"/>
            </a:endParaRPr>
          </a:p>
          <a:p>
            <a:pPr defTabSz="914478">
              <a:defRPr/>
            </a:pPr>
            <a:r>
              <a:rPr lang="en-US" altLang="zh-CN" sz="800" i="1" u="sng" dirty="0">
                <a:solidFill>
                  <a:srgbClr val="1D1D1A"/>
                </a:solidFill>
                <a:ea typeface="微软雅黑"/>
                <a:hlinkClick r:id="rId5"/>
              </a:rPr>
              <a:t>https://itic-corp.com/blog/2020/05/itic-2020-reliability-poll-ibm-lenovo-hpe-huawei-mission-critical-servers-deliver-highest-uptime-availiability/</a:t>
            </a:r>
            <a:endParaRPr lang="en-US" altLang="zh-CN" sz="800" i="1" u="sng" dirty="0">
              <a:solidFill>
                <a:srgbClr val="1D1D1A"/>
              </a:solidFill>
              <a:ea typeface="微软雅黑"/>
            </a:endParaRPr>
          </a:p>
          <a:p>
            <a:pPr defTabSz="914478">
              <a:defRPr/>
            </a:pPr>
            <a:r>
              <a:rPr lang="en-US" altLang="zh-CN" sz="800" i="1" kern="0" dirty="0">
                <a:solidFill>
                  <a:prstClr val="black"/>
                </a:solidFill>
                <a:ea typeface="微软雅黑"/>
              </a:rPr>
              <a:t>*  Inspur has the data of 2020 only </a:t>
            </a:r>
          </a:p>
        </p:txBody>
      </p:sp>
      <p:sp>
        <p:nvSpPr>
          <p:cNvPr id="10" name="矩形标注 9">
            <a:extLst>
              <a:ext uri="{FF2B5EF4-FFF2-40B4-BE49-F238E27FC236}">
                <a16:creationId xmlns:a16="http://schemas.microsoft.com/office/drawing/2014/main" id="{CF7F66CF-3790-41E3-9229-601A32601C39}"/>
              </a:ext>
            </a:extLst>
          </p:cNvPr>
          <p:cNvSpPr/>
          <p:nvPr/>
        </p:nvSpPr>
        <p:spPr>
          <a:xfrm>
            <a:off x="5134342" y="3635976"/>
            <a:ext cx="3600088" cy="585028"/>
          </a:xfrm>
          <a:prstGeom prst="wedgeRectCallout">
            <a:avLst>
              <a:gd name="adj1" fmla="val -82341"/>
              <a:gd name="adj2" fmla="val 49535"/>
            </a:avLst>
          </a:prstGeom>
          <a:solidFill>
            <a:srgbClr val="FFA200"/>
          </a:solidFill>
          <a:ln w="12700" cap="flat" cmpd="sng" algn="ctr">
            <a:noFill/>
            <a:prstDash val="solid"/>
            <a:miter lim="800000"/>
          </a:ln>
          <a:effectLst/>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a:ln>
                <a:noFill/>
              </a:ln>
              <a:solidFill>
                <a:prstClr val="white"/>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30444763-10B2-42CB-9774-F72C6837AEF0}"/>
              </a:ext>
            </a:extLst>
          </p:cNvPr>
          <p:cNvSpPr/>
          <p:nvPr/>
        </p:nvSpPr>
        <p:spPr>
          <a:xfrm>
            <a:off x="5068984" y="3635976"/>
            <a:ext cx="3665446" cy="585212"/>
          </a:xfrm>
          <a:prstGeom prst="rect">
            <a:avLst/>
          </a:prstGeom>
        </p:spPr>
        <p:txBody>
          <a:bodyPr wrap="square" anchor="ctr">
            <a:noAutofit/>
          </a:bodyPr>
          <a:lstStyle/>
          <a:p>
            <a:pPr algn="ctr" defTabSz="914478" fontAlgn="ctr">
              <a:defRPr/>
            </a:pPr>
            <a:r>
              <a:rPr lang="en-US" b="1" dirty="0">
                <a:solidFill>
                  <a:prstClr val="white"/>
                </a:solidFill>
                <a:ea typeface="微软雅黑"/>
              </a:rPr>
              <a:t>Industry-leading reliability</a:t>
            </a:r>
            <a:endParaRPr lang="zh-CN" altLang="en-US" sz="2000" b="1" kern="0" dirty="0">
              <a:solidFill>
                <a:prstClr val="white"/>
              </a:solidFill>
              <a:ea typeface="微软雅黑"/>
            </a:endParaRPr>
          </a:p>
        </p:txBody>
      </p:sp>
      <p:sp>
        <p:nvSpPr>
          <p:cNvPr id="13" name="1774019879">
            <a:extLst>
              <a:ext uri="{FF2B5EF4-FFF2-40B4-BE49-F238E27FC236}">
                <a16:creationId xmlns:a16="http://schemas.microsoft.com/office/drawing/2014/main" id="{A48D78C5-7309-4AE3-8F17-C085E15FC552}"/>
              </a:ext>
            </a:extLst>
          </p:cNvPr>
          <p:cNvSpPr txBox="1">
            <a:spLocks/>
          </p:cNvSpPr>
          <p:nvPr/>
        </p:nvSpPr>
        <p:spPr>
          <a:xfrm>
            <a:off x="365871" y="189129"/>
            <a:ext cx="11441213" cy="497570"/>
          </a:xfrm>
          <a:prstGeom prst="rect">
            <a:avLst/>
          </a:prstGeom>
          <a:noFill/>
          <a:ln w="9525">
            <a:noFill/>
            <a:miter lim="800000"/>
            <a:headEnd/>
            <a:tailEnd/>
          </a:ln>
        </p:spPr>
        <p:txBody>
          <a:bodyPr vert="horz" wrap="square" lIns="91407" tIns="45703" rIns="91407" bIns="45703" anchor="t" anchorCtr="0">
            <a:noAutofit/>
          </a:bodyPr>
          <a:lstStyle>
            <a:defPPr>
              <a:defRPr lang="en-US"/>
            </a:defPPr>
            <a:lvl1pPr defTabSz="914204" fontAlgn="ctr">
              <a:buSzPct val="100000"/>
              <a:defRPr sz="2798" b="1">
                <a:solidFill>
                  <a:srgbClr val="1D1D1A"/>
                </a:solidFill>
                <a:latin typeface="Arial" panose="020B0604020202020204" pitchFamily="34" charset="0"/>
              </a:defRPr>
            </a:lvl1pPr>
          </a:lstStyle>
          <a:p>
            <a:r>
              <a:rPr lang="en-US" altLang="zh-CN" dirty="0">
                <a:solidFill>
                  <a:srgbClr val="00B0F0"/>
                </a:solidFill>
                <a:ea typeface="微软雅黑"/>
                <a:sym typeface="Arial" panose="020B0604020202020204" pitchFamily="34" charset="0"/>
              </a:rPr>
              <a:t>Huawei KunLun X86 Servers Leading Reliability for SAP HANA</a:t>
            </a:r>
            <a:endParaRPr lang="zh-CN" altLang="en-US" dirty="0">
              <a:solidFill>
                <a:srgbClr val="00B0F0"/>
              </a:solidFill>
              <a:ea typeface="微软雅黑"/>
              <a:sym typeface="Arial" panose="020B0604020202020204" pitchFamily="34" charset="0"/>
            </a:endParaRPr>
          </a:p>
        </p:txBody>
      </p:sp>
    </p:spTree>
    <p:extLst>
      <p:ext uri="{BB962C8B-B14F-4D97-AF65-F5344CB8AC3E}">
        <p14:creationId xmlns:p14="http://schemas.microsoft.com/office/powerpoint/2010/main" val="283721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DE1295A3-7329-4D98-B158-63BB3F4744BA}"/>
              </a:ext>
            </a:extLst>
          </p:cNvPr>
          <p:cNvSpPr/>
          <p:nvPr/>
        </p:nvSpPr>
        <p:spPr>
          <a:xfrm>
            <a:off x="630396" y="849779"/>
            <a:ext cx="10693668" cy="5480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E1E79CE-A4BD-421F-B6F5-F6B497CFF788}"/>
              </a:ext>
            </a:extLst>
          </p:cNvPr>
          <p:cNvSpPr>
            <a:spLocks noGrp="1"/>
          </p:cNvSpPr>
          <p:nvPr>
            <p:ph type="ftr" sz="quarter" idx="11"/>
          </p:nvPr>
        </p:nvSpPr>
        <p:spPr>
          <a:xfrm>
            <a:off x="407672" y="6377060"/>
            <a:ext cx="1642508" cy="290983"/>
          </a:xfrm>
        </p:spPr>
        <p:txBody>
          <a:bodyPr/>
          <a:lstStyle/>
          <a:p>
            <a:r>
              <a:rPr lang="en-US" sz="800" dirty="0"/>
              <a:t>FUTUREWEI INTERNAL</a:t>
            </a:r>
          </a:p>
        </p:txBody>
      </p:sp>
      <p:sp>
        <p:nvSpPr>
          <p:cNvPr id="5" name="Slide Number Placeholder 4">
            <a:extLst>
              <a:ext uri="{FF2B5EF4-FFF2-40B4-BE49-F238E27FC236}">
                <a16:creationId xmlns:a16="http://schemas.microsoft.com/office/drawing/2014/main" id="{B81C1425-7676-4701-B1DF-D10BB3AD0E19}"/>
              </a:ext>
            </a:extLst>
          </p:cNvPr>
          <p:cNvSpPr>
            <a:spLocks noGrp="1"/>
          </p:cNvSpPr>
          <p:nvPr>
            <p:ph type="sldNum" sz="quarter" idx="12"/>
          </p:nvPr>
        </p:nvSpPr>
        <p:spPr>
          <a:xfrm>
            <a:off x="173254" y="6357810"/>
            <a:ext cx="333675" cy="300257"/>
          </a:xfrm>
        </p:spPr>
        <p:txBody>
          <a:bodyPr/>
          <a:lstStyle/>
          <a:p>
            <a:fld id="{3B917CB5-27BD-4ECA-9D86-80D4B900A204}" type="slidenum">
              <a:rPr lang="en-US" sz="800" smtClean="0"/>
              <a:t>11</a:t>
            </a:fld>
            <a:endParaRPr lang="en-US" sz="800" dirty="0"/>
          </a:p>
        </p:txBody>
      </p:sp>
      <p:grpSp>
        <p:nvGrpSpPr>
          <p:cNvPr id="6" name="组合 11">
            <a:extLst>
              <a:ext uri="{FF2B5EF4-FFF2-40B4-BE49-F238E27FC236}">
                <a16:creationId xmlns:a16="http://schemas.microsoft.com/office/drawing/2014/main" id="{D8CE9AD3-2923-4DB7-AA77-A9B7CB0D3269}"/>
              </a:ext>
            </a:extLst>
          </p:cNvPr>
          <p:cNvGrpSpPr/>
          <p:nvPr/>
        </p:nvGrpSpPr>
        <p:grpSpPr>
          <a:xfrm>
            <a:off x="2307356" y="1203179"/>
            <a:ext cx="6700831" cy="3011749"/>
            <a:chOff x="1751637" y="1364456"/>
            <a:chExt cx="8483376" cy="3863763"/>
          </a:xfrm>
        </p:grpSpPr>
        <p:sp>
          <p:nvSpPr>
            <p:cNvPr id="7" name="53aa1a6f-e64a-4718-a938-a740987ad86f">
              <a:extLst>
                <a:ext uri="{FF2B5EF4-FFF2-40B4-BE49-F238E27FC236}">
                  <a16:creationId xmlns:a16="http://schemas.microsoft.com/office/drawing/2014/main" id="{63888FE9-181B-49E8-9CBE-C7017E74ACF9}"/>
                </a:ext>
              </a:extLst>
            </p:cNvPr>
            <p:cNvSpPr>
              <a:spLocks noEditPoints="1"/>
            </p:cNvSpPr>
            <p:nvPr/>
          </p:nvSpPr>
          <p:spPr bwMode="auto">
            <a:xfrm>
              <a:off x="1751637" y="1364456"/>
              <a:ext cx="8483376" cy="3863763"/>
            </a:xfrm>
            <a:custGeom>
              <a:avLst/>
              <a:gdLst/>
              <a:ahLst/>
              <a:cxnLst>
                <a:cxn ang="0">
                  <a:pos x="1477" y="121"/>
                </a:cxn>
                <a:cxn ang="0">
                  <a:pos x="1204" y="81"/>
                </a:cxn>
                <a:cxn ang="0">
                  <a:pos x="1097" y="51"/>
                </a:cxn>
                <a:cxn ang="0">
                  <a:pos x="1002" y="20"/>
                </a:cxn>
                <a:cxn ang="0">
                  <a:pos x="1777" y="54"/>
                </a:cxn>
                <a:cxn ang="0">
                  <a:pos x="754" y="72"/>
                </a:cxn>
                <a:cxn ang="0">
                  <a:pos x="3367" y="193"/>
                </a:cxn>
                <a:cxn ang="0">
                  <a:pos x="3191" y="236"/>
                </a:cxn>
                <a:cxn ang="0">
                  <a:pos x="3108" y="466"/>
                </a:cxn>
                <a:cxn ang="0">
                  <a:pos x="2999" y="600"/>
                </a:cxn>
                <a:cxn ang="0">
                  <a:pos x="2823" y="884"/>
                </a:cxn>
                <a:cxn ang="0">
                  <a:pos x="2701" y="754"/>
                </a:cxn>
                <a:cxn ang="0">
                  <a:pos x="2307" y="714"/>
                </a:cxn>
                <a:cxn ang="0">
                  <a:pos x="2071" y="724"/>
                </a:cxn>
                <a:cxn ang="0">
                  <a:pos x="2111" y="1218"/>
                </a:cxn>
                <a:cxn ang="0">
                  <a:pos x="1778" y="1141"/>
                </a:cxn>
                <a:cxn ang="0">
                  <a:pos x="1522" y="645"/>
                </a:cxn>
                <a:cxn ang="0">
                  <a:pos x="1747" y="297"/>
                </a:cxn>
                <a:cxn ang="0">
                  <a:pos x="1827" y="250"/>
                </a:cxn>
                <a:cxn ang="0">
                  <a:pos x="2021" y="185"/>
                </a:cxn>
                <a:cxn ang="0">
                  <a:pos x="2244" y="111"/>
                </a:cxn>
                <a:cxn ang="0">
                  <a:pos x="2386" y="99"/>
                </a:cxn>
                <a:cxn ang="0">
                  <a:pos x="2123" y="129"/>
                </a:cxn>
                <a:cxn ang="0">
                  <a:pos x="2836" y="77"/>
                </a:cxn>
                <a:cxn ang="0">
                  <a:pos x="672" y="123"/>
                </a:cxn>
                <a:cxn ang="0">
                  <a:pos x="1033" y="96"/>
                </a:cxn>
                <a:cxn ang="0">
                  <a:pos x="1025" y="158"/>
                </a:cxn>
                <a:cxn ang="0">
                  <a:pos x="779" y="298"/>
                </a:cxn>
                <a:cxn ang="0">
                  <a:pos x="1052" y="372"/>
                </a:cxn>
                <a:cxn ang="0">
                  <a:pos x="943" y="441"/>
                </a:cxn>
                <a:cxn ang="0">
                  <a:pos x="506" y="812"/>
                </a:cxn>
                <a:cxn ang="0">
                  <a:pos x="822" y="913"/>
                </a:cxn>
                <a:cxn ang="0">
                  <a:pos x="1164" y="1315"/>
                </a:cxn>
                <a:cxn ang="0">
                  <a:pos x="990" y="1804"/>
                </a:cxn>
                <a:cxn ang="0">
                  <a:pos x="700" y="1211"/>
                </a:cxn>
                <a:cxn ang="0">
                  <a:pos x="501" y="841"/>
                </a:cxn>
                <a:cxn ang="0">
                  <a:pos x="318" y="375"/>
                </a:cxn>
                <a:cxn ang="0">
                  <a:pos x="133" y="283"/>
                </a:cxn>
                <a:cxn ang="0">
                  <a:pos x="201" y="156"/>
                </a:cxn>
                <a:cxn ang="0">
                  <a:pos x="811" y="146"/>
                </a:cxn>
                <a:cxn ang="0">
                  <a:pos x="966" y="106"/>
                </a:cxn>
                <a:cxn ang="0">
                  <a:pos x="1512" y="181"/>
                </a:cxn>
                <a:cxn ang="0">
                  <a:pos x="1611" y="275"/>
                </a:cxn>
                <a:cxn ang="0">
                  <a:pos x="1664" y="347"/>
                </a:cxn>
                <a:cxn ang="0">
                  <a:pos x="1062" y="422"/>
                </a:cxn>
                <a:cxn ang="0">
                  <a:pos x="727" y="401"/>
                </a:cxn>
                <a:cxn ang="0">
                  <a:pos x="2024" y="442"/>
                </a:cxn>
                <a:cxn ang="0">
                  <a:pos x="1639" y="528"/>
                </a:cxn>
                <a:cxn ang="0">
                  <a:pos x="2041" y="598"/>
                </a:cxn>
                <a:cxn ang="0">
                  <a:pos x="1810" y="541"/>
                </a:cxn>
                <a:cxn ang="0">
                  <a:pos x="1750" y="518"/>
                </a:cxn>
                <a:cxn ang="0">
                  <a:pos x="3118" y="608"/>
                </a:cxn>
                <a:cxn ang="0">
                  <a:pos x="2942" y="802"/>
                </a:cxn>
                <a:cxn ang="0">
                  <a:pos x="3096" y="883"/>
                </a:cxn>
                <a:cxn ang="0">
                  <a:pos x="3123" y="908"/>
                </a:cxn>
                <a:cxn ang="0">
                  <a:pos x="3039" y="1074"/>
                </a:cxn>
                <a:cxn ang="0">
                  <a:pos x="3168" y="1033"/>
                </a:cxn>
                <a:cxn ang="0">
                  <a:pos x="3233" y="1095"/>
                </a:cxn>
                <a:cxn ang="0">
                  <a:pos x="1030" y="1072"/>
                </a:cxn>
                <a:cxn ang="0">
                  <a:pos x="3186" y="1234"/>
                </a:cxn>
                <a:cxn ang="0">
                  <a:pos x="3201" y="1546"/>
                </a:cxn>
                <a:cxn ang="0">
                  <a:pos x="2215" y="1296"/>
                </a:cxn>
                <a:cxn ang="0">
                  <a:pos x="3516" y="1631"/>
                </a:cxn>
              </a:cxnLst>
              <a:rect l="0" t="0" r="r" b="b"/>
              <a:pathLst>
                <a:path w="3632" h="1804">
                  <a:moveTo>
                    <a:pt x="1470" y="0"/>
                  </a:moveTo>
                  <a:lnTo>
                    <a:pt x="1490" y="0"/>
                  </a:lnTo>
                  <a:lnTo>
                    <a:pt x="1510" y="2"/>
                  </a:lnTo>
                  <a:lnTo>
                    <a:pt x="1510" y="4"/>
                  </a:lnTo>
                  <a:lnTo>
                    <a:pt x="1512" y="5"/>
                  </a:lnTo>
                  <a:lnTo>
                    <a:pt x="1500" y="7"/>
                  </a:lnTo>
                  <a:lnTo>
                    <a:pt x="1490" y="9"/>
                  </a:lnTo>
                  <a:lnTo>
                    <a:pt x="1510" y="10"/>
                  </a:lnTo>
                  <a:lnTo>
                    <a:pt x="1531" y="10"/>
                  </a:lnTo>
                  <a:lnTo>
                    <a:pt x="1531" y="12"/>
                  </a:lnTo>
                  <a:lnTo>
                    <a:pt x="1531" y="12"/>
                  </a:lnTo>
                  <a:lnTo>
                    <a:pt x="1527" y="14"/>
                  </a:lnTo>
                  <a:lnTo>
                    <a:pt x="1526" y="15"/>
                  </a:lnTo>
                  <a:lnTo>
                    <a:pt x="1514" y="15"/>
                  </a:lnTo>
                  <a:lnTo>
                    <a:pt x="1500" y="17"/>
                  </a:lnTo>
                  <a:lnTo>
                    <a:pt x="1500" y="19"/>
                  </a:lnTo>
                  <a:lnTo>
                    <a:pt x="1500" y="22"/>
                  </a:lnTo>
                  <a:lnTo>
                    <a:pt x="1504" y="22"/>
                  </a:lnTo>
                  <a:lnTo>
                    <a:pt x="1509" y="22"/>
                  </a:lnTo>
                  <a:lnTo>
                    <a:pt x="1527" y="17"/>
                  </a:lnTo>
                  <a:lnTo>
                    <a:pt x="1549" y="14"/>
                  </a:lnTo>
                  <a:lnTo>
                    <a:pt x="1571" y="12"/>
                  </a:lnTo>
                  <a:lnTo>
                    <a:pt x="1589" y="14"/>
                  </a:lnTo>
                  <a:lnTo>
                    <a:pt x="1591" y="15"/>
                  </a:lnTo>
                  <a:lnTo>
                    <a:pt x="1591" y="17"/>
                  </a:lnTo>
                  <a:lnTo>
                    <a:pt x="1589" y="20"/>
                  </a:lnTo>
                  <a:lnTo>
                    <a:pt x="1589" y="24"/>
                  </a:lnTo>
                  <a:lnTo>
                    <a:pt x="1566" y="25"/>
                  </a:lnTo>
                  <a:lnTo>
                    <a:pt x="1546" y="29"/>
                  </a:lnTo>
                  <a:lnTo>
                    <a:pt x="1537" y="32"/>
                  </a:lnTo>
                  <a:lnTo>
                    <a:pt x="1529" y="36"/>
                  </a:lnTo>
                  <a:lnTo>
                    <a:pt x="1522" y="41"/>
                  </a:lnTo>
                  <a:lnTo>
                    <a:pt x="1515" y="46"/>
                  </a:lnTo>
                  <a:lnTo>
                    <a:pt x="1517" y="49"/>
                  </a:lnTo>
                  <a:lnTo>
                    <a:pt x="1517" y="54"/>
                  </a:lnTo>
                  <a:lnTo>
                    <a:pt x="1526" y="56"/>
                  </a:lnTo>
                  <a:lnTo>
                    <a:pt x="1532" y="57"/>
                  </a:lnTo>
                  <a:lnTo>
                    <a:pt x="1531" y="59"/>
                  </a:lnTo>
                  <a:lnTo>
                    <a:pt x="1531" y="61"/>
                  </a:lnTo>
                  <a:lnTo>
                    <a:pt x="1517" y="62"/>
                  </a:lnTo>
                  <a:lnTo>
                    <a:pt x="1505" y="62"/>
                  </a:lnTo>
                  <a:lnTo>
                    <a:pt x="1505" y="64"/>
                  </a:lnTo>
                  <a:lnTo>
                    <a:pt x="1505" y="67"/>
                  </a:lnTo>
                  <a:lnTo>
                    <a:pt x="1512" y="67"/>
                  </a:lnTo>
                  <a:lnTo>
                    <a:pt x="1515" y="69"/>
                  </a:lnTo>
                  <a:lnTo>
                    <a:pt x="1517" y="72"/>
                  </a:lnTo>
                  <a:lnTo>
                    <a:pt x="1517" y="76"/>
                  </a:lnTo>
                  <a:lnTo>
                    <a:pt x="1517" y="77"/>
                  </a:lnTo>
                  <a:lnTo>
                    <a:pt x="1517" y="77"/>
                  </a:lnTo>
                  <a:lnTo>
                    <a:pt x="1524" y="77"/>
                  </a:lnTo>
                  <a:lnTo>
                    <a:pt x="1529" y="77"/>
                  </a:lnTo>
                  <a:lnTo>
                    <a:pt x="1527" y="81"/>
                  </a:lnTo>
                  <a:lnTo>
                    <a:pt x="1527" y="84"/>
                  </a:lnTo>
                  <a:lnTo>
                    <a:pt x="1517" y="84"/>
                  </a:lnTo>
                  <a:lnTo>
                    <a:pt x="1509" y="84"/>
                  </a:lnTo>
                  <a:lnTo>
                    <a:pt x="1509" y="89"/>
                  </a:lnTo>
                  <a:lnTo>
                    <a:pt x="1509" y="94"/>
                  </a:lnTo>
                  <a:lnTo>
                    <a:pt x="1499" y="94"/>
                  </a:lnTo>
                  <a:lnTo>
                    <a:pt x="1492" y="97"/>
                  </a:lnTo>
                  <a:lnTo>
                    <a:pt x="1487" y="99"/>
                  </a:lnTo>
                  <a:lnTo>
                    <a:pt x="1479" y="103"/>
                  </a:lnTo>
                  <a:lnTo>
                    <a:pt x="1480" y="109"/>
                  </a:lnTo>
                  <a:lnTo>
                    <a:pt x="1482" y="114"/>
                  </a:lnTo>
                  <a:lnTo>
                    <a:pt x="1475" y="114"/>
                  </a:lnTo>
                  <a:lnTo>
                    <a:pt x="1470" y="114"/>
                  </a:lnTo>
                  <a:lnTo>
                    <a:pt x="1474" y="116"/>
                  </a:lnTo>
                  <a:lnTo>
                    <a:pt x="1477" y="118"/>
                  </a:lnTo>
                  <a:lnTo>
                    <a:pt x="1477" y="121"/>
                  </a:lnTo>
                  <a:lnTo>
                    <a:pt x="1479" y="126"/>
                  </a:lnTo>
                  <a:lnTo>
                    <a:pt x="1477" y="128"/>
                  </a:lnTo>
                  <a:lnTo>
                    <a:pt x="1477" y="129"/>
                  </a:lnTo>
                  <a:lnTo>
                    <a:pt x="1459" y="126"/>
                  </a:lnTo>
                  <a:lnTo>
                    <a:pt x="1443" y="121"/>
                  </a:lnTo>
                  <a:lnTo>
                    <a:pt x="1445" y="124"/>
                  </a:lnTo>
                  <a:lnTo>
                    <a:pt x="1447" y="126"/>
                  </a:lnTo>
                  <a:lnTo>
                    <a:pt x="1440" y="126"/>
                  </a:lnTo>
                  <a:lnTo>
                    <a:pt x="1433" y="126"/>
                  </a:lnTo>
                  <a:lnTo>
                    <a:pt x="1433" y="129"/>
                  </a:lnTo>
                  <a:lnTo>
                    <a:pt x="1433" y="133"/>
                  </a:lnTo>
                  <a:lnTo>
                    <a:pt x="1450" y="133"/>
                  </a:lnTo>
                  <a:lnTo>
                    <a:pt x="1465" y="133"/>
                  </a:lnTo>
                  <a:lnTo>
                    <a:pt x="1467" y="138"/>
                  </a:lnTo>
                  <a:lnTo>
                    <a:pt x="1467" y="141"/>
                  </a:lnTo>
                  <a:lnTo>
                    <a:pt x="1443" y="149"/>
                  </a:lnTo>
                  <a:lnTo>
                    <a:pt x="1418" y="158"/>
                  </a:lnTo>
                  <a:lnTo>
                    <a:pt x="1397" y="159"/>
                  </a:lnTo>
                  <a:lnTo>
                    <a:pt x="1375" y="161"/>
                  </a:lnTo>
                  <a:lnTo>
                    <a:pt x="1363" y="173"/>
                  </a:lnTo>
                  <a:lnTo>
                    <a:pt x="1350" y="183"/>
                  </a:lnTo>
                  <a:lnTo>
                    <a:pt x="1336" y="188"/>
                  </a:lnTo>
                  <a:lnTo>
                    <a:pt x="1320" y="190"/>
                  </a:lnTo>
                  <a:lnTo>
                    <a:pt x="1305" y="191"/>
                  </a:lnTo>
                  <a:lnTo>
                    <a:pt x="1289" y="195"/>
                  </a:lnTo>
                  <a:lnTo>
                    <a:pt x="1288" y="203"/>
                  </a:lnTo>
                  <a:lnTo>
                    <a:pt x="1286" y="211"/>
                  </a:lnTo>
                  <a:lnTo>
                    <a:pt x="1274" y="218"/>
                  </a:lnTo>
                  <a:lnTo>
                    <a:pt x="1263" y="226"/>
                  </a:lnTo>
                  <a:lnTo>
                    <a:pt x="1263" y="231"/>
                  </a:lnTo>
                  <a:lnTo>
                    <a:pt x="1261" y="236"/>
                  </a:lnTo>
                  <a:lnTo>
                    <a:pt x="1248" y="246"/>
                  </a:lnTo>
                  <a:lnTo>
                    <a:pt x="1236" y="255"/>
                  </a:lnTo>
                  <a:lnTo>
                    <a:pt x="1226" y="250"/>
                  </a:lnTo>
                  <a:lnTo>
                    <a:pt x="1216" y="245"/>
                  </a:lnTo>
                  <a:lnTo>
                    <a:pt x="1209" y="246"/>
                  </a:lnTo>
                  <a:lnTo>
                    <a:pt x="1201" y="246"/>
                  </a:lnTo>
                  <a:lnTo>
                    <a:pt x="1196" y="228"/>
                  </a:lnTo>
                  <a:lnTo>
                    <a:pt x="1187" y="210"/>
                  </a:lnTo>
                  <a:lnTo>
                    <a:pt x="1192" y="205"/>
                  </a:lnTo>
                  <a:lnTo>
                    <a:pt x="1196" y="201"/>
                  </a:lnTo>
                  <a:lnTo>
                    <a:pt x="1194" y="201"/>
                  </a:lnTo>
                  <a:lnTo>
                    <a:pt x="1191" y="201"/>
                  </a:lnTo>
                  <a:lnTo>
                    <a:pt x="1189" y="203"/>
                  </a:lnTo>
                  <a:lnTo>
                    <a:pt x="1186" y="203"/>
                  </a:lnTo>
                  <a:lnTo>
                    <a:pt x="1191" y="181"/>
                  </a:lnTo>
                  <a:lnTo>
                    <a:pt x="1196" y="159"/>
                  </a:lnTo>
                  <a:lnTo>
                    <a:pt x="1197" y="159"/>
                  </a:lnTo>
                  <a:lnTo>
                    <a:pt x="1197" y="159"/>
                  </a:lnTo>
                  <a:lnTo>
                    <a:pt x="1204" y="161"/>
                  </a:lnTo>
                  <a:lnTo>
                    <a:pt x="1207" y="163"/>
                  </a:lnTo>
                  <a:lnTo>
                    <a:pt x="1211" y="163"/>
                  </a:lnTo>
                  <a:lnTo>
                    <a:pt x="1214" y="161"/>
                  </a:lnTo>
                  <a:lnTo>
                    <a:pt x="1212" y="158"/>
                  </a:lnTo>
                  <a:lnTo>
                    <a:pt x="1211" y="154"/>
                  </a:lnTo>
                  <a:lnTo>
                    <a:pt x="1221" y="149"/>
                  </a:lnTo>
                  <a:lnTo>
                    <a:pt x="1231" y="143"/>
                  </a:lnTo>
                  <a:lnTo>
                    <a:pt x="1228" y="129"/>
                  </a:lnTo>
                  <a:lnTo>
                    <a:pt x="1226" y="118"/>
                  </a:lnTo>
                  <a:lnTo>
                    <a:pt x="1217" y="118"/>
                  </a:lnTo>
                  <a:lnTo>
                    <a:pt x="1212" y="116"/>
                  </a:lnTo>
                  <a:lnTo>
                    <a:pt x="1207" y="114"/>
                  </a:lnTo>
                  <a:lnTo>
                    <a:pt x="1204" y="111"/>
                  </a:lnTo>
                  <a:lnTo>
                    <a:pt x="1207" y="106"/>
                  </a:lnTo>
                  <a:lnTo>
                    <a:pt x="1211" y="103"/>
                  </a:lnTo>
                  <a:lnTo>
                    <a:pt x="1212" y="96"/>
                  </a:lnTo>
                  <a:lnTo>
                    <a:pt x="1212" y="87"/>
                  </a:lnTo>
                  <a:lnTo>
                    <a:pt x="1204" y="81"/>
                  </a:lnTo>
                  <a:lnTo>
                    <a:pt x="1197" y="72"/>
                  </a:lnTo>
                  <a:lnTo>
                    <a:pt x="1181" y="71"/>
                  </a:lnTo>
                  <a:lnTo>
                    <a:pt x="1162" y="71"/>
                  </a:lnTo>
                  <a:lnTo>
                    <a:pt x="1145" y="69"/>
                  </a:lnTo>
                  <a:lnTo>
                    <a:pt x="1129" y="69"/>
                  </a:lnTo>
                  <a:lnTo>
                    <a:pt x="1129" y="66"/>
                  </a:lnTo>
                  <a:lnTo>
                    <a:pt x="1129" y="62"/>
                  </a:lnTo>
                  <a:lnTo>
                    <a:pt x="1130" y="61"/>
                  </a:lnTo>
                  <a:lnTo>
                    <a:pt x="1132" y="59"/>
                  </a:lnTo>
                  <a:lnTo>
                    <a:pt x="1144" y="61"/>
                  </a:lnTo>
                  <a:lnTo>
                    <a:pt x="1157" y="61"/>
                  </a:lnTo>
                  <a:lnTo>
                    <a:pt x="1157" y="61"/>
                  </a:lnTo>
                  <a:lnTo>
                    <a:pt x="1157" y="59"/>
                  </a:lnTo>
                  <a:lnTo>
                    <a:pt x="1156" y="57"/>
                  </a:lnTo>
                  <a:lnTo>
                    <a:pt x="1154" y="54"/>
                  </a:lnTo>
                  <a:lnTo>
                    <a:pt x="1142" y="56"/>
                  </a:lnTo>
                  <a:lnTo>
                    <a:pt x="1130" y="56"/>
                  </a:lnTo>
                  <a:lnTo>
                    <a:pt x="1127" y="56"/>
                  </a:lnTo>
                  <a:lnTo>
                    <a:pt x="1122" y="54"/>
                  </a:lnTo>
                  <a:lnTo>
                    <a:pt x="1119" y="52"/>
                  </a:lnTo>
                  <a:lnTo>
                    <a:pt x="1115" y="51"/>
                  </a:lnTo>
                  <a:lnTo>
                    <a:pt x="1117" y="47"/>
                  </a:lnTo>
                  <a:lnTo>
                    <a:pt x="1120" y="46"/>
                  </a:lnTo>
                  <a:lnTo>
                    <a:pt x="1130" y="42"/>
                  </a:lnTo>
                  <a:lnTo>
                    <a:pt x="1140" y="41"/>
                  </a:lnTo>
                  <a:lnTo>
                    <a:pt x="1149" y="39"/>
                  </a:lnTo>
                  <a:lnTo>
                    <a:pt x="1159" y="39"/>
                  </a:lnTo>
                  <a:lnTo>
                    <a:pt x="1177" y="39"/>
                  </a:lnTo>
                  <a:lnTo>
                    <a:pt x="1196" y="39"/>
                  </a:lnTo>
                  <a:lnTo>
                    <a:pt x="1192" y="32"/>
                  </a:lnTo>
                  <a:lnTo>
                    <a:pt x="1187" y="25"/>
                  </a:lnTo>
                  <a:lnTo>
                    <a:pt x="1209" y="25"/>
                  </a:lnTo>
                  <a:lnTo>
                    <a:pt x="1229" y="22"/>
                  </a:lnTo>
                  <a:lnTo>
                    <a:pt x="1248" y="19"/>
                  </a:lnTo>
                  <a:lnTo>
                    <a:pt x="1264" y="12"/>
                  </a:lnTo>
                  <a:lnTo>
                    <a:pt x="1279" y="14"/>
                  </a:lnTo>
                  <a:lnTo>
                    <a:pt x="1293" y="15"/>
                  </a:lnTo>
                  <a:lnTo>
                    <a:pt x="1308" y="15"/>
                  </a:lnTo>
                  <a:lnTo>
                    <a:pt x="1321" y="14"/>
                  </a:lnTo>
                  <a:lnTo>
                    <a:pt x="1351" y="10"/>
                  </a:lnTo>
                  <a:lnTo>
                    <a:pt x="1382" y="5"/>
                  </a:lnTo>
                  <a:lnTo>
                    <a:pt x="1402" y="5"/>
                  </a:lnTo>
                  <a:lnTo>
                    <a:pt x="1428" y="4"/>
                  </a:lnTo>
                  <a:lnTo>
                    <a:pt x="1442" y="4"/>
                  </a:lnTo>
                  <a:lnTo>
                    <a:pt x="1454" y="4"/>
                  </a:lnTo>
                  <a:lnTo>
                    <a:pt x="1464" y="2"/>
                  </a:lnTo>
                  <a:lnTo>
                    <a:pt x="1470" y="0"/>
                  </a:lnTo>
                  <a:close/>
                  <a:moveTo>
                    <a:pt x="1147" y="4"/>
                  </a:moveTo>
                  <a:lnTo>
                    <a:pt x="1169" y="5"/>
                  </a:lnTo>
                  <a:lnTo>
                    <a:pt x="1189" y="7"/>
                  </a:lnTo>
                  <a:lnTo>
                    <a:pt x="1211" y="9"/>
                  </a:lnTo>
                  <a:lnTo>
                    <a:pt x="1233" y="10"/>
                  </a:lnTo>
                  <a:lnTo>
                    <a:pt x="1231" y="12"/>
                  </a:lnTo>
                  <a:lnTo>
                    <a:pt x="1231" y="14"/>
                  </a:lnTo>
                  <a:lnTo>
                    <a:pt x="1207" y="17"/>
                  </a:lnTo>
                  <a:lnTo>
                    <a:pt x="1189" y="20"/>
                  </a:lnTo>
                  <a:lnTo>
                    <a:pt x="1172" y="25"/>
                  </a:lnTo>
                  <a:lnTo>
                    <a:pt x="1154" y="32"/>
                  </a:lnTo>
                  <a:lnTo>
                    <a:pt x="1137" y="34"/>
                  </a:lnTo>
                  <a:lnTo>
                    <a:pt x="1120" y="36"/>
                  </a:lnTo>
                  <a:lnTo>
                    <a:pt x="1104" y="37"/>
                  </a:lnTo>
                  <a:lnTo>
                    <a:pt x="1087" y="39"/>
                  </a:lnTo>
                  <a:lnTo>
                    <a:pt x="1087" y="39"/>
                  </a:lnTo>
                  <a:lnTo>
                    <a:pt x="1087" y="41"/>
                  </a:lnTo>
                  <a:lnTo>
                    <a:pt x="1092" y="41"/>
                  </a:lnTo>
                  <a:lnTo>
                    <a:pt x="1097" y="42"/>
                  </a:lnTo>
                  <a:lnTo>
                    <a:pt x="1097" y="46"/>
                  </a:lnTo>
                  <a:lnTo>
                    <a:pt x="1097" y="51"/>
                  </a:lnTo>
                  <a:lnTo>
                    <a:pt x="1095" y="51"/>
                  </a:lnTo>
                  <a:lnTo>
                    <a:pt x="1094" y="51"/>
                  </a:lnTo>
                  <a:lnTo>
                    <a:pt x="1080" y="52"/>
                  </a:lnTo>
                  <a:lnTo>
                    <a:pt x="1065" y="56"/>
                  </a:lnTo>
                  <a:lnTo>
                    <a:pt x="1057" y="64"/>
                  </a:lnTo>
                  <a:lnTo>
                    <a:pt x="1048" y="72"/>
                  </a:lnTo>
                  <a:lnTo>
                    <a:pt x="1037" y="71"/>
                  </a:lnTo>
                  <a:lnTo>
                    <a:pt x="1017" y="69"/>
                  </a:lnTo>
                  <a:lnTo>
                    <a:pt x="995" y="67"/>
                  </a:lnTo>
                  <a:lnTo>
                    <a:pt x="983" y="66"/>
                  </a:lnTo>
                  <a:lnTo>
                    <a:pt x="981" y="64"/>
                  </a:lnTo>
                  <a:lnTo>
                    <a:pt x="981" y="62"/>
                  </a:lnTo>
                  <a:lnTo>
                    <a:pt x="981" y="62"/>
                  </a:lnTo>
                  <a:lnTo>
                    <a:pt x="981" y="61"/>
                  </a:lnTo>
                  <a:lnTo>
                    <a:pt x="993" y="61"/>
                  </a:lnTo>
                  <a:lnTo>
                    <a:pt x="1007" y="61"/>
                  </a:lnTo>
                  <a:lnTo>
                    <a:pt x="1013" y="59"/>
                  </a:lnTo>
                  <a:lnTo>
                    <a:pt x="1018" y="57"/>
                  </a:lnTo>
                  <a:lnTo>
                    <a:pt x="1022" y="54"/>
                  </a:lnTo>
                  <a:lnTo>
                    <a:pt x="1023" y="51"/>
                  </a:lnTo>
                  <a:lnTo>
                    <a:pt x="1023" y="51"/>
                  </a:lnTo>
                  <a:lnTo>
                    <a:pt x="1023" y="51"/>
                  </a:lnTo>
                  <a:lnTo>
                    <a:pt x="1032" y="49"/>
                  </a:lnTo>
                  <a:lnTo>
                    <a:pt x="1040" y="47"/>
                  </a:lnTo>
                  <a:lnTo>
                    <a:pt x="1035" y="46"/>
                  </a:lnTo>
                  <a:lnTo>
                    <a:pt x="1032" y="44"/>
                  </a:lnTo>
                  <a:lnTo>
                    <a:pt x="1038" y="44"/>
                  </a:lnTo>
                  <a:lnTo>
                    <a:pt x="1043" y="46"/>
                  </a:lnTo>
                  <a:lnTo>
                    <a:pt x="1047" y="46"/>
                  </a:lnTo>
                  <a:lnTo>
                    <a:pt x="1050" y="44"/>
                  </a:lnTo>
                  <a:lnTo>
                    <a:pt x="1047" y="39"/>
                  </a:lnTo>
                  <a:lnTo>
                    <a:pt x="1042" y="36"/>
                  </a:lnTo>
                  <a:lnTo>
                    <a:pt x="1043" y="32"/>
                  </a:lnTo>
                  <a:lnTo>
                    <a:pt x="1043" y="29"/>
                  </a:lnTo>
                  <a:lnTo>
                    <a:pt x="1060" y="32"/>
                  </a:lnTo>
                  <a:lnTo>
                    <a:pt x="1074" y="37"/>
                  </a:lnTo>
                  <a:lnTo>
                    <a:pt x="1092" y="27"/>
                  </a:lnTo>
                  <a:lnTo>
                    <a:pt x="1114" y="20"/>
                  </a:lnTo>
                  <a:lnTo>
                    <a:pt x="1095" y="22"/>
                  </a:lnTo>
                  <a:lnTo>
                    <a:pt x="1077" y="22"/>
                  </a:lnTo>
                  <a:lnTo>
                    <a:pt x="1058" y="20"/>
                  </a:lnTo>
                  <a:lnTo>
                    <a:pt x="1042" y="15"/>
                  </a:lnTo>
                  <a:lnTo>
                    <a:pt x="1043" y="14"/>
                  </a:lnTo>
                  <a:lnTo>
                    <a:pt x="1043" y="12"/>
                  </a:lnTo>
                  <a:lnTo>
                    <a:pt x="1070" y="10"/>
                  </a:lnTo>
                  <a:lnTo>
                    <a:pt x="1099" y="12"/>
                  </a:lnTo>
                  <a:lnTo>
                    <a:pt x="1112" y="12"/>
                  </a:lnTo>
                  <a:lnTo>
                    <a:pt x="1125" y="10"/>
                  </a:lnTo>
                  <a:lnTo>
                    <a:pt x="1137" y="9"/>
                  </a:lnTo>
                  <a:lnTo>
                    <a:pt x="1147" y="4"/>
                  </a:lnTo>
                  <a:close/>
                  <a:moveTo>
                    <a:pt x="2361" y="31"/>
                  </a:moveTo>
                  <a:lnTo>
                    <a:pt x="2361" y="25"/>
                  </a:lnTo>
                  <a:lnTo>
                    <a:pt x="2361" y="19"/>
                  </a:lnTo>
                  <a:lnTo>
                    <a:pt x="2378" y="19"/>
                  </a:lnTo>
                  <a:lnTo>
                    <a:pt x="2396" y="20"/>
                  </a:lnTo>
                  <a:lnTo>
                    <a:pt x="2411" y="29"/>
                  </a:lnTo>
                  <a:lnTo>
                    <a:pt x="2430" y="37"/>
                  </a:lnTo>
                  <a:lnTo>
                    <a:pt x="2430" y="41"/>
                  </a:lnTo>
                  <a:lnTo>
                    <a:pt x="2430" y="44"/>
                  </a:lnTo>
                  <a:lnTo>
                    <a:pt x="2426" y="44"/>
                  </a:lnTo>
                  <a:lnTo>
                    <a:pt x="2421" y="44"/>
                  </a:lnTo>
                  <a:lnTo>
                    <a:pt x="2408" y="41"/>
                  </a:lnTo>
                  <a:lnTo>
                    <a:pt x="2391" y="36"/>
                  </a:lnTo>
                  <a:lnTo>
                    <a:pt x="2374" y="32"/>
                  </a:lnTo>
                  <a:lnTo>
                    <a:pt x="2361" y="31"/>
                  </a:lnTo>
                  <a:close/>
                  <a:moveTo>
                    <a:pt x="988" y="20"/>
                  </a:moveTo>
                  <a:lnTo>
                    <a:pt x="995" y="20"/>
                  </a:lnTo>
                  <a:lnTo>
                    <a:pt x="1002" y="20"/>
                  </a:lnTo>
                  <a:lnTo>
                    <a:pt x="1008" y="24"/>
                  </a:lnTo>
                  <a:lnTo>
                    <a:pt x="1013" y="25"/>
                  </a:lnTo>
                  <a:lnTo>
                    <a:pt x="1018" y="29"/>
                  </a:lnTo>
                  <a:lnTo>
                    <a:pt x="1023" y="32"/>
                  </a:lnTo>
                  <a:lnTo>
                    <a:pt x="1027" y="37"/>
                  </a:lnTo>
                  <a:lnTo>
                    <a:pt x="1028" y="42"/>
                  </a:lnTo>
                  <a:lnTo>
                    <a:pt x="1027" y="42"/>
                  </a:lnTo>
                  <a:lnTo>
                    <a:pt x="1025" y="42"/>
                  </a:lnTo>
                  <a:lnTo>
                    <a:pt x="1013" y="46"/>
                  </a:lnTo>
                  <a:lnTo>
                    <a:pt x="1000" y="49"/>
                  </a:lnTo>
                  <a:lnTo>
                    <a:pt x="986" y="51"/>
                  </a:lnTo>
                  <a:lnTo>
                    <a:pt x="980" y="51"/>
                  </a:lnTo>
                  <a:lnTo>
                    <a:pt x="971" y="47"/>
                  </a:lnTo>
                  <a:lnTo>
                    <a:pt x="965" y="44"/>
                  </a:lnTo>
                  <a:lnTo>
                    <a:pt x="960" y="39"/>
                  </a:lnTo>
                  <a:lnTo>
                    <a:pt x="955" y="32"/>
                  </a:lnTo>
                  <a:lnTo>
                    <a:pt x="963" y="32"/>
                  </a:lnTo>
                  <a:lnTo>
                    <a:pt x="973" y="29"/>
                  </a:lnTo>
                  <a:lnTo>
                    <a:pt x="981" y="25"/>
                  </a:lnTo>
                  <a:lnTo>
                    <a:pt x="988" y="20"/>
                  </a:lnTo>
                  <a:close/>
                  <a:moveTo>
                    <a:pt x="1822" y="29"/>
                  </a:moveTo>
                  <a:lnTo>
                    <a:pt x="1824" y="29"/>
                  </a:lnTo>
                  <a:lnTo>
                    <a:pt x="1825" y="29"/>
                  </a:lnTo>
                  <a:lnTo>
                    <a:pt x="1824" y="29"/>
                  </a:lnTo>
                  <a:lnTo>
                    <a:pt x="1822" y="29"/>
                  </a:lnTo>
                  <a:close/>
                  <a:moveTo>
                    <a:pt x="1830" y="29"/>
                  </a:moveTo>
                  <a:lnTo>
                    <a:pt x="1844" y="31"/>
                  </a:lnTo>
                  <a:lnTo>
                    <a:pt x="1855" y="31"/>
                  </a:lnTo>
                  <a:lnTo>
                    <a:pt x="1869" y="31"/>
                  </a:lnTo>
                  <a:lnTo>
                    <a:pt x="1882" y="31"/>
                  </a:lnTo>
                  <a:lnTo>
                    <a:pt x="1882" y="32"/>
                  </a:lnTo>
                  <a:lnTo>
                    <a:pt x="1882" y="32"/>
                  </a:lnTo>
                  <a:lnTo>
                    <a:pt x="1882" y="34"/>
                  </a:lnTo>
                  <a:lnTo>
                    <a:pt x="1882" y="36"/>
                  </a:lnTo>
                  <a:lnTo>
                    <a:pt x="1872" y="39"/>
                  </a:lnTo>
                  <a:lnTo>
                    <a:pt x="1862" y="41"/>
                  </a:lnTo>
                  <a:lnTo>
                    <a:pt x="1852" y="42"/>
                  </a:lnTo>
                  <a:lnTo>
                    <a:pt x="1840" y="41"/>
                  </a:lnTo>
                  <a:lnTo>
                    <a:pt x="1835" y="36"/>
                  </a:lnTo>
                  <a:lnTo>
                    <a:pt x="1830" y="29"/>
                  </a:lnTo>
                  <a:close/>
                  <a:moveTo>
                    <a:pt x="896" y="36"/>
                  </a:moveTo>
                  <a:lnTo>
                    <a:pt x="904" y="37"/>
                  </a:lnTo>
                  <a:lnTo>
                    <a:pt x="913" y="41"/>
                  </a:lnTo>
                  <a:lnTo>
                    <a:pt x="913" y="41"/>
                  </a:lnTo>
                  <a:lnTo>
                    <a:pt x="913" y="42"/>
                  </a:lnTo>
                  <a:lnTo>
                    <a:pt x="913" y="46"/>
                  </a:lnTo>
                  <a:lnTo>
                    <a:pt x="911" y="49"/>
                  </a:lnTo>
                  <a:lnTo>
                    <a:pt x="908" y="51"/>
                  </a:lnTo>
                  <a:lnTo>
                    <a:pt x="904" y="51"/>
                  </a:lnTo>
                  <a:lnTo>
                    <a:pt x="889" y="49"/>
                  </a:lnTo>
                  <a:lnTo>
                    <a:pt x="876" y="46"/>
                  </a:lnTo>
                  <a:lnTo>
                    <a:pt x="884" y="39"/>
                  </a:lnTo>
                  <a:lnTo>
                    <a:pt x="896" y="36"/>
                  </a:lnTo>
                  <a:close/>
                  <a:moveTo>
                    <a:pt x="1762" y="36"/>
                  </a:moveTo>
                  <a:lnTo>
                    <a:pt x="1775" y="37"/>
                  </a:lnTo>
                  <a:lnTo>
                    <a:pt x="1795" y="37"/>
                  </a:lnTo>
                  <a:lnTo>
                    <a:pt x="1812" y="37"/>
                  </a:lnTo>
                  <a:lnTo>
                    <a:pt x="1824" y="41"/>
                  </a:lnTo>
                  <a:lnTo>
                    <a:pt x="1827" y="42"/>
                  </a:lnTo>
                  <a:lnTo>
                    <a:pt x="1829" y="44"/>
                  </a:lnTo>
                  <a:lnTo>
                    <a:pt x="1829" y="46"/>
                  </a:lnTo>
                  <a:lnTo>
                    <a:pt x="1829" y="47"/>
                  </a:lnTo>
                  <a:lnTo>
                    <a:pt x="1817" y="57"/>
                  </a:lnTo>
                  <a:lnTo>
                    <a:pt x="1805" y="69"/>
                  </a:lnTo>
                  <a:lnTo>
                    <a:pt x="1800" y="67"/>
                  </a:lnTo>
                  <a:lnTo>
                    <a:pt x="1795" y="67"/>
                  </a:lnTo>
                  <a:lnTo>
                    <a:pt x="1788" y="62"/>
                  </a:lnTo>
                  <a:lnTo>
                    <a:pt x="1777" y="54"/>
                  </a:lnTo>
                  <a:lnTo>
                    <a:pt x="1767" y="44"/>
                  </a:lnTo>
                  <a:lnTo>
                    <a:pt x="1762" y="36"/>
                  </a:lnTo>
                  <a:close/>
                  <a:moveTo>
                    <a:pt x="933" y="39"/>
                  </a:moveTo>
                  <a:lnTo>
                    <a:pt x="935" y="39"/>
                  </a:lnTo>
                  <a:lnTo>
                    <a:pt x="936" y="39"/>
                  </a:lnTo>
                  <a:lnTo>
                    <a:pt x="943" y="46"/>
                  </a:lnTo>
                  <a:lnTo>
                    <a:pt x="948" y="52"/>
                  </a:lnTo>
                  <a:lnTo>
                    <a:pt x="946" y="54"/>
                  </a:lnTo>
                  <a:lnTo>
                    <a:pt x="946" y="56"/>
                  </a:lnTo>
                  <a:lnTo>
                    <a:pt x="938" y="56"/>
                  </a:lnTo>
                  <a:lnTo>
                    <a:pt x="933" y="54"/>
                  </a:lnTo>
                  <a:lnTo>
                    <a:pt x="928" y="51"/>
                  </a:lnTo>
                  <a:lnTo>
                    <a:pt x="926" y="44"/>
                  </a:lnTo>
                  <a:lnTo>
                    <a:pt x="930" y="41"/>
                  </a:lnTo>
                  <a:lnTo>
                    <a:pt x="933" y="39"/>
                  </a:lnTo>
                  <a:close/>
                  <a:moveTo>
                    <a:pt x="817" y="42"/>
                  </a:moveTo>
                  <a:lnTo>
                    <a:pt x="827" y="42"/>
                  </a:lnTo>
                  <a:lnTo>
                    <a:pt x="836" y="44"/>
                  </a:lnTo>
                  <a:lnTo>
                    <a:pt x="836" y="44"/>
                  </a:lnTo>
                  <a:lnTo>
                    <a:pt x="836" y="46"/>
                  </a:lnTo>
                  <a:lnTo>
                    <a:pt x="836" y="46"/>
                  </a:lnTo>
                  <a:lnTo>
                    <a:pt x="836" y="47"/>
                  </a:lnTo>
                  <a:lnTo>
                    <a:pt x="827" y="52"/>
                  </a:lnTo>
                  <a:lnTo>
                    <a:pt x="817" y="57"/>
                  </a:lnTo>
                  <a:lnTo>
                    <a:pt x="812" y="59"/>
                  </a:lnTo>
                  <a:lnTo>
                    <a:pt x="807" y="61"/>
                  </a:lnTo>
                  <a:lnTo>
                    <a:pt x="802" y="59"/>
                  </a:lnTo>
                  <a:lnTo>
                    <a:pt x="797" y="54"/>
                  </a:lnTo>
                  <a:lnTo>
                    <a:pt x="807" y="49"/>
                  </a:lnTo>
                  <a:lnTo>
                    <a:pt x="817" y="42"/>
                  </a:lnTo>
                  <a:close/>
                  <a:moveTo>
                    <a:pt x="2475" y="51"/>
                  </a:moveTo>
                  <a:lnTo>
                    <a:pt x="2463" y="52"/>
                  </a:lnTo>
                  <a:lnTo>
                    <a:pt x="2453" y="51"/>
                  </a:lnTo>
                  <a:lnTo>
                    <a:pt x="2446" y="49"/>
                  </a:lnTo>
                  <a:lnTo>
                    <a:pt x="2440" y="44"/>
                  </a:lnTo>
                  <a:lnTo>
                    <a:pt x="2440" y="42"/>
                  </a:lnTo>
                  <a:lnTo>
                    <a:pt x="2440" y="42"/>
                  </a:lnTo>
                  <a:lnTo>
                    <a:pt x="2458" y="42"/>
                  </a:lnTo>
                  <a:lnTo>
                    <a:pt x="2475" y="44"/>
                  </a:lnTo>
                  <a:lnTo>
                    <a:pt x="2475" y="47"/>
                  </a:lnTo>
                  <a:lnTo>
                    <a:pt x="2475" y="51"/>
                  </a:lnTo>
                  <a:close/>
                  <a:moveTo>
                    <a:pt x="765" y="51"/>
                  </a:moveTo>
                  <a:lnTo>
                    <a:pt x="772" y="52"/>
                  </a:lnTo>
                  <a:lnTo>
                    <a:pt x="777" y="54"/>
                  </a:lnTo>
                  <a:lnTo>
                    <a:pt x="779" y="62"/>
                  </a:lnTo>
                  <a:lnTo>
                    <a:pt x="781" y="72"/>
                  </a:lnTo>
                  <a:lnTo>
                    <a:pt x="782" y="72"/>
                  </a:lnTo>
                  <a:lnTo>
                    <a:pt x="782" y="74"/>
                  </a:lnTo>
                  <a:lnTo>
                    <a:pt x="797" y="69"/>
                  </a:lnTo>
                  <a:lnTo>
                    <a:pt x="807" y="66"/>
                  </a:lnTo>
                  <a:lnTo>
                    <a:pt x="816" y="66"/>
                  </a:lnTo>
                  <a:lnTo>
                    <a:pt x="822" y="69"/>
                  </a:lnTo>
                  <a:lnTo>
                    <a:pt x="829" y="72"/>
                  </a:lnTo>
                  <a:lnTo>
                    <a:pt x="836" y="76"/>
                  </a:lnTo>
                  <a:lnTo>
                    <a:pt x="836" y="77"/>
                  </a:lnTo>
                  <a:lnTo>
                    <a:pt x="834" y="81"/>
                  </a:lnTo>
                  <a:lnTo>
                    <a:pt x="817" y="81"/>
                  </a:lnTo>
                  <a:lnTo>
                    <a:pt x="799" y="82"/>
                  </a:lnTo>
                  <a:lnTo>
                    <a:pt x="797" y="79"/>
                  </a:lnTo>
                  <a:lnTo>
                    <a:pt x="797" y="77"/>
                  </a:lnTo>
                  <a:lnTo>
                    <a:pt x="797" y="77"/>
                  </a:lnTo>
                  <a:lnTo>
                    <a:pt x="794" y="76"/>
                  </a:lnTo>
                  <a:lnTo>
                    <a:pt x="787" y="81"/>
                  </a:lnTo>
                  <a:lnTo>
                    <a:pt x="779" y="81"/>
                  </a:lnTo>
                  <a:lnTo>
                    <a:pt x="772" y="81"/>
                  </a:lnTo>
                  <a:lnTo>
                    <a:pt x="765" y="77"/>
                  </a:lnTo>
                  <a:lnTo>
                    <a:pt x="759" y="74"/>
                  </a:lnTo>
                  <a:lnTo>
                    <a:pt x="754" y="72"/>
                  </a:lnTo>
                  <a:lnTo>
                    <a:pt x="747" y="71"/>
                  </a:lnTo>
                  <a:lnTo>
                    <a:pt x="742" y="71"/>
                  </a:lnTo>
                  <a:lnTo>
                    <a:pt x="740" y="74"/>
                  </a:lnTo>
                  <a:lnTo>
                    <a:pt x="739" y="76"/>
                  </a:lnTo>
                  <a:lnTo>
                    <a:pt x="737" y="77"/>
                  </a:lnTo>
                  <a:lnTo>
                    <a:pt x="732" y="77"/>
                  </a:lnTo>
                  <a:lnTo>
                    <a:pt x="714" y="74"/>
                  </a:lnTo>
                  <a:lnTo>
                    <a:pt x="697" y="67"/>
                  </a:lnTo>
                  <a:lnTo>
                    <a:pt x="709" y="66"/>
                  </a:lnTo>
                  <a:lnTo>
                    <a:pt x="730" y="62"/>
                  </a:lnTo>
                  <a:lnTo>
                    <a:pt x="752" y="57"/>
                  </a:lnTo>
                  <a:lnTo>
                    <a:pt x="765" y="51"/>
                  </a:lnTo>
                  <a:close/>
                  <a:moveTo>
                    <a:pt x="2788" y="128"/>
                  </a:moveTo>
                  <a:lnTo>
                    <a:pt x="2788" y="124"/>
                  </a:lnTo>
                  <a:lnTo>
                    <a:pt x="2788" y="121"/>
                  </a:lnTo>
                  <a:lnTo>
                    <a:pt x="2805" y="123"/>
                  </a:lnTo>
                  <a:lnTo>
                    <a:pt x="2821" y="124"/>
                  </a:lnTo>
                  <a:lnTo>
                    <a:pt x="2838" y="126"/>
                  </a:lnTo>
                  <a:lnTo>
                    <a:pt x="2853" y="126"/>
                  </a:lnTo>
                  <a:lnTo>
                    <a:pt x="2855" y="126"/>
                  </a:lnTo>
                  <a:lnTo>
                    <a:pt x="2855" y="124"/>
                  </a:lnTo>
                  <a:lnTo>
                    <a:pt x="2851" y="121"/>
                  </a:lnTo>
                  <a:lnTo>
                    <a:pt x="2848" y="118"/>
                  </a:lnTo>
                  <a:lnTo>
                    <a:pt x="2845" y="114"/>
                  </a:lnTo>
                  <a:lnTo>
                    <a:pt x="2843" y="109"/>
                  </a:lnTo>
                  <a:lnTo>
                    <a:pt x="2858" y="109"/>
                  </a:lnTo>
                  <a:lnTo>
                    <a:pt x="2873" y="109"/>
                  </a:lnTo>
                  <a:lnTo>
                    <a:pt x="2878" y="111"/>
                  </a:lnTo>
                  <a:lnTo>
                    <a:pt x="2885" y="113"/>
                  </a:lnTo>
                  <a:lnTo>
                    <a:pt x="2888" y="116"/>
                  </a:lnTo>
                  <a:lnTo>
                    <a:pt x="2893" y="121"/>
                  </a:lnTo>
                  <a:lnTo>
                    <a:pt x="2902" y="116"/>
                  </a:lnTo>
                  <a:lnTo>
                    <a:pt x="2908" y="114"/>
                  </a:lnTo>
                  <a:lnTo>
                    <a:pt x="2915" y="114"/>
                  </a:lnTo>
                  <a:lnTo>
                    <a:pt x="2920" y="116"/>
                  </a:lnTo>
                  <a:lnTo>
                    <a:pt x="2932" y="121"/>
                  </a:lnTo>
                  <a:lnTo>
                    <a:pt x="2945" y="126"/>
                  </a:lnTo>
                  <a:lnTo>
                    <a:pt x="2962" y="128"/>
                  </a:lnTo>
                  <a:lnTo>
                    <a:pt x="2980" y="128"/>
                  </a:lnTo>
                  <a:lnTo>
                    <a:pt x="2997" y="128"/>
                  </a:lnTo>
                  <a:lnTo>
                    <a:pt x="3016" y="128"/>
                  </a:lnTo>
                  <a:lnTo>
                    <a:pt x="3037" y="136"/>
                  </a:lnTo>
                  <a:lnTo>
                    <a:pt x="3059" y="143"/>
                  </a:lnTo>
                  <a:lnTo>
                    <a:pt x="3077" y="143"/>
                  </a:lnTo>
                  <a:lnTo>
                    <a:pt x="3094" y="143"/>
                  </a:lnTo>
                  <a:lnTo>
                    <a:pt x="3111" y="144"/>
                  </a:lnTo>
                  <a:lnTo>
                    <a:pt x="3128" y="144"/>
                  </a:lnTo>
                  <a:lnTo>
                    <a:pt x="3141" y="149"/>
                  </a:lnTo>
                  <a:lnTo>
                    <a:pt x="3158" y="153"/>
                  </a:lnTo>
                  <a:lnTo>
                    <a:pt x="3158" y="153"/>
                  </a:lnTo>
                  <a:lnTo>
                    <a:pt x="3158" y="151"/>
                  </a:lnTo>
                  <a:lnTo>
                    <a:pt x="3156" y="149"/>
                  </a:lnTo>
                  <a:lnTo>
                    <a:pt x="3153" y="146"/>
                  </a:lnTo>
                  <a:lnTo>
                    <a:pt x="3146" y="143"/>
                  </a:lnTo>
                  <a:lnTo>
                    <a:pt x="3139" y="141"/>
                  </a:lnTo>
                  <a:lnTo>
                    <a:pt x="3139" y="139"/>
                  </a:lnTo>
                  <a:lnTo>
                    <a:pt x="3139" y="138"/>
                  </a:lnTo>
                  <a:lnTo>
                    <a:pt x="3141" y="136"/>
                  </a:lnTo>
                  <a:lnTo>
                    <a:pt x="3141" y="134"/>
                  </a:lnTo>
                  <a:lnTo>
                    <a:pt x="3165" y="136"/>
                  </a:lnTo>
                  <a:lnTo>
                    <a:pt x="3188" y="139"/>
                  </a:lnTo>
                  <a:lnTo>
                    <a:pt x="3211" y="144"/>
                  </a:lnTo>
                  <a:lnTo>
                    <a:pt x="3233" y="149"/>
                  </a:lnTo>
                  <a:lnTo>
                    <a:pt x="3277" y="164"/>
                  </a:lnTo>
                  <a:lnTo>
                    <a:pt x="3315" y="176"/>
                  </a:lnTo>
                  <a:lnTo>
                    <a:pt x="3340" y="180"/>
                  </a:lnTo>
                  <a:lnTo>
                    <a:pt x="3360" y="183"/>
                  </a:lnTo>
                  <a:lnTo>
                    <a:pt x="3367" y="193"/>
                  </a:lnTo>
                  <a:lnTo>
                    <a:pt x="3374" y="203"/>
                  </a:lnTo>
                  <a:lnTo>
                    <a:pt x="3354" y="201"/>
                  </a:lnTo>
                  <a:lnTo>
                    <a:pt x="3327" y="195"/>
                  </a:lnTo>
                  <a:lnTo>
                    <a:pt x="3315" y="191"/>
                  </a:lnTo>
                  <a:lnTo>
                    <a:pt x="3303" y="190"/>
                  </a:lnTo>
                  <a:lnTo>
                    <a:pt x="3295" y="188"/>
                  </a:lnTo>
                  <a:lnTo>
                    <a:pt x="3290" y="190"/>
                  </a:lnTo>
                  <a:lnTo>
                    <a:pt x="3292" y="193"/>
                  </a:lnTo>
                  <a:lnTo>
                    <a:pt x="3295" y="198"/>
                  </a:lnTo>
                  <a:lnTo>
                    <a:pt x="3287" y="198"/>
                  </a:lnTo>
                  <a:lnTo>
                    <a:pt x="3278" y="200"/>
                  </a:lnTo>
                  <a:lnTo>
                    <a:pt x="3278" y="200"/>
                  </a:lnTo>
                  <a:lnTo>
                    <a:pt x="3278" y="201"/>
                  </a:lnTo>
                  <a:lnTo>
                    <a:pt x="3287" y="201"/>
                  </a:lnTo>
                  <a:lnTo>
                    <a:pt x="3293" y="203"/>
                  </a:lnTo>
                  <a:lnTo>
                    <a:pt x="3300" y="205"/>
                  </a:lnTo>
                  <a:lnTo>
                    <a:pt x="3307" y="208"/>
                  </a:lnTo>
                  <a:lnTo>
                    <a:pt x="3320" y="215"/>
                  </a:lnTo>
                  <a:lnTo>
                    <a:pt x="3337" y="221"/>
                  </a:lnTo>
                  <a:lnTo>
                    <a:pt x="3337" y="225"/>
                  </a:lnTo>
                  <a:lnTo>
                    <a:pt x="3337" y="228"/>
                  </a:lnTo>
                  <a:lnTo>
                    <a:pt x="3335" y="230"/>
                  </a:lnTo>
                  <a:lnTo>
                    <a:pt x="3334" y="231"/>
                  </a:lnTo>
                  <a:lnTo>
                    <a:pt x="3319" y="231"/>
                  </a:lnTo>
                  <a:lnTo>
                    <a:pt x="3303" y="233"/>
                  </a:lnTo>
                  <a:lnTo>
                    <a:pt x="3298" y="236"/>
                  </a:lnTo>
                  <a:lnTo>
                    <a:pt x="3293" y="240"/>
                  </a:lnTo>
                  <a:lnTo>
                    <a:pt x="3290" y="246"/>
                  </a:lnTo>
                  <a:lnTo>
                    <a:pt x="3288" y="255"/>
                  </a:lnTo>
                  <a:lnTo>
                    <a:pt x="3280" y="257"/>
                  </a:lnTo>
                  <a:lnTo>
                    <a:pt x="3273" y="257"/>
                  </a:lnTo>
                  <a:lnTo>
                    <a:pt x="3272" y="252"/>
                  </a:lnTo>
                  <a:lnTo>
                    <a:pt x="3268" y="250"/>
                  </a:lnTo>
                  <a:lnTo>
                    <a:pt x="3258" y="252"/>
                  </a:lnTo>
                  <a:lnTo>
                    <a:pt x="3247" y="255"/>
                  </a:lnTo>
                  <a:lnTo>
                    <a:pt x="3237" y="260"/>
                  </a:lnTo>
                  <a:lnTo>
                    <a:pt x="3228" y="265"/>
                  </a:lnTo>
                  <a:lnTo>
                    <a:pt x="3232" y="272"/>
                  </a:lnTo>
                  <a:lnTo>
                    <a:pt x="3235" y="277"/>
                  </a:lnTo>
                  <a:lnTo>
                    <a:pt x="3237" y="280"/>
                  </a:lnTo>
                  <a:lnTo>
                    <a:pt x="3240" y="283"/>
                  </a:lnTo>
                  <a:lnTo>
                    <a:pt x="3248" y="287"/>
                  </a:lnTo>
                  <a:lnTo>
                    <a:pt x="3260" y="292"/>
                  </a:lnTo>
                  <a:lnTo>
                    <a:pt x="3262" y="300"/>
                  </a:lnTo>
                  <a:lnTo>
                    <a:pt x="3263" y="308"/>
                  </a:lnTo>
                  <a:lnTo>
                    <a:pt x="3268" y="310"/>
                  </a:lnTo>
                  <a:lnTo>
                    <a:pt x="3272" y="312"/>
                  </a:lnTo>
                  <a:lnTo>
                    <a:pt x="3275" y="327"/>
                  </a:lnTo>
                  <a:lnTo>
                    <a:pt x="3275" y="342"/>
                  </a:lnTo>
                  <a:lnTo>
                    <a:pt x="3275" y="355"/>
                  </a:lnTo>
                  <a:lnTo>
                    <a:pt x="3277" y="369"/>
                  </a:lnTo>
                  <a:lnTo>
                    <a:pt x="3270" y="369"/>
                  </a:lnTo>
                  <a:lnTo>
                    <a:pt x="3265" y="369"/>
                  </a:lnTo>
                  <a:lnTo>
                    <a:pt x="3247" y="355"/>
                  </a:lnTo>
                  <a:lnTo>
                    <a:pt x="3226" y="339"/>
                  </a:lnTo>
                  <a:lnTo>
                    <a:pt x="3208" y="324"/>
                  </a:lnTo>
                  <a:lnTo>
                    <a:pt x="3193" y="305"/>
                  </a:lnTo>
                  <a:lnTo>
                    <a:pt x="3195" y="295"/>
                  </a:lnTo>
                  <a:lnTo>
                    <a:pt x="3196" y="285"/>
                  </a:lnTo>
                  <a:lnTo>
                    <a:pt x="3200" y="275"/>
                  </a:lnTo>
                  <a:lnTo>
                    <a:pt x="3205" y="265"/>
                  </a:lnTo>
                  <a:lnTo>
                    <a:pt x="3206" y="255"/>
                  </a:lnTo>
                  <a:lnTo>
                    <a:pt x="3208" y="246"/>
                  </a:lnTo>
                  <a:lnTo>
                    <a:pt x="3208" y="238"/>
                  </a:lnTo>
                  <a:lnTo>
                    <a:pt x="3205" y="228"/>
                  </a:lnTo>
                  <a:lnTo>
                    <a:pt x="3200" y="228"/>
                  </a:lnTo>
                  <a:lnTo>
                    <a:pt x="3193" y="228"/>
                  </a:lnTo>
                  <a:lnTo>
                    <a:pt x="3191" y="236"/>
                  </a:lnTo>
                  <a:lnTo>
                    <a:pt x="3191" y="243"/>
                  </a:lnTo>
                  <a:lnTo>
                    <a:pt x="3190" y="243"/>
                  </a:lnTo>
                  <a:lnTo>
                    <a:pt x="3186" y="245"/>
                  </a:lnTo>
                  <a:lnTo>
                    <a:pt x="3181" y="245"/>
                  </a:lnTo>
                  <a:lnTo>
                    <a:pt x="3176" y="246"/>
                  </a:lnTo>
                  <a:lnTo>
                    <a:pt x="3171" y="240"/>
                  </a:lnTo>
                  <a:lnTo>
                    <a:pt x="3166" y="235"/>
                  </a:lnTo>
                  <a:lnTo>
                    <a:pt x="3154" y="235"/>
                  </a:lnTo>
                  <a:lnTo>
                    <a:pt x="3146" y="238"/>
                  </a:lnTo>
                  <a:lnTo>
                    <a:pt x="3143" y="240"/>
                  </a:lnTo>
                  <a:lnTo>
                    <a:pt x="3139" y="243"/>
                  </a:lnTo>
                  <a:lnTo>
                    <a:pt x="3139" y="252"/>
                  </a:lnTo>
                  <a:lnTo>
                    <a:pt x="3139" y="258"/>
                  </a:lnTo>
                  <a:lnTo>
                    <a:pt x="3143" y="262"/>
                  </a:lnTo>
                  <a:lnTo>
                    <a:pt x="3148" y="263"/>
                  </a:lnTo>
                  <a:lnTo>
                    <a:pt x="3146" y="265"/>
                  </a:lnTo>
                  <a:lnTo>
                    <a:pt x="3146" y="267"/>
                  </a:lnTo>
                  <a:lnTo>
                    <a:pt x="3119" y="268"/>
                  </a:lnTo>
                  <a:lnTo>
                    <a:pt x="3089" y="267"/>
                  </a:lnTo>
                  <a:lnTo>
                    <a:pt x="3074" y="267"/>
                  </a:lnTo>
                  <a:lnTo>
                    <a:pt x="3059" y="268"/>
                  </a:lnTo>
                  <a:lnTo>
                    <a:pt x="3044" y="270"/>
                  </a:lnTo>
                  <a:lnTo>
                    <a:pt x="3031" y="273"/>
                  </a:lnTo>
                  <a:lnTo>
                    <a:pt x="3027" y="287"/>
                  </a:lnTo>
                  <a:lnTo>
                    <a:pt x="3022" y="300"/>
                  </a:lnTo>
                  <a:lnTo>
                    <a:pt x="3017" y="313"/>
                  </a:lnTo>
                  <a:lnTo>
                    <a:pt x="3011" y="327"/>
                  </a:lnTo>
                  <a:lnTo>
                    <a:pt x="3029" y="334"/>
                  </a:lnTo>
                  <a:lnTo>
                    <a:pt x="3044" y="339"/>
                  </a:lnTo>
                  <a:lnTo>
                    <a:pt x="3054" y="335"/>
                  </a:lnTo>
                  <a:lnTo>
                    <a:pt x="3069" y="332"/>
                  </a:lnTo>
                  <a:lnTo>
                    <a:pt x="3074" y="339"/>
                  </a:lnTo>
                  <a:lnTo>
                    <a:pt x="3081" y="345"/>
                  </a:lnTo>
                  <a:lnTo>
                    <a:pt x="3088" y="350"/>
                  </a:lnTo>
                  <a:lnTo>
                    <a:pt x="3096" y="354"/>
                  </a:lnTo>
                  <a:lnTo>
                    <a:pt x="3094" y="342"/>
                  </a:lnTo>
                  <a:lnTo>
                    <a:pt x="3093" y="332"/>
                  </a:lnTo>
                  <a:lnTo>
                    <a:pt x="3108" y="344"/>
                  </a:lnTo>
                  <a:lnTo>
                    <a:pt x="3129" y="365"/>
                  </a:lnTo>
                  <a:lnTo>
                    <a:pt x="3151" y="387"/>
                  </a:lnTo>
                  <a:lnTo>
                    <a:pt x="3165" y="402"/>
                  </a:lnTo>
                  <a:lnTo>
                    <a:pt x="3154" y="399"/>
                  </a:lnTo>
                  <a:lnTo>
                    <a:pt x="3146" y="397"/>
                  </a:lnTo>
                  <a:lnTo>
                    <a:pt x="3146" y="397"/>
                  </a:lnTo>
                  <a:lnTo>
                    <a:pt x="3146" y="399"/>
                  </a:lnTo>
                  <a:lnTo>
                    <a:pt x="3161" y="416"/>
                  </a:lnTo>
                  <a:lnTo>
                    <a:pt x="3175" y="434"/>
                  </a:lnTo>
                  <a:lnTo>
                    <a:pt x="3173" y="436"/>
                  </a:lnTo>
                  <a:lnTo>
                    <a:pt x="3173" y="436"/>
                  </a:lnTo>
                  <a:lnTo>
                    <a:pt x="3165" y="436"/>
                  </a:lnTo>
                  <a:lnTo>
                    <a:pt x="3156" y="434"/>
                  </a:lnTo>
                  <a:lnTo>
                    <a:pt x="3153" y="426"/>
                  </a:lnTo>
                  <a:lnTo>
                    <a:pt x="3148" y="416"/>
                  </a:lnTo>
                  <a:lnTo>
                    <a:pt x="3141" y="402"/>
                  </a:lnTo>
                  <a:lnTo>
                    <a:pt x="3133" y="390"/>
                  </a:lnTo>
                  <a:lnTo>
                    <a:pt x="3124" y="379"/>
                  </a:lnTo>
                  <a:lnTo>
                    <a:pt x="3116" y="369"/>
                  </a:lnTo>
                  <a:lnTo>
                    <a:pt x="3108" y="360"/>
                  </a:lnTo>
                  <a:lnTo>
                    <a:pt x="3101" y="355"/>
                  </a:lnTo>
                  <a:lnTo>
                    <a:pt x="3101" y="359"/>
                  </a:lnTo>
                  <a:lnTo>
                    <a:pt x="3101" y="360"/>
                  </a:lnTo>
                  <a:lnTo>
                    <a:pt x="3111" y="385"/>
                  </a:lnTo>
                  <a:lnTo>
                    <a:pt x="3116" y="406"/>
                  </a:lnTo>
                  <a:lnTo>
                    <a:pt x="3118" y="417"/>
                  </a:lnTo>
                  <a:lnTo>
                    <a:pt x="3118" y="427"/>
                  </a:lnTo>
                  <a:lnTo>
                    <a:pt x="3114" y="442"/>
                  </a:lnTo>
                  <a:lnTo>
                    <a:pt x="3109" y="457"/>
                  </a:lnTo>
                  <a:lnTo>
                    <a:pt x="3108" y="466"/>
                  </a:lnTo>
                  <a:lnTo>
                    <a:pt x="3108" y="471"/>
                  </a:lnTo>
                  <a:lnTo>
                    <a:pt x="3108" y="474"/>
                  </a:lnTo>
                  <a:lnTo>
                    <a:pt x="3103" y="479"/>
                  </a:lnTo>
                  <a:lnTo>
                    <a:pt x="3096" y="483"/>
                  </a:lnTo>
                  <a:lnTo>
                    <a:pt x="3089" y="483"/>
                  </a:lnTo>
                  <a:lnTo>
                    <a:pt x="3081" y="481"/>
                  </a:lnTo>
                  <a:lnTo>
                    <a:pt x="3071" y="481"/>
                  </a:lnTo>
                  <a:lnTo>
                    <a:pt x="3066" y="484"/>
                  </a:lnTo>
                  <a:lnTo>
                    <a:pt x="3062" y="489"/>
                  </a:lnTo>
                  <a:lnTo>
                    <a:pt x="3066" y="499"/>
                  </a:lnTo>
                  <a:lnTo>
                    <a:pt x="3071" y="508"/>
                  </a:lnTo>
                  <a:lnTo>
                    <a:pt x="3066" y="514"/>
                  </a:lnTo>
                  <a:lnTo>
                    <a:pt x="3057" y="519"/>
                  </a:lnTo>
                  <a:lnTo>
                    <a:pt x="3057" y="526"/>
                  </a:lnTo>
                  <a:lnTo>
                    <a:pt x="3057" y="531"/>
                  </a:lnTo>
                  <a:lnTo>
                    <a:pt x="3064" y="534"/>
                  </a:lnTo>
                  <a:lnTo>
                    <a:pt x="3071" y="538"/>
                  </a:lnTo>
                  <a:lnTo>
                    <a:pt x="3077" y="543"/>
                  </a:lnTo>
                  <a:lnTo>
                    <a:pt x="3083" y="550"/>
                  </a:lnTo>
                  <a:lnTo>
                    <a:pt x="3088" y="555"/>
                  </a:lnTo>
                  <a:lnTo>
                    <a:pt x="3093" y="561"/>
                  </a:lnTo>
                  <a:lnTo>
                    <a:pt x="3096" y="570"/>
                  </a:lnTo>
                  <a:lnTo>
                    <a:pt x="3098" y="576"/>
                  </a:lnTo>
                  <a:lnTo>
                    <a:pt x="3088" y="586"/>
                  </a:lnTo>
                  <a:lnTo>
                    <a:pt x="3077" y="596"/>
                  </a:lnTo>
                  <a:lnTo>
                    <a:pt x="3072" y="596"/>
                  </a:lnTo>
                  <a:lnTo>
                    <a:pt x="3067" y="593"/>
                  </a:lnTo>
                  <a:lnTo>
                    <a:pt x="3067" y="580"/>
                  </a:lnTo>
                  <a:lnTo>
                    <a:pt x="3066" y="568"/>
                  </a:lnTo>
                  <a:lnTo>
                    <a:pt x="3064" y="563"/>
                  </a:lnTo>
                  <a:lnTo>
                    <a:pt x="3062" y="560"/>
                  </a:lnTo>
                  <a:lnTo>
                    <a:pt x="3059" y="556"/>
                  </a:lnTo>
                  <a:lnTo>
                    <a:pt x="3056" y="553"/>
                  </a:lnTo>
                  <a:lnTo>
                    <a:pt x="3044" y="550"/>
                  </a:lnTo>
                  <a:lnTo>
                    <a:pt x="3032" y="546"/>
                  </a:lnTo>
                  <a:lnTo>
                    <a:pt x="3034" y="536"/>
                  </a:lnTo>
                  <a:lnTo>
                    <a:pt x="3034" y="531"/>
                  </a:lnTo>
                  <a:lnTo>
                    <a:pt x="3032" y="528"/>
                  </a:lnTo>
                  <a:lnTo>
                    <a:pt x="3027" y="523"/>
                  </a:lnTo>
                  <a:lnTo>
                    <a:pt x="3017" y="523"/>
                  </a:lnTo>
                  <a:lnTo>
                    <a:pt x="3007" y="526"/>
                  </a:lnTo>
                  <a:lnTo>
                    <a:pt x="2999" y="529"/>
                  </a:lnTo>
                  <a:lnTo>
                    <a:pt x="2990" y="533"/>
                  </a:lnTo>
                  <a:lnTo>
                    <a:pt x="2990" y="521"/>
                  </a:lnTo>
                  <a:lnTo>
                    <a:pt x="2987" y="511"/>
                  </a:lnTo>
                  <a:lnTo>
                    <a:pt x="2980" y="511"/>
                  </a:lnTo>
                  <a:lnTo>
                    <a:pt x="2974" y="509"/>
                  </a:lnTo>
                  <a:lnTo>
                    <a:pt x="2969" y="518"/>
                  </a:lnTo>
                  <a:lnTo>
                    <a:pt x="2965" y="523"/>
                  </a:lnTo>
                  <a:lnTo>
                    <a:pt x="2959" y="528"/>
                  </a:lnTo>
                  <a:lnTo>
                    <a:pt x="2952" y="531"/>
                  </a:lnTo>
                  <a:lnTo>
                    <a:pt x="2952" y="538"/>
                  </a:lnTo>
                  <a:lnTo>
                    <a:pt x="2952" y="545"/>
                  </a:lnTo>
                  <a:lnTo>
                    <a:pt x="2970" y="551"/>
                  </a:lnTo>
                  <a:lnTo>
                    <a:pt x="2985" y="556"/>
                  </a:lnTo>
                  <a:lnTo>
                    <a:pt x="2987" y="555"/>
                  </a:lnTo>
                  <a:lnTo>
                    <a:pt x="2990" y="551"/>
                  </a:lnTo>
                  <a:lnTo>
                    <a:pt x="2994" y="551"/>
                  </a:lnTo>
                  <a:lnTo>
                    <a:pt x="2999" y="551"/>
                  </a:lnTo>
                  <a:lnTo>
                    <a:pt x="3005" y="553"/>
                  </a:lnTo>
                  <a:lnTo>
                    <a:pt x="3012" y="556"/>
                  </a:lnTo>
                  <a:lnTo>
                    <a:pt x="3005" y="563"/>
                  </a:lnTo>
                  <a:lnTo>
                    <a:pt x="2999" y="568"/>
                  </a:lnTo>
                  <a:lnTo>
                    <a:pt x="2995" y="571"/>
                  </a:lnTo>
                  <a:lnTo>
                    <a:pt x="2994" y="575"/>
                  </a:lnTo>
                  <a:lnTo>
                    <a:pt x="2992" y="580"/>
                  </a:lnTo>
                  <a:lnTo>
                    <a:pt x="2990" y="585"/>
                  </a:lnTo>
                  <a:lnTo>
                    <a:pt x="2999" y="600"/>
                  </a:lnTo>
                  <a:lnTo>
                    <a:pt x="3009" y="610"/>
                  </a:lnTo>
                  <a:lnTo>
                    <a:pt x="3021" y="618"/>
                  </a:lnTo>
                  <a:lnTo>
                    <a:pt x="3031" y="630"/>
                  </a:lnTo>
                  <a:lnTo>
                    <a:pt x="3029" y="632"/>
                  </a:lnTo>
                  <a:lnTo>
                    <a:pt x="3027" y="632"/>
                  </a:lnTo>
                  <a:lnTo>
                    <a:pt x="3027" y="633"/>
                  </a:lnTo>
                  <a:lnTo>
                    <a:pt x="3027" y="635"/>
                  </a:lnTo>
                  <a:lnTo>
                    <a:pt x="3031" y="638"/>
                  </a:lnTo>
                  <a:lnTo>
                    <a:pt x="3036" y="640"/>
                  </a:lnTo>
                  <a:lnTo>
                    <a:pt x="3029" y="647"/>
                  </a:lnTo>
                  <a:lnTo>
                    <a:pt x="3024" y="653"/>
                  </a:lnTo>
                  <a:lnTo>
                    <a:pt x="3026" y="653"/>
                  </a:lnTo>
                  <a:lnTo>
                    <a:pt x="3027" y="653"/>
                  </a:lnTo>
                  <a:lnTo>
                    <a:pt x="3036" y="655"/>
                  </a:lnTo>
                  <a:lnTo>
                    <a:pt x="3042" y="658"/>
                  </a:lnTo>
                  <a:lnTo>
                    <a:pt x="3042" y="667"/>
                  </a:lnTo>
                  <a:lnTo>
                    <a:pt x="3041" y="673"/>
                  </a:lnTo>
                  <a:lnTo>
                    <a:pt x="3036" y="678"/>
                  </a:lnTo>
                  <a:lnTo>
                    <a:pt x="3032" y="683"/>
                  </a:lnTo>
                  <a:lnTo>
                    <a:pt x="3024" y="707"/>
                  </a:lnTo>
                  <a:lnTo>
                    <a:pt x="3016" y="729"/>
                  </a:lnTo>
                  <a:lnTo>
                    <a:pt x="3011" y="737"/>
                  </a:lnTo>
                  <a:lnTo>
                    <a:pt x="3004" y="745"/>
                  </a:lnTo>
                  <a:lnTo>
                    <a:pt x="2995" y="752"/>
                  </a:lnTo>
                  <a:lnTo>
                    <a:pt x="2984" y="757"/>
                  </a:lnTo>
                  <a:lnTo>
                    <a:pt x="2970" y="755"/>
                  </a:lnTo>
                  <a:lnTo>
                    <a:pt x="2960" y="755"/>
                  </a:lnTo>
                  <a:lnTo>
                    <a:pt x="2960" y="759"/>
                  </a:lnTo>
                  <a:lnTo>
                    <a:pt x="2960" y="762"/>
                  </a:lnTo>
                  <a:lnTo>
                    <a:pt x="2950" y="767"/>
                  </a:lnTo>
                  <a:lnTo>
                    <a:pt x="2942" y="771"/>
                  </a:lnTo>
                  <a:lnTo>
                    <a:pt x="2935" y="777"/>
                  </a:lnTo>
                  <a:lnTo>
                    <a:pt x="2928" y="784"/>
                  </a:lnTo>
                  <a:lnTo>
                    <a:pt x="2925" y="779"/>
                  </a:lnTo>
                  <a:lnTo>
                    <a:pt x="2922" y="772"/>
                  </a:lnTo>
                  <a:lnTo>
                    <a:pt x="2920" y="771"/>
                  </a:lnTo>
                  <a:lnTo>
                    <a:pt x="2915" y="769"/>
                  </a:lnTo>
                  <a:lnTo>
                    <a:pt x="2910" y="767"/>
                  </a:lnTo>
                  <a:lnTo>
                    <a:pt x="2903" y="766"/>
                  </a:lnTo>
                  <a:lnTo>
                    <a:pt x="2893" y="774"/>
                  </a:lnTo>
                  <a:lnTo>
                    <a:pt x="2887" y="786"/>
                  </a:lnTo>
                  <a:lnTo>
                    <a:pt x="2883" y="791"/>
                  </a:lnTo>
                  <a:lnTo>
                    <a:pt x="2882" y="797"/>
                  </a:lnTo>
                  <a:lnTo>
                    <a:pt x="2880" y="806"/>
                  </a:lnTo>
                  <a:lnTo>
                    <a:pt x="2880" y="816"/>
                  </a:lnTo>
                  <a:lnTo>
                    <a:pt x="2893" y="827"/>
                  </a:lnTo>
                  <a:lnTo>
                    <a:pt x="2908" y="839"/>
                  </a:lnTo>
                  <a:lnTo>
                    <a:pt x="2920" y="853"/>
                  </a:lnTo>
                  <a:lnTo>
                    <a:pt x="2930" y="866"/>
                  </a:lnTo>
                  <a:lnTo>
                    <a:pt x="2934" y="886"/>
                  </a:lnTo>
                  <a:lnTo>
                    <a:pt x="2935" y="906"/>
                  </a:lnTo>
                  <a:lnTo>
                    <a:pt x="2917" y="925"/>
                  </a:lnTo>
                  <a:lnTo>
                    <a:pt x="2897" y="945"/>
                  </a:lnTo>
                  <a:lnTo>
                    <a:pt x="2888" y="945"/>
                  </a:lnTo>
                  <a:lnTo>
                    <a:pt x="2883" y="941"/>
                  </a:lnTo>
                  <a:lnTo>
                    <a:pt x="2885" y="935"/>
                  </a:lnTo>
                  <a:lnTo>
                    <a:pt x="2888" y="930"/>
                  </a:lnTo>
                  <a:lnTo>
                    <a:pt x="2887" y="928"/>
                  </a:lnTo>
                  <a:lnTo>
                    <a:pt x="2885" y="928"/>
                  </a:lnTo>
                  <a:lnTo>
                    <a:pt x="2875" y="921"/>
                  </a:lnTo>
                  <a:lnTo>
                    <a:pt x="2862" y="916"/>
                  </a:lnTo>
                  <a:lnTo>
                    <a:pt x="2860" y="908"/>
                  </a:lnTo>
                  <a:lnTo>
                    <a:pt x="2856" y="898"/>
                  </a:lnTo>
                  <a:lnTo>
                    <a:pt x="2843" y="888"/>
                  </a:lnTo>
                  <a:lnTo>
                    <a:pt x="2828" y="879"/>
                  </a:lnTo>
                  <a:lnTo>
                    <a:pt x="2826" y="879"/>
                  </a:lnTo>
                  <a:lnTo>
                    <a:pt x="2825" y="881"/>
                  </a:lnTo>
                  <a:lnTo>
                    <a:pt x="2823" y="884"/>
                  </a:lnTo>
                  <a:lnTo>
                    <a:pt x="2821" y="886"/>
                  </a:lnTo>
                  <a:lnTo>
                    <a:pt x="2820" y="911"/>
                  </a:lnTo>
                  <a:lnTo>
                    <a:pt x="2818" y="936"/>
                  </a:lnTo>
                  <a:lnTo>
                    <a:pt x="2823" y="940"/>
                  </a:lnTo>
                  <a:lnTo>
                    <a:pt x="2828" y="943"/>
                  </a:lnTo>
                  <a:lnTo>
                    <a:pt x="2830" y="953"/>
                  </a:lnTo>
                  <a:lnTo>
                    <a:pt x="2831" y="963"/>
                  </a:lnTo>
                  <a:lnTo>
                    <a:pt x="2836" y="963"/>
                  </a:lnTo>
                  <a:lnTo>
                    <a:pt x="2841" y="963"/>
                  </a:lnTo>
                  <a:lnTo>
                    <a:pt x="2848" y="968"/>
                  </a:lnTo>
                  <a:lnTo>
                    <a:pt x="2855" y="975"/>
                  </a:lnTo>
                  <a:lnTo>
                    <a:pt x="2860" y="980"/>
                  </a:lnTo>
                  <a:lnTo>
                    <a:pt x="2863" y="987"/>
                  </a:lnTo>
                  <a:lnTo>
                    <a:pt x="2867" y="993"/>
                  </a:lnTo>
                  <a:lnTo>
                    <a:pt x="2868" y="1002"/>
                  </a:lnTo>
                  <a:lnTo>
                    <a:pt x="2868" y="1012"/>
                  </a:lnTo>
                  <a:lnTo>
                    <a:pt x="2870" y="1022"/>
                  </a:lnTo>
                  <a:lnTo>
                    <a:pt x="2875" y="1020"/>
                  </a:lnTo>
                  <a:lnTo>
                    <a:pt x="2878" y="1018"/>
                  </a:lnTo>
                  <a:lnTo>
                    <a:pt x="2878" y="1023"/>
                  </a:lnTo>
                  <a:lnTo>
                    <a:pt x="2878" y="1027"/>
                  </a:lnTo>
                  <a:lnTo>
                    <a:pt x="2875" y="1035"/>
                  </a:lnTo>
                  <a:lnTo>
                    <a:pt x="2873" y="1043"/>
                  </a:lnTo>
                  <a:lnTo>
                    <a:pt x="2862" y="1035"/>
                  </a:lnTo>
                  <a:lnTo>
                    <a:pt x="2853" y="1023"/>
                  </a:lnTo>
                  <a:lnTo>
                    <a:pt x="2845" y="1012"/>
                  </a:lnTo>
                  <a:lnTo>
                    <a:pt x="2836" y="1000"/>
                  </a:lnTo>
                  <a:lnTo>
                    <a:pt x="2823" y="973"/>
                  </a:lnTo>
                  <a:lnTo>
                    <a:pt x="2806" y="950"/>
                  </a:lnTo>
                  <a:lnTo>
                    <a:pt x="2808" y="921"/>
                  </a:lnTo>
                  <a:lnTo>
                    <a:pt x="2808" y="898"/>
                  </a:lnTo>
                  <a:lnTo>
                    <a:pt x="2806" y="886"/>
                  </a:lnTo>
                  <a:lnTo>
                    <a:pt x="2803" y="876"/>
                  </a:lnTo>
                  <a:lnTo>
                    <a:pt x="2798" y="868"/>
                  </a:lnTo>
                  <a:lnTo>
                    <a:pt x="2790" y="859"/>
                  </a:lnTo>
                  <a:lnTo>
                    <a:pt x="2785" y="859"/>
                  </a:lnTo>
                  <a:lnTo>
                    <a:pt x="2783" y="861"/>
                  </a:lnTo>
                  <a:lnTo>
                    <a:pt x="2779" y="861"/>
                  </a:lnTo>
                  <a:lnTo>
                    <a:pt x="2774" y="859"/>
                  </a:lnTo>
                  <a:lnTo>
                    <a:pt x="2774" y="858"/>
                  </a:lnTo>
                  <a:lnTo>
                    <a:pt x="2774" y="858"/>
                  </a:lnTo>
                  <a:lnTo>
                    <a:pt x="2776" y="854"/>
                  </a:lnTo>
                  <a:lnTo>
                    <a:pt x="2776" y="851"/>
                  </a:lnTo>
                  <a:lnTo>
                    <a:pt x="2781" y="851"/>
                  </a:lnTo>
                  <a:lnTo>
                    <a:pt x="2785" y="853"/>
                  </a:lnTo>
                  <a:lnTo>
                    <a:pt x="2786" y="851"/>
                  </a:lnTo>
                  <a:lnTo>
                    <a:pt x="2790" y="848"/>
                  </a:lnTo>
                  <a:lnTo>
                    <a:pt x="2790" y="846"/>
                  </a:lnTo>
                  <a:lnTo>
                    <a:pt x="2791" y="843"/>
                  </a:lnTo>
                  <a:lnTo>
                    <a:pt x="2786" y="836"/>
                  </a:lnTo>
                  <a:lnTo>
                    <a:pt x="2781" y="827"/>
                  </a:lnTo>
                  <a:lnTo>
                    <a:pt x="2773" y="838"/>
                  </a:lnTo>
                  <a:lnTo>
                    <a:pt x="2763" y="848"/>
                  </a:lnTo>
                  <a:lnTo>
                    <a:pt x="2756" y="844"/>
                  </a:lnTo>
                  <a:lnTo>
                    <a:pt x="2749" y="841"/>
                  </a:lnTo>
                  <a:lnTo>
                    <a:pt x="2751" y="831"/>
                  </a:lnTo>
                  <a:lnTo>
                    <a:pt x="2749" y="821"/>
                  </a:lnTo>
                  <a:lnTo>
                    <a:pt x="2748" y="814"/>
                  </a:lnTo>
                  <a:lnTo>
                    <a:pt x="2743" y="807"/>
                  </a:lnTo>
                  <a:lnTo>
                    <a:pt x="2733" y="797"/>
                  </a:lnTo>
                  <a:lnTo>
                    <a:pt x="2723" y="784"/>
                  </a:lnTo>
                  <a:lnTo>
                    <a:pt x="2718" y="774"/>
                  </a:lnTo>
                  <a:lnTo>
                    <a:pt x="2714" y="766"/>
                  </a:lnTo>
                  <a:lnTo>
                    <a:pt x="2714" y="761"/>
                  </a:lnTo>
                  <a:lnTo>
                    <a:pt x="2711" y="757"/>
                  </a:lnTo>
                  <a:lnTo>
                    <a:pt x="2709" y="754"/>
                  </a:lnTo>
                  <a:lnTo>
                    <a:pt x="2704" y="750"/>
                  </a:lnTo>
                  <a:lnTo>
                    <a:pt x="2701" y="754"/>
                  </a:lnTo>
                  <a:lnTo>
                    <a:pt x="2697" y="757"/>
                  </a:lnTo>
                  <a:lnTo>
                    <a:pt x="2696" y="752"/>
                  </a:lnTo>
                  <a:lnTo>
                    <a:pt x="2694" y="749"/>
                  </a:lnTo>
                  <a:lnTo>
                    <a:pt x="2692" y="745"/>
                  </a:lnTo>
                  <a:lnTo>
                    <a:pt x="2689" y="742"/>
                  </a:lnTo>
                  <a:lnTo>
                    <a:pt x="2689" y="754"/>
                  </a:lnTo>
                  <a:lnTo>
                    <a:pt x="2686" y="761"/>
                  </a:lnTo>
                  <a:lnTo>
                    <a:pt x="2677" y="762"/>
                  </a:lnTo>
                  <a:lnTo>
                    <a:pt x="2671" y="764"/>
                  </a:lnTo>
                  <a:lnTo>
                    <a:pt x="2664" y="767"/>
                  </a:lnTo>
                  <a:lnTo>
                    <a:pt x="2657" y="771"/>
                  </a:lnTo>
                  <a:lnTo>
                    <a:pt x="2652" y="782"/>
                  </a:lnTo>
                  <a:lnTo>
                    <a:pt x="2649" y="794"/>
                  </a:lnTo>
                  <a:lnTo>
                    <a:pt x="2634" y="807"/>
                  </a:lnTo>
                  <a:lnTo>
                    <a:pt x="2614" y="826"/>
                  </a:lnTo>
                  <a:lnTo>
                    <a:pt x="2604" y="836"/>
                  </a:lnTo>
                  <a:lnTo>
                    <a:pt x="2595" y="844"/>
                  </a:lnTo>
                  <a:lnTo>
                    <a:pt x="2589" y="853"/>
                  </a:lnTo>
                  <a:lnTo>
                    <a:pt x="2585" y="861"/>
                  </a:lnTo>
                  <a:lnTo>
                    <a:pt x="2589" y="873"/>
                  </a:lnTo>
                  <a:lnTo>
                    <a:pt x="2590" y="886"/>
                  </a:lnTo>
                  <a:lnTo>
                    <a:pt x="2589" y="899"/>
                  </a:lnTo>
                  <a:lnTo>
                    <a:pt x="2585" y="913"/>
                  </a:lnTo>
                  <a:lnTo>
                    <a:pt x="2577" y="936"/>
                  </a:lnTo>
                  <a:lnTo>
                    <a:pt x="2570" y="955"/>
                  </a:lnTo>
                  <a:lnTo>
                    <a:pt x="2565" y="953"/>
                  </a:lnTo>
                  <a:lnTo>
                    <a:pt x="2558" y="950"/>
                  </a:lnTo>
                  <a:lnTo>
                    <a:pt x="2553" y="943"/>
                  </a:lnTo>
                  <a:lnTo>
                    <a:pt x="2547" y="936"/>
                  </a:lnTo>
                  <a:lnTo>
                    <a:pt x="2535" y="916"/>
                  </a:lnTo>
                  <a:lnTo>
                    <a:pt x="2525" y="894"/>
                  </a:lnTo>
                  <a:lnTo>
                    <a:pt x="2505" y="848"/>
                  </a:lnTo>
                  <a:lnTo>
                    <a:pt x="2493" y="814"/>
                  </a:lnTo>
                  <a:lnTo>
                    <a:pt x="2492" y="802"/>
                  </a:lnTo>
                  <a:lnTo>
                    <a:pt x="2492" y="787"/>
                  </a:lnTo>
                  <a:lnTo>
                    <a:pt x="2492" y="781"/>
                  </a:lnTo>
                  <a:lnTo>
                    <a:pt x="2490" y="774"/>
                  </a:lnTo>
                  <a:lnTo>
                    <a:pt x="2490" y="767"/>
                  </a:lnTo>
                  <a:lnTo>
                    <a:pt x="2487" y="762"/>
                  </a:lnTo>
                  <a:lnTo>
                    <a:pt x="2483" y="766"/>
                  </a:lnTo>
                  <a:lnTo>
                    <a:pt x="2480" y="767"/>
                  </a:lnTo>
                  <a:lnTo>
                    <a:pt x="2480" y="774"/>
                  </a:lnTo>
                  <a:lnTo>
                    <a:pt x="2478" y="781"/>
                  </a:lnTo>
                  <a:lnTo>
                    <a:pt x="2476" y="781"/>
                  </a:lnTo>
                  <a:lnTo>
                    <a:pt x="2475" y="782"/>
                  </a:lnTo>
                  <a:lnTo>
                    <a:pt x="2470" y="781"/>
                  </a:lnTo>
                  <a:lnTo>
                    <a:pt x="2465" y="781"/>
                  </a:lnTo>
                  <a:lnTo>
                    <a:pt x="2458" y="777"/>
                  </a:lnTo>
                  <a:lnTo>
                    <a:pt x="2453" y="772"/>
                  </a:lnTo>
                  <a:lnTo>
                    <a:pt x="2450" y="767"/>
                  </a:lnTo>
                  <a:lnTo>
                    <a:pt x="2446" y="761"/>
                  </a:lnTo>
                  <a:lnTo>
                    <a:pt x="2455" y="755"/>
                  </a:lnTo>
                  <a:lnTo>
                    <a:pt x="2463" y="750"/>
                  </a:lnTo>
                  <a:lnTo>
                    <a:pt x="2463" y="749"/>
                  </a:lnTo>
                  <a:lnTo>
                    <a:pt x="2463" y="749"/>
                  </a:lnTo>
                  <a:lnTo>
                    <a:pt x="2451" y="750"/>
                  </a:lnTo>
                  <a:lnTo>
                    <a:pt x="2440" y="750"/>
                  </a:lnTo>
                  <a:lnTo>
                    <a:pt x="2435" y="742"/>
                  </a:lnTo>
                  <a:lnTo>
                    <a:pt x="2426" y="732"/>
                  </a:lnTo>
                  <a:lnTo>
                    <a:pt x="2416" y="724"/>
                  </a:lnTo>
                  <a:lnTo>
                    <a:pt x="2408" y="717"/>
                  </a:lnTo>
                  <a:lnTo>
                    <a:pt x="2374" y="720"/>
                  </a:lnTo>
                  <a:lnTo>
                    <a:pt x="2341" y="724"/>
                  </a:lnTo>
                  <a:lnTo>
                    <a:pt x="2332" y="722"/>
                  </a:lnTo>
                  <a:lnTo>
                    <a:pt x="2326" y="722"/>
                  </a:lnTo>
                  <a:lnTo>
                    <a:pt x="2319" y="720"/>
                  </a:lnTo>
                  <a:lnTo>
                    <a:pt x="2314" y="717"/>
                  </a:lnTo>
                  <a:lnTo>
                    <a:pt x="2307" y="714"/>
                  </a:lnTo>
                  <a:lnTo>
                    <a:pt x="2304" y="709"/>
                  </a:lnTo>
                  <a:lnTo>
                    <a:pt x="2299" y="702"/>
                  </a:lnTo>
                  <a:lnTo>
                    <a:pt x="2296" y="695"/>
                  </a:lnTo>
                  <a:lnTo>
                    <a:pt x="2276" y="695"/>
                  </a:lnTo>
                  <a:lnTo>
                    <a:pt x="2255" y="695"/>
                  </a:lnTo>
                  <a:lnTo>
                    <a:pt x="2247" y="694"/>
                  </a:lnTo>
                  <a:lnTo>
                    <a:pt x="2239" y="689"/>
                  </a:lnTo>
                  <a:lnTo>
                    <a:pt x="2230" y="683"/>
                  </a:lnTo>
                  <a:lnTo>
                    <a:pt x="2224" y="675"/>
                  </a:lnTo>
                  <a:lnTo>
                    <a:pt x="2220" y="667"/>
                  </a:lnTo>
                  <a:lnTo>
                    <a:pt x="2217" y="660"/>
                  </a:lnTo>
                  <a:lnTo>
                    <a:pt x="2214" y="655"/>
                  </a:lnTo>
                  <a:lnTo>
                    <a:pt x="2209" y="650"/>
                  </a:lnTo>
                  <a:lnTo>
                    <a:pt x="2200" y="650"/>
                  </a:lnTo>
                  <a:lnTo>
                    <a:pt x="2194" y="652"/>
                  </a:lnTo>
                  <a:lnTo>
                    <a:pt x="2195" y="662"/>
                  </a:lnTo>
                  <a:lnTo>
                    <a:pt x="2199" y="673"/>
                  </a:lnTo>
                  <a:lnTo>
                    <a:pt x="2205" y="687"/>
                  </a:lnTo>
                  <a:lnTo>
                    <a:pt x="2214" y="699"/>
                  </a:lnTo>
                  <a:lnTo>
                    <a:pt x="2232" y="722"/>
                  </a:lnTo>
                  <a:lnTo>
                    <a:pt x="2245" y="737"/>
                  </a:lnTo>
                  <a:lnTo>
                    <a:pt x="2255" y="737"/>
                  </a:lnTo>
                  <a:lnTo>
                    <a:pt x="2262" y="737"/>
                  </a:lnTo>
                  <a:lnTo>
                    <a:pt x="2267" y="735"/>
                  </a:lnTo>
                  <a:lnTo>
                    <a:pt x="2272" y="732"/>
                  </a:lnTo>
                  <a:lnTo>
                    <a:pt x="2274" y="724"/>
                  </a:lnTo>
                  <a:lnTo>
                    <a:pt x="2277" y="715"/>
                  </a:lnTo>
                  <a:lnTo>
                    <a:pt x="2281" y="707"/>
                  </a:lnTo>
                  <a:lnTo>
                    <a:pt x="2287" y="704"/>
                  </a:lnTo>
                  <a:lnTo>
                    <a:pt x="2289" y="712"/>
                  </a:lnTo>
                  <a:lnTo>
                    <a:pt x="2294" y="720"/>
                  </a:lnTo>
                  <a:lnTo>
                    <a:pt x="2299" y="727"/>
                  </a:lnTo>
                  <a:lnTo>
                    <a:pt x="2306" y="734"/>
                  </a:lnTo>
                  <a:lnTo>
                    <a:pt x="2321" y="744"/>
                  </a:lnTo>
                  <a:lnTo>
                    <a:pt x="2334" y="755"/>
                  </a:lnTo>
                  <a:lnTo>
                    <a:pt x="2332" y="764"/>
                  </a:lnTo>
                  <a:lnTo>
                    <a:pt x="2329" y="774"/>
                  </a:lnTo>
                  <a:lnTo>
                    <a:pt x="2322" y="786"/>
                  </a:lnTo>
                  <a:lnTo>
                    <a:pt x="2316" y="797"/>
                  </a:lnTo>
                  <a:lnTo>
                    <a:pt x="2301" y="817"/>
                  </a:lnTo>
                  <a:lnTo>
                    <a:pt x="2291" y="831"/>
                  </a:lnTo>
                  <a:lnTo>
                    <a:pt x="2267" y="841"/>
                  </a:lnTo>
                  <a:lnTo>
                    <a:pt x="2247" y="851"/>
                  </a:lnTo>
                  <a:lnTo>
                    <a:pt x="2227" y="863"/>
                  </a:lnTo>
                  <a:lnTo>
                    <a:pt x="2207" y="874"/>
                  </a:lnTo>
                  <a:lnTo>
                    <a:pt x="2199" y="878"/>
                  </a:lnTo>
                  <a:lnTo>
                    <a:pt x="2192" y="879"/>
                  </a:lnTo>
                  <a:lnTo>
                    <a:pt x="2189" y="879"/>
                  </a:lnTo>
                  <a:lnTo>
                    <a:pt x="2183" y="879"/>
                  </a:lnTo>
                  <a:lnTo>
                    <a:pt x="2180" y="879"/>
                  </a:lnTo>
                  <a:lnTo>
                    <a:pt x="2177" y="881"/>
                  </a:lnTo>
                  <a:lnTo>
                    <a:pt x="2170" y="886"/>
                  </a:lnTo>
                  <a:lnTo>
                    <a:pt x="2163" y="896"/>
                  </a:lnTo>
                  <a:lnTo>
                    <a:pt x="2157" y="894"/>
                  </a:lnTo>
                  <a:lnTo>
                    <a:pt x="2152" y="893"/>
                  </a:lnTo>
                  <a:lnTo>
                    <a:pt x="2150" y="893"/>
                  </a:lnTo>
                  <a:lnTo>
                    <a:pt x="2148" y="893"/>
                  </a:lnTo>
                  <a:lnTo>
                    <a:pt x="2148" y="873"/>
                  </a:lnTo>
                  <a:lnTo>
                    <a:pt x="2145" y="854"/>
                  </a:lnTo>
                  <a:lnTo>
                    <a:pt x="2138" y="838"/>
                  </a:lnTo>
                  <a:lnTo>
                    <a:pt x="2132" y="824"/>
                  </a:lnTo>
                  <a:lnTo>
                    <a:pt x="2113" y="799"/>
                  </a:lnTo>
                  <a:lnTo>
                    <a:pt x="2095" y="774"/>
                  </a:lnTo>
                  <a:lnTo>
                    <a:pt x="2088" y="757"/>
                  </a:lnTo>
                  <a:lnTo>
                    <a:pt x="2085" y="742"/>
                  </a:lnTo>
                  <a:lnTo>
                    <a:pt x="2083" y="734"/>
                  </a:lnTo>
                  <a:lnTo>
                    <a:pt x="2078" y="729"/>
                  </a:lnTo>
                  <a:lnTo>
                    <a:pt x="2071" y="724"/>
                  </a:lnTo>
                  <a:lnTo>
                    <a:pt x="2063" y="720"/>
                  </a:lnTo>
                  <a:lnTo>
                    <a:pt x="2063" y="712"/>
                  </a:lnTo>
                  <a:lnTo>
                    <a:pt x="2061" y="705"/>
                  </a:lnTo>
                  <a:lnTo>
                    <a:pt x="2058" y="699"/>
                  </a:lnTo>
                  <a:lnTo>
                    <a:pt x="2056" y="694"/>
                  </a:lnTo>
                  <a:lnTo>
                    <a:pt x="2048" y="683"/>
                  </a:lnTo>
                  <a:lnTo>
                    <a:pt x="2040" y="675"/>
                  </a:lnTo>
                  <a:lnTo>
                    <a:pt x="2031" y="677"/>
                  </a:lnTo>
                  <a:lnTo>
                    <a:pt x="2021" y="677"/>
                  </a:lnTo>
                  <a:lnTo>
                    <a:pt x="2021" y="670"/>
                  </a:lnTo>
                  <a:lnTo>
                    <a:pt x="2019" y="667"/>
                  </a:lnTo>
                  <a:lnTo>
                    <a:pt x="2016" y="665"/>
                  </a:lnTo>
                  <a:lnTo>
                    <a:pt x="2011" y="663"/>
                  </a:lnTo>
                  <a:lnTo>
                    <a:pt x="2013" y="672"/>
                  </a:lnTo>
                  <a:lnTo>
                    <a:pt x="2018" y="680"/>
                  </a:lnTo>
                  <a:lnTo>
                    <a:pt x="2021" y="687"/>
                  </a:lnTo>
                  <a:lnTo>
                    <a:pt x="2026" y="694"/>
                  </a:lnTo>
                  <a:lnTo>
                    <a:pt x="2036" y="705"/>
                  </a:lnTo>
                  <a:lnTo>
                    <a:pt x="2045" y="717"/>
                  </a:lnTo>
                  <a:lnTo>
                    <a:pt x="2048" y="732"/>
                  </a:lnTo>
                  <a:lnTo>
                    <a:pt x="2050" y="747"/>
                  </a:lnTo>
                  <a:lnTo>
                    <a:pt x="2058" y="752"/>
                  </a:lnTo>
                  <a:lnTo>
                    <a:pt x="2066" y="757"/>
                  </a:lnTo>
                  <a:lnTo>
                    <a:pt x="2071" y="777"/>
                  </a:lnTo>
                  <a:lnTo>
                    <a:pt x="2078" y="799"/>
                  </a:lnTo>
                  <a:lnTo>
                    <a:pt x="2086" y="811"/>
                  </a:lnTo>
                  <a:lnTo>
                    <a:pt x="2093" y="822"/>
                  </a:lnTo>
                  <a:lnTo>
                    <a:pt x="2093" y="831"/>
                  </a:lnTo>
                  <a:lnTo>
                    <a:pt x="2093" y="838"/>
                  </a:lnTo>
                  <a:lnTo>
                    <a:pt x="2103" y="846"/>
                  </a:lnTo>
                  <a:lnTo>
                    <a:pt x="2113" y="854"/>
                  </a:lnTo>
                  <a:lnTo>
                    <a:pt x="2123" y="869"/>
                  </a:lnTo>
                  <a:lnTo>
                    <a:pt x="2135" y="883"/>
                  </a:lnTo>
                  <a:lnTo>
                    <a:pt x="2145" y="898"/>
                  </a:lnTo>
                  <a:lnTo>
                    <a:pt x="2157" y="913"/>
                  </a:lnTo>
                  <a:lnTo>
                    <a:pt x="2157" y="916"/>
                  </a:lnTo>
                  <a:lnTo>
                    <a:pt x="2157" y="918"/>
                  </a:lnTo>
                  <a:lnTo>
                    <a:pt x="2165" y="918"/>
                  </a:lnTo>
                  <a:lnTo>
                    <a:pt x="2172" y="918"/>
                  </a:lnTo>
                  <a:lnTo>
                    <a:pt x="2187" y="915"/>
                  </a:lnTo>
                  <a:lnTo>
                    <a:pt x="2205" y="911"/>
                  </a:lnTo>
                  <a:lnTo>
                    <a:pt x="2224" y="908"/>
                  </a:lnTo>
                  <a:lnTo>
                    <a:pt x="2240" y="905"/>
                  </a:lnTo>
                  <a:lnTo>
                    <a:pt x="2239" y="923"/>
                  </a:lnTo>
                  <a:lnTo>
                    <a:pt x="2235" y="941"/>
                  </a:lnTo>
                  <a:lnTo>
                    <a:pt x="2230" y="956"/>
                  </a:lnTo>
                  <a:lnTo>
                    <a:pt x="2224" y="971"/>
                  </a:lnTo>
                  <a:lnTo>
                    <a:pt x="2217" y="987"/>
                  </a:lnTo>
                  <a:lnTo>
                    <a:pt x="2207" y="1000"/>
                  </a:lnTo>
                  <a:lnTo>
                    <a:pt x="2197" y="1012"/>
                  </a:lnTo>
                  <a:lnTo>
                    <a:pt x="2187" y="1023"/>
                  </a:lnTo>
                  <a:lnTo>
                    <a:pt x="2163" y="1045"/>
                  </a:lnTo>
                  <a:lnTo>
                    <a:pt x="2140" y="1067"/>
                  </a:lnTo>
                  <a:lnTo>
                    <a:pt x="2128" y="1077"/>
                  </a:lnTo>
                  <a:lnTo>
                    <a:pt x="2118" y="1089"/>
                  </a:lnTo>
                  <a:lnTo>
                    <a:pt x="2108" y="1100"/>
                  </a:lnTo>
                  <a:lnTo>
                    <a:pt x="2100" y="1112"/>
                  </a:lnTo>
                  <a:lnTo>
                    <a:pt x="2096" y="1119"/>
                  </a:lnTo>
                  <a:lnTo>
                    <a:pt x="2095" y="1126"/>
                  </a:lnTo>
                  <a:lnTo>
                    <a:pt x="2095" y="1132"/>
                  </a:lnTo>
                  <a:lnTo>
                    <a:pt x="2096" y="1139"/>
                  </a:lnTo>
                  <a:lnTo>
                    <a:pt x="2101" y="1152"/>
                  </a:lnTo>
                  <a:lnTo>
                    <a:pt x="2105" y="1164"/>
                  </a:lnTo>
                  <a:lnTo>
                    <a:pt x="2101" y="1177"/>
                  </a:lnTo>
                  <a:lnTo>
                    <a:pt x="2096" y="1191"/>
                  </a:lnTo>
                  <a:lnTo>
                    <a:pt x="2105" y="1198"/>
                  </a:lnTo>
                  <a:lnTo>
                    <a:pt x="2110" y="1206"/>
                  </a:lnTo>
                  <a:lnTo>
                    <a:pt x="2111" y="1218"/>
                  </a:lnTo>
                  <a:lnTo>
                    <a:pt x="2113" y="1231"/>
                  </a:lnTo>
                  <a:lnTo>
                    <a:pt x="2111" y="1244"/>
                  </a:lnTo>
                  <a:lnTo>
                    <a:pt x="2110" y="1256"/>
                  </a:lnTo>
                  <a:lnTo>
                    <a:pt x="2108" y="1266"/>
                  </a:lnTo>
                  <a:lnTo>
                    <a:pt x="2105" y="1273"/>
                  </a:lnTo>
                  <a:lnTo>
                    <a:pt x="2100" y="1280"/>
                  </a:lnTo>
                  <a:lnTo>
                    <a:pt x="2095" y="1285"/>
                  </a:lnTo>
                  <a:lnTo>
                    <a:pt x="2090" y="1290"/>
                  </a:lnTo>
                  <a:lnTo>
                    <a:pt x="2083" y="1293"/>
                  </a:lnTo>
                  <a:lnTo>
                    <a:pt x="2071" y="1300"/>
                  </a:lnTo>
                  <a:lnTo>
                    <a:pt x="2060" y="1308"/>
                  </a:lnTo>
                  <a:lnTo>
                    <a:pt x="2055" y="1313"/>
                  </a:lnTo>
                  <a:lnTo>
                    <a:pt x="2050" y="1318"/>
                  </a:lnTo>
                  <a:lnTo>
                    <a:pt x="2046" y="1326"/>
                  </a:lnTo>
                  <a:lnTo>
                    <a:pt x="2043" y="1335"/>
                  </a:lnTo>
                  <a:lnTo>
                    <a:pt x="2041" y="1342"/>
                  </a:lnTo>
                  <a:lnTo>
                    <a:pt x="2041" y="1350"/>
                  </a:lnTo>
                  <a:lnTo>
                    <a:pt x="2041" y="1357"/>
                  </a:lnTo>
                  <a:lnTo>
                    <a:pt x="2043" y="1365"/>
                  </a:lnTo>
                  <a:lnTo>
                    <a:pt x="2045" y="1372"/>
                  </a:lnTo>
                  <a:lnTo>
                    <a:pt x="2045" y="1380"/>
                  </a:lnTo>
                  <a:lnTo>
                    <a:pt x="2045" y="1387"/>
                  </a:lnTo>
                  <a:lnTo>
                    <a:pt x="2043" y="1393"/>
                  </a:lnTo>
                  <a:lnTo>
                    <a:pt x="2034" y="1397"/>
                  </a:lnTo>
                  <a:lnTo>
                    <a:pt x="2028" y="1400"/>
                  </a:lnTo>
                  <a:lnTo>
                    <a:pt x="2021" y="1405"/>
                  </a:lnTo>
                  <a:lnTo>
                    <a:pt x="2016" y="1410"/>
                  </a:lnTo>
                  <a:lnTo>
                    <a:pt x="2019" y="1419"/>
                  </a:lnTo>
                  <a:lnTo>
                    <a:pt x="2021" y="1430"/>
                  </a:lnTo>
                  <a:lnTo>
                    <a:pt x="2013" y="1439"/>
                  </a:lnTo>
                  <a:lnTo>
                    <a:pt x="2008" y="1447"/>
                  </a:lnTo>
                  <a:lnTo>
                    <a:pt x="2004" y="1457"/>
                  </a:lnTo>
                  <a:lnTo>
                    <a:pt x="1998" y="1469"/>
                  </a:lnTo>
                  <a:lnTo>
                    <a:pt x="1989" y="1484"/>
                  </a:lnTo>
                  <a:lnTo>
                    <a:pt x="1978" y="1494"/>
                  </a:lnTo>
                  <a:lnTo>
                    <a:pt x="1966" y="1502"/>
                  </a:lnTo>
                  <a:lnTo>
                    <a:pt x="1952" y="1507"/>
                  </a:lnTo>
                  <a:lnTo>
                    <a:pt x="1921" y="1517"/>
                  </a:lnTo>
                  <a:lnTo>
                    <a:pt x="1884" y="1524"/>
                  </a:lnTo>
                  <a:lnTo>
                    <a:pt x="1874" y="1527"/>
                  </a:lnTo>
                  <a:lnTo>
                    <a:pt x="1864" y="1529"/>
                  </a:lnTo>
                  <a:lnTo>
                    <a:pt x="1859" y="1529"/>
                  </a:lnTo>
                  <a:lnTo>
                    <a:pt x="1854" y="1529"/>
                  </a:lnTo>
                  <a:lnTo>
                    <a:pt x="1849" y="1529"/>
                  </a:lnTo>
                  <a:lnTo>
                    <a:pt x="1844" y="1526"/>
                  </a:lnTo>
                  <a:lnTo>
                    <a:pt x="1842" y="1504"/>
                  </a:lnTo>
                  <a:lnTo>
                    <a:pt x="1839" y="1480"/>
                  </a:lnTo>
                  <a:lnTo>
                    <a:pt x="1825" y="1460"/>
                  </a:lnTo>
                  <a:lnTo>
                    <a:pt x="1812" y="1440"/>
                  </a:lnTo>
                  <a:lnTo>
                    <a:pt x="1807" y="1414"/>
                  </a:lnTo>
                  <a:lnTo>
                    <a:pt x="1803" y="1387"/>
                  </a:lnTo>
                  <a:lnTo>
                    <a:pt x="1802" y="1373"/>
                  </a:lnTo>
                  <a:lnTo>
                    <a:pt x="1800" y="1360"/>
                  </a:lnTo>
                  <a:lnTo>
                    <a:pt x="1798" y="1348"/>
                  </a:lnTo>
                  <a:lnTo>
                    <a:pt x="1793" y="1336"/>
                  </a:lnTo>
                  <a:lnTo>
                    <a:pt x="1783" y="1325"/>
                  </a:lnTo>
                  <a:lnTo>
                    <a:pt x="1772" y="1313"/>
                  </a:lnTo>
                  <a:lnTo>
                    <a:pt x="1770" y="1298"/>
                  </a:lnTo>
                  <a:lnTo>
                    <a:pt x="1770" y="1285"/>
                  </a:lnTo>
                  <a:lnTo>
                    <a:pt x="1772" y="1273"/>
                  </a:lnTo>
                  <a:lnTo>
                    <a:pt x="1777" y="1261"/>
                  </a:lnTo>
                  <a:lnTo>
                    <a:pt x="1785" y="1241"/>
                  </a:lnTo>
                  <a:lnTo>
                    <a:pt x="1793" y="1223"/>
                  </a:lnTo>
                  <a:lnTo>
                    <a:pt x="1795" y="1213"/>
                  </a:lnTo>
                  <a:lnTo>
                    <a:pt x="1795" y="1199"/>
                  </a:lnTo>
                  <a:lnTo>
                    <a:pt x="1792" y="1184"/>
                  </a:lnTo>
                  <a:lnTo>
                    <a:pt x="1788" y="1169"/>
                  </a:lnTo>
                  <a:lnTo>
                    <a:pt x="1778" y="1141"/>
                  </a:lnTo>
                  <a:lnTo>
                    <a:pt x="1770" y="1122"/>
                  </a:lnTo>
                  <a:lnTo>
                    <a:pt x="1757" y="1107"/>
                  </a:lnTo>
                  <a:lnTo>
                    <a:pt x="1741" y="1092"/>
                  </a:lnTo>
                  <a:lnTo>
                    <a:pt x="1740" y="1085"/>
                  </a:lnTo>
                  <a:lnTo>
                    <a:pt x="1738" y="1077"/>
                  </a:lnTo>
                  <a:lnTo>
                    <a:pt x="1736" y="1069"/>
                  </a:lnTo>
                  <a:lnTo>
                    <a:pt x="1738" y="1060"/>
                  </a:lnTo>
                  <a:lnTo>
                    <a:pt x="1741" y="1045"/>
                  </a:lnTo>
                  <a:lnTo>
                    <a:pt x="1743" y="1030"/>
                  </a:lnTo>
                  <a:lnTo>
                    <a:pt x="1745" y="1022"/>
                  </a:lnTo>
                  <a:lnTo>
                    <a:pt x="1743" y="1017"/>
                  </a:lnTo>
                  <a:lnTo>
                    <a:pt x="1741" y="1010"/>
                  </a:lnTo>
                  <a:lnTo>
                    <a:pt x="1738" y="1007"/>
                  </a:lnTo>
                  <a:lnTo>
                    <a:pt x="1733" y="1002"/>
                  </a:lnTo>
                  <a:lnTo>
                    <a:pt x="1725" y="998"/>
                  </a:lnTo>
                  <a:lnTo>
                    <a:pt x="1713" y="997"/>
                  </a:lnTo>
                  <a:lnTo>
                    <a:pt x="1700" y="997"/>
                  </a:lnTo>
                  <a:lnTo>
                    <a:pt x="1700" y="990"/>
                  </a:lnTo>
                  <a:lnTo>
                    <a:pt x="1698" y="985"/>
                  </a:lnTo>
                  <a:lnTo>
                    <a:pt x="1686" y="982"/>
                  </a:lnTo>
                  <a:lnTo>
                    <a:pt x="1675" y="980"/>
                  </a:lnTo>
                  <a:lnTo>
                    <a:pt x="1664" y="980"/>
                  </a:lnTo>
                  <a:lnTo>
                    <a:pt x="1656" y="982"/>
                  </a:lnTo>
                  <a:lnTo>
                    <a:pt x="1638" y="987"/>
                  </a:lnTo>
                  <a:lnTo>
                    <a:pt x="1614" y="995"/>
                  </a:lnTo>
                  <a:lnTo>
                    <a:pt x="1601" y="995"/>
                  </a:lnTo>
                  <a:lnTo>
                    <a:pt x="1589" y="993"/>
                  </a:lnTo>
                  <a:lnTo>
                    <a:pt x="1576" y="993"/>
                  </a:lnTo>
                  <a:lnTo>
                    <a:pt x="1562" y="992"/>
                  </a:lnTo>
                  <a:lnTo>
                    <a:pt x="1556" y="995"/>
                  </a:lnTo>
                  <a:lnTo>
                    <a:pt x="1552" y="998"/>
                  </a:lnTo>
                  <a:lnTo>
                    <a:pt x="1546" y="1000"/>
                  </a:lnTo>
                  <a:lnTo>
                    <a:pt x="1537" y="1002"/>
                  </a:lnTo>
                  <a:lnTo>
                    <a:pt x="1522" y="990"/>
                  </a:lnTo>
                  <a:lnTo>
                    <a:pt x="1509" y="978"/>
                  </a:lnTo>
                  <a:lnTo>
                    <a:pt x="1495" y="966"/>
                  </a:lnTo>
                  <a:lnTo>
                    <a:pt x="1482" y="955"/>
                  </a:lnTo>
                  <a:lnTo>
                    <a:pt x="1479" y="943"/>
                  </a:lnTo>
                  <a:lnTo>
                    <a:pt x="1475" y="933"/>
                  </a:lnTo>
                  <a:lnTo>
                    <a:pt x="1454" y="916"/>
                  </a:lnTo>
                  <a:lnTo>
                    <a:pt x="1437" y="898"/>
                  </a:lnTo>
                  <a:lnTo>
                    <a:pt x="1437" y="886"/>
                  </a:lnTo>
                  <a:lnTo>
                    <a:pt x="1437" y="874"/>
                  </a:lnTo>
                  <a:lnTo>
                    <a:pt x="1433" y="871"/>
                  </a:lnTo>
                  <a:lnTo>
                    <a:pt x="1428" y="866"/>
                  </a:lnTo>
                  <a:lnTo>
                    <a:pt x="1427" y="861"/>
                  </a:lnTo>
                  <a:lnTo>
                    <a:pt x="1428" y="856"/>
                  </a:lnTo>
                  <a:lnTo>
                    <a:pt x="1430" y="849"/>
                  </a:lnTo>
                  <a:lnTo>
                    <a:pt x="1433" y="844"/>
                  </a:lnTo>
                  <a:lnTo>
                    <a:pt x="1440" y="834"/>
                  </a:lnTo>
                  <a:lnTo>
                    <a:pt x="1443" y="826"/>
                  </a:lnTo>
                  <a:lnTo>
                    <a:pt x="1445" y="816"/>
                  </a:lnTo>
                  <a:lnTo>
                    <a:pt x="1445" y="807"/>
                  </a:lnTo>
                  <a:lnTo>
                    <a:pt x="1443" y="801"/>
                  </a:lnTo>
                  <a:lnTo>
                    <a:pt x="1442" y="794"/>
                  </a:lnTo>
                  <a:lnTo>
                    <a:pt x="1437" y="781"/>
                  </a:lnTo>
                  <a:lnTo>
                    <a:pt x="1433" y="767"/>
                  </a:lnTo>
                  <a:lnTo>
                    <a:pt x="1442" y="747"/>
                  </a:lnTo>
                  <a:lnTo>
                    <a:pt x="1454" y="725"/>
                  </a:lnTo>
                  <a:lnTo>
                    <a:pt x="1459" y="715"/>
                  </a:lnTo>
                  <a:lnTo>
                    <a:pt x="1465" y="707"/>
                  </a:lnTo>
                  <a:lnTo>
                    <a:pt x="1474" y="699"/>
                  </a:lnTo>
                  <a:lnTo>
                    <a:pt x="1482" y="690"/>
                  </a:lnTo>
                  <a:lnTo>
                    <a:pt x="1492" y="683"/>
                  </a:lnTo>
                  <a:lnTo>
                    <a:pt x="1502" y="678"/>
                  </a:lnTo>
                  <a:lnTo>
                    <a:pt x="1512" y="672"/>
                  </a:lnTo>
                  <a:lnTo>
                    <a:pt x="1521" y="662"/>
                  </a:lnTo>
                  <a:lnTo>
                    <a:pt x="1522" y="645"/>
                  </a:lnTo>
                  <a:lnTo>
                    <a:pt x="1524" y="630"/>
                  </a:lnTo>
                  <a:lnTo>
                    <a:pt x="1527" y="623"/>
                  </a:lnTo>
                  <a:lnTo>
                    <a:pt x="1531" y="620"/>
                  </a:lnTo>
                  <a:lnTo>
                    <a:pt x="1534" y="615"/>
                  </a:lnTo>
                  <a:lnTo>
                    <a:pt x="1539" y="612"/>
                  </a:lnTo>
                  <a:lnTo>
                    <a:pt x="1547" y="606"/>
                  </a:lnTo>
                  <a:lnTo>
                    <a:pt x="1557" y="603"/>
                  </a:lnTo>
                  <a:lnTo>
                    <a:pt x="1561" y="600"/>
                  </a:lnTo>
                  <a:lnTo>
                    <a:pt x="1564" y="596"/>
                  </a:lnTo>
                  <a:lnTo>
                    <a:pt x="1567" y="593"/>
                  </a:lnTo>
                  <a:lnTo>
                    <a:pt x="1569" y="588"/>
                  </a:lnTo>
                  <a:lnTo>
                    <a:pt x="1571" y="581"/>
                  </a:lnTo>
                  <a:lnTo>
                    <a:pt x="1572" y="575"/>
                  </a:lnTo>
                  <a:lnTo>
                    <a:pt x="1571" y="566"/>
                  </a:lnTo>
                  <a:lnTo>
                    <a:pt x="1569" y="556"/>
                  </a:lnTo>
                  <a:lnTo>
                    <a:pt x="1554" y="556"/>
                  </a:lnTo>
                  <a:lnTo>
                    <a:pt x="1539" y="556"/>
                  </a:lnTo>
                  <a:lnTo>
                    <a:pt x="1537" y="540"/>
                  </a:lnTo>
                  <a:lnTo>
                    <a:pt x="1539" y="519"/>
                  </a:lnTo>
                  <a:lnTo>
                    <a:pt x="1542" y="511"/>
                  </a:lnTo>
                  <a:lnTo>
                    <a:pt x="1546" y="503"/>
                  </a:lnTo>
                  <a:lnTo>
                    <a:pt x="1549" y="496"/>
                  </a:lnTo>
                  <a:lnTo>
                    <a:pt x="1554" y="491"/>
                  </a:lnTo>
                  <a:lnTo>
                    <a:pt x="1551" y="488"/>
                  </a:lnTo>
                  <a:lnTo>
                    <a:pt x="1547" y="484"/>
                  </a:lnTo>
                  <a:lnTo>
                    <a:pt x="1546" y="479"/>
                  </a:lnTo>
                  <a:lnTo>
                    <a:pt x="1544" y="474"/>
                  </a:lnTo>
                  <a:lnTo>
                    <a:pt x="1566" y="471"/>
                  </a:lnTo>
                  <a:lnTo>
                    <a:pt x="1589" y="469"/>
                  </a:lnTo>
                  <a:lnTo>
                    <a:pt x="1601" y="469"/>
                  </a:lnTo>
                  <a:lnTo>
                    <a:pt x="1611" y="469"/>
                  </a:lnTo>
                  <a:lnTo>
                    <a:pt x="1623" y="466"/>
                  </a:lnTo>
                  <a:lnTo>
                    <a:pt x="1631" y="462"/>
                  </a:lnTo>
                  <a:lnTo>
                    <a:pt x="1631" y="452"/>
                  </a:lnTo>
                  <a:lnTo>
                    <a:pt x="1631" y="442"/>
                  </a:lnTo>
                  <a:lnTo>
                    <a:pt x="1628" y="434"/>
                  </a:lnTo>
                  <a:lnTo>
                    <a:pt x="1624" y="427"/>
                  </a:lnTo>
                  <a:lnTo>
                    <a:pt x="1619" y="421"/>
                  </a:lnTo>
                  <a:lnTo>
                    <a:pt x="1613" y="416"/>
                  </a:lnTo>
                  <a:lnTo>
                    <a:pt x="1604" y="412"/>
                  </a:lnTo>
                  <a:lnTo>
                    <a:pt x="1596" y="409"/>
                  </a:lnTo>
                  <a:lnTo>
                    <a:pt x="1596" y="406"/>
                  </a:lnTo>
                  <a:lnTo>
                    <a:pt x="1596" y="402"/>
                  </a:lnTo>
                  <a:lnTo>
                    <a:pt x="1598" y="402"/>
                  </a:lnTo>
                  <a:lnTo>
                    <a:pt x="1599" y="402"/>
                  </a:lnTo>
                  <a:lnTo>
                    <a:pt x="1606" y="401"/>
                  </a:lnTo>
                  <a:lnTo>
                    <a:pt x="1611" y="401"/>
                  </a:lnTo>
                  <a:lnTo>
                    <a:pt x="1618" y="402"/>
                  </a:lnTo>
                  <a:lnTo>
                    <a:pt x="1624" y="404"/>
                  </a:lnTo>
                  <a:lnTo>
                    <a:pt x="1624" y="397"/>
                  </a:lnTo>
                  <a:lnTo>
                    <a:pt x="1624" y="390"/>
                  </a:lnTo>
                  <a:lnTo>
                    <a:pt x="1638" y="390"/>
                  </a:lnTo>
                  <a:lnTo>
                    <a:pt x="1646" y="390"/>
                  </a:lnTo>
                  <a:lnTo>
                    <a:pt x="1653" y="389"/>
                  </a:lnTo>
                  <a:lnTo>
                    <a:pt x="1656" y="385"/>
                  </a:lnTo>
                  <a:lnTo>
                    <a:pt x="1664" y="377"/>
                  </a:lnTo>
                  <a:lnTo>
                    <a:pt x="1676" y="365"/>
                  </a:lnTo>
                  <a:lnTo>
                    <a:pt x="1690" y="362"/>
                  </a:lnTo>
                  <a:lnTo>
                    <a:pt x="1701" y="357"/>
                  </a:lnTo>
                  <a:lnTo>
                    <a:pt x="1710" y="345"/>
                  </a:lnTo>
                  <a:lnTo>
                    <a:pt x="1718" y="334"/>
                  </a:lnTo>
                  <a:lnTo>
                    <a:pt x="1730" y="332"/>
                  </a:lnTo>
                  <a:lnTo>
                    <a:pt x="1740" y="330"/>
                  </a:lnTo>
                  <a:lnTo>
                    <a:pt x="1736" y="324"/>
                  </a:lnTo>
                  <a:lnTo>
                    <a:pt x="1735" y="315"/>
                  </a:lnTo>
                  <a:lnTo>
                    <a:pt x="1733" y="307"/>
                  </a:lnTo>
                  <a:lnTo>
                    <a:pt x="1735" y="297"/>
                  </a:lnTo>
                  <a:lnTo>
                    <a:pt x="1747" y="297"/>
                  </a:lnTo>
                  <a:lnTo>
                    <a:pt x="1758" y="298"/>
                  </a:lnTo>
                  <a:lnTo>
                    <a:pt x="1760" y="300"/>
                  </a:lnTo>
                  <a:lnTo>
                    <a:pt x="1762" y="302"/>
                  </a:lnTo>
                  <a:lnTo>
                    <a:pt x="1762" y="303"/>
                  </a:lnTo>
                  <a:lnTo>
                    <a:pt x="1762" y="303"/>
                  </a:lnTo>
                  <a:lnTo>
                    <a:pt x="1755" y="308"/>
                  </a:lnTo>
                  <a:lnTo>
                    <a:pt x="1750" y="312"/>
                  </a:lnTo>
                  <a:lnTo>
                    <a:pt x="1750" y="318"/>
                  </a:lnTo>
                  <a:lnTo>
                    <a:pt x="1752" y="324"/>
                  </a:lnTo>
                  <a:lnTo>
                    <a:pt x="1753" y="329"/>
                  </a:lnTo>
                  <a:lnTo>
                    <a:pt x="1757" y="332"/>
                  </a:lnTo>
                  <a:lnTo>
                    <a:pt x="1757" y="332"/>
                  </a:lnTo>
                  <a:lnTo>
                    <a:pt x="1758" y="332"/>
                  </a:lnTo>
                  <a:lnTo>
                    <a:pt x="1768" y="329"/>
                  </a:lnTo>
                  <a:lnTo>
                    <a:pt x="1778" y="327"/>
                  </a:lnTo>
                  <a:lnTo>
                    <a:pt x="1785" y="332"/>
                  </a:lnTo>
                  <a:lnTo>
                    <a:pt x="1790" y="337"/>
                  </a:lnTo>
                  <a:lnTo>
                    <a:pt x="1805" y="329"/>
                  </a:lnTo>
                  <a:lnTo>
                    <a:pt x="1819" y="324"/>
                  </a:lnTo>
                  <a:lnTo>
                    <a:pt x="1837" y="324"/>
                  </a:lnTo>
                  <a:lnTo>
                    <a:pt x="1855" y="320"/>
                  </a:lnTo>
                  <a:lnTo>
                    <a:pt x="1862" y="303"/>
                  </a:lnTo>
                  <a:lnTo>
                    <a:pt x="1869" y="288"/>
                  </a:lnTo>
                  <a:lnTo>
                    <a:pt x="1875" y="287"/>
                  </a:lnTo>
                  <a:lnTo>
                    <a:pt x="1882" y="288"/>
                  </a:lnTo>
                  <a:lnTo>
                    <a:pt x="1887" y="292"/>
                  </a:lnTo>
                  <a:lnTo>
                    <a:pt x="1892" y="293"/>
                  </a:lnTo>
                  <a:lnTo>
                    <a:pt x="1896" y="290"/>
                  </a:lnTo>
                  <a:lnTo>
                    <a:pt x="1897" y="287"/>
                  </a:lnTo>
                  <a:lnTo>
                    <a:pt x="1892" y="280"/>
                  </a:lnTo>
                  <a:lnTo>
                    <a:pt x="1887" y="275"/>
                  </a:lnTo>
                  <a:lnTo>
                    <a:pt x="1887" y="268"/>
                  </a:lnTo>
                  <a:lnTo>
                    <a:pt x="1887" y="263"/>
                  </a:lnTo>
                  <a:lnTo>
                    <a:pt x="1902" y="265"/>
                  </a:lnTo>
                  <a:lnTo>
                    <a:pt x="1917" y="267"/>
                  </a:lnTo>
                  <a:lnTo>
                    <a:pt x="1924" y="267"/>
                  </a:lnTo>
                  <a:lnTo>
                    <a:pt x="1931" y="263"/>
                  </a:lnTo>
                  <a:lnTo>
                    <a:pt x="1936" y="260"/>
                  </a:lnTo>
                  <a:lnTo>
                    <a:pt x="1941" y="253"/>
                  </a:lnTo>
                  <a:lnTo>
                    <a:pt x="1932" y="252"/>
                  </a:lnTo>
                  <a:lnTo>
                    <a:pt x="1922" y="252"/>
                  </a:lnTo>
                  <a:lnTo>
                    <a:pt x="1912" y="252"/>
                  </a:lnTo>
                  <a:lnTo>
                    <a:pt x="1902" y="253"/>
                  </a:lnTo>
                  <a:lnTo>
                    <a:pt x="1892" y="253"/>
                  </a:lnTo>
                  <a:lnTo>
                    <a:pt x="1882" y="253"/>
                  </a:lnTo>
                  <a:lnTo>
                    <a:pt x="1872" y="250"/>
                  </a:lnTo>
                  <a:lnTo>
                    <a:pt x="1864" y="246"/>
                  </a:lnTo>
                  <a:lnTo>
                    <a:pt x="1864" y="245"/>
                  </a:lnTo>
                  <a:lnTo>
                    <a:pt x="1864" y="243"/>
                  </a:lnTo>
                  <a:lnTo>
                    <a:pt x="1862" y="233"/>
                  </a:lnTo>
                  <a:lnTo>
                    <a:pt x="1862" y="225"/>
                  </a:lnTo>
                  <a:lnTo>
                    <a:pt x="1877" y="213"/>
                  </a:lnTo>
                  <a:lnTo>
                    <a:pt x="1892" y="201"/>
                  </a:lnTo>
                  <a:lnTo>
                    <a:pt x="1892" y="195"/>
                  </a:lnTo>
                  <a:lnTo>
                    <a:pt x="1891" y="191"/>
                  </a:lnTo>
                  <a:lnTo>
                    <a:pt x="1889" y="188"/>
                  </a:lnTo>
                  <a:lnTo>
                    <a:pt x="1887" y="185"/>
                  </a:lnTo>
                  <a:lnTo>
                    <a:pt x="1885" y="185"/>
                  </a:lnTo>
                  <a:lnTo>
                    <a:pt x="1885" y="185"/>
                  </a:lnTo>
                  <a:lnTo>
                    <a:pt x="1875" y="186"/>
                  </a:lnTo>
                  <a:lnTo>
                    <a:pt x="1867" y="190"/>
                  </a:lnTo>
                  <a:lnTo>
                    <a:pt x="1857" y="195"/>
                  </a:lnTo>
                  <a:lnTo>
                    <a:pt x="1850" y="200"/>
                  </a:lnTo>
                  <a:lnTo>
                    <a:pt x="1835" y="213"/>
                  </a:lnTo>
                  <a:lnTo>
                    <a:pt x="1822" y="226"/>
                  </a:lnTo>
                  <a:lnTo>
                    <a:pt x="1824" y="235"/>
                  </a:lnTo>
                  <a:lnTo>
                    <a:pt x="1824" y="245"/>
                  </a:lnTo>
                  <a:lnTo>
                    <a:pt x="1827" y="250"/>
                  </a:lnTo>
                  <a:lnTo>
                    <a:pt x="1830" y="253"/>
                  </a:lnTo>
                  <a:lnTo>
                    <a:pt x="1835" y="255"/>
                  </a:lnTo>
                  <a:lnTo>
                    <a:pt x="1840" y="257"/>
                  </a:lnTo>
                  <a:lnTo>
                    <a:pt x="1839" y="260"/>
                  </a:lnTo>
                  <a:lnTo>
                    <a:pt x="1839" y="263"/>
                  </a:lnTo>
                  <a:lnTo>
                    <a:pt x="1825" y="268"/>
                  </a:lnTo>
                  <a:lnTo>
                    <a:pt x="1817" y="275"/>
                  </a:lnTo>
                  <a:lnTo>
                    <a:pt x="1819" y="282"/>
                  </a:lnTo>
                  <a:lnTo>
                    <a:pt x="1817" y="290"/>
                  </a:lnTo>
                  <a:lnTo>
                    <a:pt x="1813" y="297"/>
                  </a:lnTo>
                  <a:lnTo>
                    <a:pt x="1810" y="303"/>
                  </a:lnTo>
                  <a:lnTo>
                    <a:pt x="1802" y="303"/>
                  </a:lnTo>
                  <a:lnTo>
                    <a:pt x="1793" y="305"/>
                  </a:lnTo>
                  <a:lnTo>
                    <a:pt x="1793" y="310"/>
                  </a:lnTo>
                  <a:lnTo>
                    <a:pt x="1793" y="313"/>
                  </a:lnTo>
                  <a:lnTo>
                    <a:pt x="1792" y="315"/>
                  </a:lnTo>
                  <a:lnTo>
                    <a:pt x="1790" y="317"/>
                  </a:lnTo>
                  <a:lnTo>
                    <a:pt x="1785" y="313"/>
                  </a:lnTo>
                  <a:lnTo>
                    <a:pt x="1782" y="307"/>
                  </a:lnTo>
                  <a:lnTo>
                    <a:pt x="1778" y="302"/>
                  </a:lnTo>
                  <a:lnTo>
                    <a:pt x="1775" y="295"/>
                  </a:lnTo>
                  <a:lnTo>
                    <a:pt x="1770" y="280"/>
                  </a:lnTo>
                  <a:lnTo>
                    <a:pt x="1768" y="263"/>
                  </a:lnTo>
                  <a:lnTo>
                    <a:pt x="1760" y="265"/>
                  </a:lnTo>
                  <a:lnTo>
                    <a:pt x="1753" y="267"/>
                  </a:lnTo>
                  <a:lnTo>
                    <a:pt x="1748" y="268"/>
                  </a:lnTo>
                  <a:lnTo>
                    <a:pt x="1743" y="272"/>
                  </a:lnTo>
                  <a:lnTo>
                    <a:pt x="1738" y="275"/>
                  </a:lnTo>
                  <a:lnTo>
                    <a:pt x="1731" y="278"/>
                  </a:lnTo>
                  <a:lnTo>
                    <a:pt x="1726" y="280"/>
                  </a:lnTo>
                  <a:lnTo>
                    <a:pt x="1716" y="280"/>
                  </a:lnTo>
                  <a:lnTo>
                    <a:pt x="1716" y="278"/>
                  </a:lnTo>
                  <a:lnTo>
                    <a:pt x="1716" y="278"/>
                  </a:lnTo>
                  <a:lnTo>
                    <a:pt x="1711" y="270"/>
                  </a:lnTo>
                  <a:lnTo>
                    <a:pt x="1708" y="258"/>
                  </a:lnTo>
                  <a:lnTo>
                    <a:pt x="1705" y="245"/>
                  </a:lnTo>
                  <a:lnTo>
                    <a:pt x="1703" y="235"/>
                  </a:lnTo>
                  <a:lnTo>
                    <a:pt x="1718" y="230"/>
                  </a:lnTo>
                  <a:lnTo>
                    <a:pt x="1735" y="223"/>
                  </a:lnTo>
                  <a:lnTo>
                    <a:pt x="1750" y="215"/>
                  </a:lnTo>
                  <a:lnTo>
                    <a:pt x="1763" y="206"/>
                  </a:lnTo>
                  <a:lnTo>
                    <a:pt x="1775" y="190"/>
                  </a:lnTo>
                  <a:lnTo>
                    <a:pt x="1795" y="163"/>
                  </a:lnTo>
                  <a:lnTo>
                    <a:pt x="1807" y="151"/>
                  </a:lnTo>
                  <a:lnTo>
                    <a:pt x="1817" y="143"/>
                  </a:lnTo>
                  <a:lnTo>
                    <a:pt x="1820" y="141"/>
                  </a:lnTo>
                  <a:lnTo>
                    <a:pt x="1825" y="141"/>
                  </a:lnTo>
                  <a:lnTo>
                    <a:pt x="1829" y="143"/>
                  </a:lnTo>
                  <a:lnTo>
                    <a:pt x="1830" y="148"/>
                  </a:lnTo>
                  <a:lnTo>
                    <a:pt x="1842" y="139"/>
                  </a:lnTo>
                  <a:lnTo>
                    <a:pt x="1854" y="134"/>
                  </a:lnTo>
                  <a:lnTo>
                    <a:pt x="1865" y="131"/>
                  </a:lnTo>
                  <a:lnTo>
                    <a:pt x="1877" y="129"/>
                  </a:lnTo>
                  <a:lnTo>
                    <a:pt x="1901" y="131"/>
                  </a:lnTo>
                  <a:lnTo>
                    <a:pt x="1927" y="133"/>
                  </a:lnTo>
                  <a:lnTo>
                    <a:pt x="1927" y="138"/>
                  </a:lnTo>
                  <a:lnTo>
                    <a:pt x="1926" y="143"/>
                  </a:lnTo>
                  <a:lnTo>
                    <a:pt x="1941" y="143"/>
                  </a:lnTo>
                  <a:lnTo>
                    <a:pt x="1957" y="144"/>
                  </a:lnTo>
                  <a:lnTo>
                    <a:pt x="1973" y="146"/>
                  </a:lnTo>
                  <a:lnTo>
                    <a:pt x="1988" y="149"/>
                  </a:lnTo>
                  <a:lnTo>
                    <a:pt x="2003" y="154"/>
                  </a:lnTo>
                  <a:lnTo>
                    <a:pt x="2014" y="161"/>
                  </a:lnTo>
                  <a:lnTo>
                    <a:pt x="2026" y="169"/>
                  </a:lnTo>
                  <a:lnTo>
                    <a:pt x="2034" y="178"/>
                  </a:lnTo>
                  <a:lnTo>
                    <a:pt x="2031" y="180"/>
                  </a:lnTo>
                  <a:lnTo>
                    <a:pt x="2029" y="181"/>
                  </a:lnTo>
                  <a:lnTo>
                    <a:pt x="2021" y="185"/>
                  </a:lnTo>
                  <a:lnTo>
                    <a:pt x="2011" y="185"/>
                  </a:lnTo>
                  <a:lnTo>
                    <a:pt x="2001" y="183"/>
                  </a:lnTo>
                  <a:lnTo>
                    <a:pt x="1993" y="181"/>
                  </a:lnTo>
                  <a:lnTo>
                    <a:pt x="1973" y="175"/>
                  </a:lnTo>
                  <a:lnTo>
                    <a:pt x="1956" y="171"/>
                  </a:lnTo>
                  <a:lnTo>
                    <a:pt x="1956" y="171"/>
                  </a:lnTo>
                  <a:lnTo>
                    <a:pt x="1956" y="173"/>
                  </a:lnTo>
                  <a:lnTo>
                    <a:pt x="1966" y="185"/>
                  </a:lnTo>
                  <a:lnTo>
                    <a:pt x="1978" y="198"/>
                  </a:lnTo>
                  <a:lnTo>
                    <a:pt x="1983" y="203"/>
                  </a:lnTo>
                  <a:lnTo>
                    <a:pt x="1989" y="208"/>
                  </a:lnTo>
                  <a:lnTo>
                    <a:pt x="1998" y="211"/>
                  </a:lnTo>
                  <a:lnTo>
                    <a:pt x="2008" y="213"/>
                  </a:lnTo>
                  <a:lnTo>
                    <a:pt x="2004" y="205"/>
                  </a:lnTo>
                  <a:lnTo>
                    <a:pt x="1999" y="196"/>
                  </a:lnTo>
                  <a:lnTo>
                    <a:pt x="2001" y="195"/>
                  </a:lnTo>
                  <a:lnTo>
                    <a:pt x="2003" y="193"/>
                  </a:lnTo>
                  <a:lnTo>
                    <a:pt x="2014" y="198"/>
                  </a:lnTo>
                  <a:lnTo>
                    <a:pt x="2029" y="203"/>
                  </a:lnTo>
                  <a:lnTo>
                    <a:pt x="2029" y="200"/>
                  </a:lnTo>
                  <a:lnTo>
                    <a:pt x="2029" y="198"/>
                  </a:lnTo>
                  <a:lnTo>
                    <a:pt x="2026" y="195"/>
                  </a:lnTo>
                  <a:lnTo>
                    <a:pt x="2024" y="191"/>
                  </a:lnTo>
                  <a:lnTo>
                    <a:pt x="2040" y="183"/>
                  </a:lnTo>
                  <a:lnTo>
                    <a:pt x="2055" y="176"/>
                  </a:lnTo>
                  <a:lnTo>
                    <a:pt x="2053" y="164"/>
                  </a:lnTo>
                  <a:lnTo>
                    <a:pt x="2051" y="151"/>
                  </a:lnTo>
                  <a:lnTo>
                    <a:pt x="2065" y="154"/>
                  </a:lnTo>
                  <a:lnTo>
                    <a:pt x="2076" y="158"/>
                  </a:lnTo>
                  <a:lnTo>
                    <a:pt x="2078" y="159"/>
                  </a:lnTo>
                  <a:lnTo>
                    <a:pt x="2078" y="161"/>
                  </a:lnTo>
                  <a:lnTo>
                    <a:pt x="2078" y="163"/>
                  </a:lnTo>
                  <a:lnTo>
                    <a:pt x="2076" y="164"/>
                  </a:lnTo>
                  <a:lnTo>
                    <a:pt x="2073" y="164"/>
                  </a:lnTo>
                  <a:lnTo>
                    <a:pt x="2068" y="166"/>
                  </a:lnTo>
                  <a:lnTo>
                    <a:pt x="2068" y="171"/>
                  </a:lnTo>
                  <a:lnTo>
                    <a:pt x="2068" y="176"/>
                  </a:lnTo>
                  <a:lnTo>
                    <a:pt x="2078" y="175"/>
                  </a:lnTo>
                  <a:lnTo>
                    <a:pt x="2086" y="171"/>
                  </a:lnTo>
                  <a:lnTo>
                    <a:pt x="2095" y="168"/>
                  </a:lnTo>
                  <a:lnTo>
                    <a:pt x="2101" y="163"/>
                  </a:lnTo>
                  <a:lnTo>
                    <a:pt x="2108" y="159"/>
                  </a:lnTo>
                  <a:lnTo>
                    <a:pt x="2117" y="156"/>
                  </a:lnTo>
                  <a:lnTo>
                    <a:pt x="2127" y="153"/>
                  </a:lnTo>
                  <a:lnTo>
                    <a:pt x="2140" y="151"/>
                  </a:lnTo>
                  <a:lnTo>
                    <a:pt x="2140" y="156"/>
                  </a:lnTo>
                  <a:lnTo>
                    <a:pt x="2140" y="159"/>
                  </a:lnTo>
                  <a:lnTo>
                    <a:pt x="2153" y="159"/>
                  </a:lnTo>
                  <a:lnTo>
                    <a:pt x="2170" y="156"/>
                  </a:lnTo>
                  <a:lnTo>
                    <a:pt x="2185" y="153"/>
                  </a:lnTo>
                  <a:lnTo>
                    <a:pt x="2197" y="149"/>
                  </a:lnTo>
                  <a:lnTo>
                    <a:pt x="2195" y="146"/>
                  </a:lnTo>
                  <a:lnTo>
                    <a:pt x="2195" y="144"/>
                  </a:lnTo>
                  <a:lnTo>
                    <a:pt x="2183" y="141"/>
                  </a:lnTo>
                  <a:lnTo>
                    <a:pt x="2173" y="139"/>
                  </a:lnTo>
                  <a:lnTo>
                    <a:pt x="2173" y="134"/>
                  </a:lnTo>
                  <a:lnTo>
                    <a:pt x="2172" y="128"/>
                  </a:lnTo>
                  <a:lnTo>
                    <a:pt x="2195" y="134"/>
                  </a:lnTo>
                  <a:lnTo>
                    <a:pt x="2220" y="143"/>
                  </a:lnTo>
                  <a:lnTo>
                    <a:pt x="2244" y="151"/>
                  </a:lnTo>
                  <a:lnTo>
                    <a:pt x="2271" y="158"/>
                  </a:lnTo>
                  <a:lnTo>
                    <a:pt x="2271" y="156"/>
                  </a:lnTo>
                  <a:lnTo>
                    <a:pt x="2272" y="153"/>
                  </a:lnTo>
                  <a:lnTo>
                    <a:pt x="2255" y="143"/>
                  </a:lnTo>
                  <a:lnTo>
                    <a:pt x="2240" y="133"/>
                  </a:lnTo>
                  <a:lnTo>
                    <a:pt x="2240" y="124"/>
                  </a:lnTo>
                  <a:lnTo>
                    <a:pt x="2242" y="116"/>
                  </a:lnTo>
                  <a:lnTo>
                    <a:pt x="2244" y="111"/>
                  </a:lnTo>
                  <a:lnTo>
                    <a:pt x="2245" y="106"/>
                  </a:lnTo>
                  <a:lnTo>
                    <a:pt x="2249" y="104"/>
                  </a:lnTo>
                  <a:lnTo>
                    <a:pt x="2252" y="101"/>
                  </a:lnTo>
                  <a:lnTo>
                    <a:pt x="2266" y="106"/>
                  </a:lnTo>
                  <a:lnTo>
                    <a:pt x="2277" y="109"/>
                  </a:lnTo>
                  <a:lnTo>
                    <a:pt x="2279" y="118"/>
                  </a:lnTo>
                  <a:lnTo>
                    <a:pt x="2282" y="126"/>
                  </a:lnTo>
                  <a:lnTo>
                    <a:pt x="2287" y="131"/>
                  </a:lnTo>
                  <a:lnTo>
                    <a:pt x="2292" y="138"/>
                  </a:lnTo>
                  <a:lnTo>
                    <a:pt x="2299" y="144"/>
                  </a:lnTo>
                  <a:lnTo>
                    <a:pt x="2304" y="149"/>
                  </a:lnTo>
                  <a:lnTo>
                    <a:pt x="2309" y="156"/>
                  </a:lnTo>
                  <a:lnTo>
                    <a:pt x="2312" y="163"/>
                  </a:lnTo>
                  <a:lnTo>
                    <a:pt x="2306" y="169"/>
                  </a:lnTo>
                  <a:lnTo>
                    <a:pt x="2299" y="176"/>
                  </a:lnTo>
                  <a:lnTo>
                    <a:pt x="2302" y="180"/>
                  </a:lnTo>
                  <a:lnTo>
                    <a:pt x="2306" y="183"/>
                  </a:lnTo>
                  <a:lnTo>
                    <a:pt x="2311" y="183"/>
                  </a:lnTo>
                  <a:lnTo>
                    <a:pt x="2316" y="183"/>
                  </a:lnTo>
                  <a:lnTo>
                    <a:pt x="2321" y="178"/>
                  </a:lnTo>
                  <a:lnTo>
                    <a:pt x="2326" y="173"/>
                  </a:lnTo>
                  <a:lnTo>
                    <a:pt x="2324" y="163"/>
                  </a:lnTo>
                  <a:lnTo>
                    <a:pt x="2321" y="154"/>
                  </a:lnTo>
                  <a:lnTo>
                    <a:pt x="2321" y="154"/>
                  </a:lnTo>
                  <a:lnTo>
                    <a:pt x="2321" y="153"/>
                  </a:lnTo>
                  <a:lnTo>
                    <a:pt x="2332" y="154"/>
                  </a:lnTo>
                  <a:lnTo>
                    <a:pt x="2343" y="156"/>
                  </a:lnTo>
                  <a:lnTo>
                    <a:pt x="2343" y="161"/>
                  </a:lnTo>
                  <a:lnTo>
                    <a:pt x="2344" y="163"/>
                  </a:lnTo>
                  <a:lnTo>
                    <a:pt x="2346" y="163"/>
                  </a:lnTo>
                  <a:lnTo>
                    <a:pt x="2351" y="163"/>
                  </a:lnTo>
                  <a:lnTo>
                    <a:pt x="2349" y="161"/>
                  </a:lnTo>
                  <a:lnTo>
                    <a:pt x="2348" y="159"/>
                  </a:lnTo>
                  <a:lnTo>
                    <a:pt x="2346" y="154"/>
                  </a:lnTo>
                  <a:lnTo>
                    <a:pt x="2343" y="151"/>
                  </a:lnTo>
                  <a:lnTo>
                    <a:pt x="2329" y="151"/>
                  </a:lnTo>
                  <a:lnTo>
                    <a:pt x="2316" y="151"/>
                  </a:lnTo>
                  <a:lnTo>
                    <a:pt x="2304" y="136"/>
                  </a:lnTo>
                  <a:lnTo>
                    <a:pt x="2294" y="121"/>
                  </a:lnTo>
                  <a:lnTo>
                    <a:pt x="2294" y="116"/>
                  </a:lnTo>
                  <a:lnTo>
                    <a:pt x="2296" y="113"/>
                  </a:lnTo>
                  <a:lnTo>
                    <a:pt x="2304" y="119"/>
                  </a:lnTo>
                  <a:lnTo>
                    <a:pt x="2312" y="124"/>
                  </a:lnTo>
                  <a:lnTo>
                    <a:pt x="2317" y="126"/>
                  </a:lnTo>
                  <a:lnTo>
                    <a:pt x="2322" y="128"/>
                  </a:lnTo>
                  <a:lnTo>
                    <a:pt x="2327" y="128"/>
                  </a:lnTo>
                  <a:lnTo>
                    <a:pt x="2334" y="126"/>
                  </a:lnTo>
                  <a:lnTo>
                    <a:pt x="2326" y="123"/>
                  </a:lnTo>
                  <a:lnTo>
                    <a:pt x="2319" y="119"/>
                  </a:lnTo>
                  <a:lnTo>
                    <a:pt x="2319" y="114"/>
                  </a:lnTo>
                  <a:lnTo>
                    <a:pt x="2319" y="108"/>
                  </a:lnTo>
                  <a:lnTo>
                    <a:pt x="2331" y="113"/>
                  </a:lnTo>
                  <a:lnTo>
                    <a:pt x="2343" y="118"/>
                  </a:lnTo>
                  <a:lnTo>
                    <a:pt x="2349" y="119"/>
                  </a:lnTo>
                  <a:lnTo>
                    <a:pt x="2356" y="121"/>
                  </a:lnTo>
                  <a:lnTo>
                    <a:pt x="2361" y="123"/>
                  </a:lnTo>
                  <a:lnTo>
                    <a:pt x="2368" y="123"/>
                  </a:lnTo>
                  <a:lnTo>
                    <a:pt x="2366" y="119"/>
                  </a:lnTo>
                  <a:lnTo>
                    <a:pt x="2364" y="118"/>
                  </a:lnTo>
                  <a:lnTo>
                    <a:pt x="2349" y="111"/>
                  </a:lnTo>
                  <a:lnTo>
                    <a:pt x="2334" y="104"/>
                  </a:lnTo>
                  <a:lnTo>
                    <a:pt x="2334" y="101"/>
                  </a:lnTo>
                  <a:lnTo>
                    <a:pt x="2334" y="99"/>
                  </a:lnTo>
                  <a:lnTo>
                    <a:pt x="2336" y="97"/>
                  </a:lnTo>
                  <a:lnTo>
                    <a:pt x="2338" y="96"/>
                  </a:lnTo>
                  <a:lnTo>
                    <a:pt x="2363" y="97"/>
                  </a:lnTo>
                  <a:lnTo>
                    <a:pt x="2386" y="101"/>
                  </a:lnTo>
                  <a:lnTo>
                    <a:pt x="2386" y="99"/>
                  </a:lnTo>
                  <a:lnTo>
                    <a:pt x="2386" y="99"/>
                  </a:lnTo>
                  <a:lnTo>
                    <a:pt x="2381" y="96"/>
                  </a:lnTo>
                  <a:lnTo>
                    <a:pt x="2378" y="92"/>
                  </a:lnTo>
                  <a:lnTo>
                    <a:pt x="2378" y="87"/>
                  </a:lnTo>
                  <a:lnTo>
                    <a:pt x="2378" y="81"/>
                  </a:lnTo>
                  <a:lnTo>
                    <a:pt x="2406" y="81"/>
                  </a:lnTo>
                  <a:lnTo>
                    <a:pt x="2433" y="77"/>
                  </a:lnTo>
                  <a:lnTo>
                    <a:pt x="2445" y="74"/>
                  </a:lnTo>
                  <a:lnTo>
                    <a:pt x="2456" y="69"/>
                  </a:lnTo>
                  <a:lnTo>
                    <a:pt x="2466" y="64"/>
                  </a:lnTo>
                  <a:lnTo>
                    <a:pt x="2473" y="57"/>
                  </a:lnTo>
                  <a:lnTo>
                    <a:pt x="2488" y="59"/>
                  </a:lnTo>
                  <a:lnTo>
                    <a:pt x="2500" y="61"/>
                  </a:lnTo>
                  <a:lnTo>
                    <a:pt x="2508" y="64"/>
                  </a:lnTo>
                  <a:lnTo>
                    <a:pt x="2518" y="69"/>
                  </a:lnTo>
                  <a:lnTo>
                    <a:pt x="2540" y="69"/>
                  </a:lnTo>
                  <a:lnTo>
                    <a:pt x="2564" y="69"/>
                  </a:lnTo>
                  <a:lnTo>
                    <a:pt x="2569" y="76"/>
                  </a:lnTo>
                  <a:lnTo>
                    <a:pt x="2574" y="81"/>
                  </a:lnTo>
                  <a:lnTo>
                    <a:pt x="2577" y="84"/>
                  </a:lnTo>
                  <a:lnTo>
                    <a:pt x="2577" y="89"/>
                  </a:lnTo>
                  <a:lnTo>
                    <a:pt x="2575" y="89"/>
                  </a:lnTo>
                  <a:lnTo>
                    <a:pt x="2574" y="89"/>
                  </a:lnTo>
                  <a:lnTo>
                    <a:pt x="2567" y="92"/>
                  </a:lnTo>
                  <a:lnTo>
                    <a:pt x="2562" y="94"/>
                  </a:lnTo>
                  <a:lnTo>
                    <a:pt x="2557" y="97"/>
                  </a:lnTo>
                  <a:lnTo>
                    <a:pt x="2552" y="103"/>
                  </a:lnTo>
                  <a:lnTo>
                    <a:pt x="2552" y="104"/>
                  </a:lnTo>
                  <a:lnTo>
                    <a:pt x="2552" y="104"/>
                  </a:lnTo>
                  <a:lnTo>
                    <a:pt x="2553" y="104"/>
                  </a:lnTo>
                  <a:lnTo>
                    <a:pt x="2555" y="104"/>
                  </a:lnTo>
                  <a:lnTo>
                    <a:pt x="2565" y="103"/>
                  </a:lnTo>
                  <a:lnTo>
                    <a:pt x="2577" y="97"/>
                  </a:lnTo>
                  <a:lnTo>
                    <a:pt x="2584" y="94"/>
                  </a:lnTo>
                  <a:lnTo>
                    <a:pt x="2590" y="92"/>
                  </a:lnTo>
                  <a:lnTo>
                    <a:pt x="2597" y="92"/>
                  </a:lnTo>
                  <a:lnTo>
                    <a:pt x="2604" y="94"/>
                  </a:lnTo>
                  <a:lnTo>
                    <a:pt x="2624" y="99"/>
                  </a:lnTo>
                  <a:lnTo>
                    <a:pt x="2646" y="104"/>
                  </a:lnTo>
                  <a:lnTo>
                    <a:pt x="2669" y="108"/>
                  </a:lnTo>
                  <a:lnTo>
                    <a:pt x="2692" y="108"/>
                  </a:lnTo>
                  <a:lnTo>
                    <a:pt x="2694" y="104"/>
                  </a:lnTo>
                  <a:lnTo>
                    <a:pt x="2697" y="101"/>
                  </a:lnTo>
                  <a:lnTo>
                    <a:pt x="2714" y="101"/>
                  </a:lnTo>
                  <a:lnTo>
                    <a:pt x="2733" y="103"/>
                  </a:lnTo>
                  <a:lnTo>
                    <a:pt x="2746" y="111"/>
                  </a:lnTo>
                  <a:lnTo>
                    <a:pt x="2756" y="119"/>
                  </a:lnTo>
                  <a:lnTo>
                    <a:pt x="2763" y="123"/>
                  </a:lnTo>
                  <a:lnTo>
                    <a:pt x="2769" y="126"/>
                  </a:lnTo>
                  <a:lnTo>
                    <a:pt x="2778" y="128"/>
                  </a:lnTo>
                  <a:lnTo>
                    <a:pt x="2788" y="128"/>
                  </a:lnTo>
                  <a:close/>
                  <a:moveTo>
                    <a:pt x="2215" y="76"/>
                  </a:moveTo>
                  <a:lnTo>
                    <a:pt x="2202" y="74"/>
                  </a:lnTo>
                  <a:lnTo>
                    <a:pt x="2190" y="76"/>
                  </a:lnTo>
                  <a:lnTo>
                    <a:pt x="2178" y="77"/>
                  </a:lnTo>
                  <a:lnTo>
                    <a:pt x="2168" y="79"/>
                  </a:lnTo>
                  <a:lnTo>
                    <a:pt x="2158" y="84"/>
                  </a:lnTo>
                  <a:lnTo>
                    <a:pt x="2150" y="87"/>
                  </a:lnTo>
                  <a:lnTo>
                    <a:pt x="2143" y="94"/>
                  </a:lnTo>
                  <a:lnTo>
                    <a:pt x="2138" y="101"/>
                  </a:lnTo>
                  <a:lnTo>
                    <a:pt x="2137" y="109"/>
                  </a:lnTo>
                  <a:lnTo>
                    <a:pt x="2137" y="118"/>
                  </a:lnTo>
                  <a:lnTo>
                    <a:pt x="2143" y="119"/>
                  </a:lnTo>
                  <a:lnTo>
                    <a:pt x="2150" y="123"/>
                  </a:lnTo>
                  <a:lnTo>
                    <a:pt x="2157" y="126"/>
                  </a:lnTo>
                  <a:lnTo>
                    <a:pt x="2162" y="129"/>
                  </a:lnTo>
                  <a:lnTo>
                    <a:pt x="2143" y="129"/>
                  </a:lnTo>
                  <a:lnTo>
                    <a:pt x="2123" y="129"/>
                  </a:lnTo>
                  <a:lnTo>
                    <a:pt x="2122" y="126"/>
                  </a:lnTo>
                  <a:lnTo>
                    <a:pt x="2118" y="123"/>
                  </a:lnTo>
                  <a:lnTo>
                    <a:pt x="2113" y="121"/>
                  </a:lnTo>
                  <a:lnTo>
                    <a:pt x="2106" y="121"/>
                  </a:lnTo>
                  <a:lnTo>
                    <a:pt x="2106" y="111"/>
                  </a:lnTo>
                  <a:lnTo>
                    <a:pt x="2110" y="103"/>
                  </a:lnTo>
                  <a:lnTo>
                    <a:pt x="2118" y="101"/>
                  </a:lnTo>
                  <a:lnTo>
                    <a:pt x="2128" y="97"/>
                  </a:lnTo>
                  <a:lnTo>
                    <a:pt x="2125" y="94"/>
                  </a:lnTo>
                  <a:lnTo>
                    <a:pt x="2122" y="91"/>
                  </a:lnTo>
                  <a:lnTo>
                    <a:pt x="2142" y="81"/>
                  </a:lnTo>
                  <a:lnTo>
                    <a:pt x="2165" y="71"/>
                  </a:lnTo>
                  <a:lnTo>
                    <a:pt x="2177" y="66"/>
                  </a:lnTo>
                  <a:lnTo>
                    <a:pt x="2190" y="62"/>
                  </a:lnTo>
                  <a:lnTo>
                    <a:pt x="2202" y="61"/>
                  </a:lnTo>
                  <a:lnTo>
                    <a:pt x="2215" y="62"/>
                  </a:lnTo>
                  <a:lnTo>
                    <a:pt x="2215" y="69"/>
                  </a:lnTo>
                  <a:lnTo>
                    <a:pt x="2215" y="76"/>
                  </a:lnTo>
                  <a:close/>
                  <a:moveTo>
                    <a:pt x="881" y="64"/>
                  </a:moveTo>
                  <a:lnTo>
                    <a:pt x="891" y="64"/>
                  </a:lnTo>
                  <a:lnTo>
                    <a:pt x="898" y="67"/>
                  </a:lnTo>
                  <a:lnTo>
                    <a:pt x="896" y="71"/>
                  </a:lnTo>
                  <a:lnTo>
                    <a:pt x="894" y="74"/>
                  </a:lnTo>
                  <a:lnTo>
                    <a:pt x="906" y="76"/>
                  </a:lnTo>
                  <a:lnTo>
                    <a:pt x="916" y="76"/>
                  </a:lnTo>
                  <a:lnTo>
                    <a:pt x="914" y="79"/>
                  </a:lnTo>
                  <a:lnTo>
                    <a:pt x="913" y="81"/>
                  </a:lnTo>
                  <a:lnTo>
                    <a:pt x="896" y="81"/>
                  </a:lnTo>
                  <a:lnTo>
                    <a:pt x="879" y="79"/>
                  </a:lnTo>
                  <a:lnTo>
                    <a:pt x="863" y="77"/>
                  </a:lnTo>
                  <a:lnTo>
                    <a:pt x="847" y="74"/>
                  </a:lnTo>
                  <a:lnTo>
                    <a:pt x="847" y="72"/>
                  </a:lnTo>
                  <a:lnTo>
                    <a:pt x="847" y="71"/>
                  </a:lnTo>
                  <a:lnTo>
                    <a:pt x="847" y="69"/>
                  </a:lnTo>
                  <a:lnTo>
                    <a:pt x="849" y="67"/>
                  </a:lnTo>
                  <a:lnTo>
                    <a:pt x="858" y="67"/>
                  </a:lnTo>
                  <a:lnTo>
                    <a:pt x="868" y="69"/>
                  </a:lnTo>
                  <a:lnTo>
                    <a:pt x="871" y="69"/>
                  </a:lnTo>
                  <a:lnTo>
                    <a:pt x="874" y="69"/>
                  </a:lnTo>
                  <a:lnTo>
                    <a:pt x="878" y="67"/>
                  </a:lnTo>
                  <a:lnTo>
                    <a:pt x="881" y="64"/>
                  </a:lnTo>
                  <a:close/>
                  <a:moveTo>
                    <a:pt x="938" y="66"/>
                  </a:moveTo>
                  <a:lnTo>
                    <a:pt x="943" y="66"/>
                  </a:lnTo>
                  <a:lnTo>
                    <a:pt x="946" y="66"/>
                  </a:lnTo>
                  <a:lnTo>
                    <a:pt x="950" y="66"/>
                  </a:lnTo>
                  <a:lnTo>
                    <a:pt x="955" y="67"/>
                  </a:lnTo>
                  <a:lnTo>
                    <a:pt x="970" y="72"/>
                  </a:lnTo>
                  <a:lnTo>
                    <a:pt x="993" y="76"/>
                  </a:lnTo>
                  <a:lnTo>
                    <a:pt x="1015" y="77"/>
                  </a:lnTo>
                  <a:lnTo>
                    <a:pt x="1027" y="81"/>
                  </a:lnTo>
                  <a:lnTo>
                    <a:pt x="1025" y="82"/>
                  </a:lnTo>
                  <a:lnTo>
                    <a:pt x="1025" y="84"/>
                  </a:lnTo>
                  <a:lnTo>
                    <a:pt x="1000" y="86"/>
                  </a:lnTo>
                  <a:lnTo>
                    <a:pt x="976" y="86"/>
                  </a:lnTo>
                  <a:lnTo>
                    <a:pt x="953" y="86"/>
                  </a:lnTo>
                  <a:lnTo>
                    <a:pt x="931" y="81"/>
                  </a:lnTo>
                  <a:lnTo>
                    <a:pt x="935" y="72"/>
                  </a:lnTo>
                  <a:lnTo>
                    <a:pt x="938" y="66"/>
                  </a:lnTo>
                  <a:close/>
                  <a:moveTo>
                    <a:pt x="2471" y="69"/>
                  </a:moveTo>
                  <a:lnTo>
                    <a:pt x="2473" y="71"/>
                  </a:lnTo>
                  <a:lnTo>
                    <a:pt x="2473" y="72"/>
                  </a:lnTo>
                  <a:lnTo>
                    <a:pt x="2473" y="71"/>
                  </a:lnTo>
                  <a:lnTo>
                    <a:pt x="2471" y="69"/>
                  </a:lnTo>
                  <a:close/>
                  <a:moveTo>
                    <a:pt x="2769" y="74"/>
                  </a:moveTo>
                  <a:lnTo>
                    <a:pt x="2786" y="74"/>
                  </a:lnTo>
                  <a:lnTo>
                    <a:pt x="2803" y="76"/>
                  </a:lnTo>
                  <a:lnTo>
                    <a:pt x="2820" y="77"/>
                  </a:lnTo>
                  <a:lnTo>
                    <a:pt x="2836" y="77"/>
                  </a:lnTo>
                  <a:lnTo>
                    <a:pt x="2836" y="81"/>
                  </a:lnTo>
                  <a:lnTo>
                    <a:pt x="2836" y="84"/>
                  </a:lnTo>
                  <a:lnTo>
                    <a:pt x="2828" y="87"/>
                  </a:lnTo>
                  <a:lnTo>
                    <a:pt x="2820" y="87"/>
                  </a:lnTo>
                  <a:lnTo>
                    <a:pt x="2810" y="89"/>
                  </a:lnTo>
                  <a:lnTo>
                    <a:pt x="2801" y="87"/>
                  </a:lnTo>
                  <a:lnTo>
                    <a:pt x="2785" y="84"/>
                  </a:lnTo>
                  <a:lnTo>
                    <a:pt x="2769" y="77"/>
                  </a:lnTo>
                  <a:lnTo>
                    <a:pt x="2769" y="76"/>
                  </a:lnTo>
                  <a:lnTo>
                    <a:pt x="2769" y="74"/>
                  </a:lnTo>
                  <a:close/>
                  <a:moveTo>
                    <a:pt x="663" y="84"/>
                  </a:moveTo>
                  <a:lnTo>
                    <a:pt x="680" y="86"/>
                  </a:lnTo>
                  <a:lnTo>
                    <a:pt x="695" y="87"/>
                  </a:lnTo>
                  <a:lnTo>
                    <a:pt x="707" y="91"/>
                  </a:lnTo>
                  <a:lnTo>
                    <a:pt x="717" y="89"/>
                  </a:lnTo>
                  <a:lnTo>
                    <a:pt x="715" y="94"/>
                  </a:lnTo>
                  <a:lnTo>
                    <a:pt x="714" y="101"/>
                  </a:lnTo>
                  <a:lnTo>
                    <a:pt x="719" y="99"/>
                  </a:lnTo>
                  <a:lnTo>
                    <a:pt x="720" y="101"/>
                  </a:lnTo>
                  <a:lnTo>
                    <a:pt x="722" y="101"/>
                  </a:lnTo>
                  <a:lnTo>
                    <a:pt x="725" y="104"/>
                  </a:lnTo>
                  <a:lnTo>
                    <a:pt x="729" y="101"/>
                  </a:lnTo>
                  <a:lnTo>
                    <a:pt x="730" y="99"/>
                  </a:lnTo>
                  <a:lnTo>
                    <a:pt x="735" y="99"/>
                  </a:lnTo>
                  <a:lnTo>
                    <a:pt x="740" y="101"/>
                  </a:lnTo>
                  <a:lnTo>
                    <a:pt x="742" y="104"/>
                  </a:lnTo>
                  <a:lnTo>
                    <a:pt x="742" y="109"/>
                  </a:lnTo>
                  <a:lnTo>
                    <a:pt x="745" y="109"/>
                  </a:lnTo>
                  <a:lnTo>
                    <a:pt x="749" y="109"/>
                  </a:lnTo>
                  <a:lnTo>
                    <a:pt x="750" y="106"/>
                  </a:lnTo>
                  <a:lnTo>
                    <a:pt x="752" y="103"/>
                  </a:lnTo>
                  <a:lnTo>
                    <a:pt x="755" y="103"/>
                  </a:lnTo>
                  <a:lnTo>
                    <a:pt x="760" y="101"/>
                  </a:lnTo>
                  <a:lnTo>
                    <a:pt x="760" y="108"/>
                  </a:lnTo>
                  <a:lnTo>
                    <a:pt x="759" y="113"/>
                  </a:lnTo>
                  <a:lnTo>
                    <a:pt x="772" y="106"/>
                  </a:lnTo>
                  <a:lnTo>
                    <a:pt x="784" y="97"/>
                  </a:lnTo>
                  <a:lnTo>
                    <a:pt x="789" y="99"/>
                  </a:lnTo>
                  <a:lnTo>
                    <a:pt x="794" y="101"/>
                  </a:lnTo>
                  <a:lnTo>
                    <a:pt x="794" y="106"/>
                  </a:lnTo>
                  <a:lnTo>
                    <a:pt x="794" y="109"/>
                  </a:lnTo>
                  <a:lnTo>
                    <a:pt x="787" y="118"/>
                  </a:lnTo>
                  <a:lnTo>
                    <a:pt x="782" y="126"/>
                  </a:lnTo>
                  <a:lnTo>
                    <a:pt x="782" y="128"/>
                  </a:lnTo>
                  <a:lnTo>
                    <a:pt x="782" y="128"/>
                  </a:lnTo>
                  <a:lnTo>
                    <a:pt x="789" y="129"/>
                  </a:lnTo>
                  <a:lnTo>
                    <a:pt x="797" y="129"/>
                  </a:lnTo>
                  <a:lnTo>
                    <a:pt x="794" y="136"/>
                  </a:lnTo>
                  <a:lnTo>
                    <a:pt x="787" y="141"/>
                  </a:lnTo>
                  <a:lnTo>
                    <a:pt x="781" y="146"/>
                  </a:lnTo>
                  <a:lnTo>
                    <a:pt x="776" y="149"/>
                  </a:lnTo>
                  <a:lnTo>
                    <a:pt x="755" y="144"/>
                  </a:lnTo>
                  <a:lnTo>
                    <a:pt x="737" y="143"/>
                  </a:lnTo>
                  <a:lnTo>
                    <a:pt x="715" y="146"/>
                  </a:lnTo>
                  <a:lnTo>
                    <a:pt x="697" y="148"/>
                  </a:lnTo>
                  <a:lnTo>
                    <a:pt x="678" y="146"/>
                  </a:lnTo>
                  <a:lnTo>
                    <a:pt x="655" y="143"/>
                  </a:lnTo>
                  <a:lnTo>
                    <a:pt x="657" y="139"/>
                  </a:lnTo>
                  <a:lnTo>
                    <a:pt x="657" y="134"/>
                  </a:lnTo>
                  <a:lnTo>
                    <a:pt x="672" y="131"/>
                  </a:lnTo>
                  <a:lnTo>
                    <a:pt x="687" y="128"/>
                  </a:lnTo>
                  <a:lnTo>
                    <a:pt x="673" y="128"/>
                  </a:lnTo>
                  <a:lnTo>
                    <a:pt x="660" y="128"/>
                  </a:lnTo>
                  <a:lnTo>
                    <a:pt x="660" y="126"/>
                  </a:lnTo>
                  <a:lnTo>
                    <a:pt x="660" y="123"/>
                  </a:lnTo>
                  <a:lnTo>
                    <a:pt x="663" y="121"/>
                  </a:lnTo>
                  <a:lnTo>
                    <a:pt x="667" y="121"/>
                  </a:lnTo>
                  <a:lnTo>
                    <a:pt x="672" y="123"/>
                  </a:lnTo>
                  <a:lnTo>
                    <a:pt x="677" y="123"/>
                  </a:lnTo>
                  <a:lnTo>
                    <a:pt x="683" y="123"/>
                  </a:lnTo>
                  <a:lnTo>
                    <a:pt x="688" y="123"/>
                  </a:lnTo>
                  <a:lnTo>
                    <a:pt x="678" y="119"/>
                  </a:lnTo>
                  <a:lnTo>
                    <a:pt x="668" y="118"/>
                  </a:lnTo>
                  <a:lnTo>
                    <a:pt x="668" y="114"/>
                  </a:lnTo>
                  <a:lnTo>
                    <a:pt x="670" y="113"/>
                  </a:lnTo>
                  <a:lnTo>
                    <a:pt x="675" y="109"/>
                  </a:lnTo>
                  <a:lnTo>
                    <a:pt x="680" y="106"/>
                  </a:lnTo>
                  <a:lnTo>
                    <a:pt x="680" y="106"/>
                  </a:lnTo>
                  <a:lnTo>
                    <a:pt x="680" y="104"/>
                  </a:lnTo>
                  <a:lnTo>
                    <a:pt x="663" y="109"/>
                  </a:lnTo>
                  <a:lnTo>
                    <a:pt x="650" y="116"/>
                  </a:lnTo>
                  <a:lnTo>
                    <a:pt x="643" y="118"/>
                  </a:lnTo>
                  <a:lnTo>
                    <a:pt x="637" y="119"/>
                  </a:lnTo>
                  <a:lnTo>
                    <a:pt x="628" y="121"/>
                  </a:lnTo>
                  <a:lnTo>
                    <a:pt x="618" y="119"/>
                  </a:lnTo>
                  <a:lnTo>
                    <a:pt x="618" y="114"/>
                  </a:lnTo>
                  <a:lnTo>
                    <a:pt x="620" y="108"/>
                  </a:lnTo>
                  <a:lnTo>
                    <a:pt x="633" y="104"/>
                  </a:lnTo>
                  <a:lnTo>
                    <a:pt x="645" y="99"/>
                  </a:lnTo>
                  <a:lnTo>
                    <a:pt x="655" y="92"/>
                  </a:lnTo>
                  <a:lnTo>
                    <a:pt x="663" y="84"/>
                  </a:lnTo>
                  <a:close/>
                  <a:moveTo>
                    <a:pt x="842" y="92"/>
                  </a:moveTo>
                  <a:lnTo>
                    <a:pt x="858" y="92"/>
                  </a:lnTo>
                  <a:lnTo>
                    <a:pt x="873" y="92"/>
                  </a:lnTo>
                  <a:lnTo>
                    <a:pt x="864" y="101"/>
                  </a:lnTo>
                  <a:lnTo>
                    <a:pt x="858" y="108"/>
                  </a:lnTo>
                  <a:lnTo>
                    <a:pt x="859" y="111"/>
                  </a:lnTo>
                  <a:lnTo>
                    <a:pt x="861" y="114"/>
                  </a:lnTo>
                  <a:lnTo>
                    <a:pt x="858" y="116"/>
                  </a:lnTo>
                  <a:lnTo>
                    <a:pt x="854" y="119"/>
                  </a:lnTo>
                  <a:lnTo>
                    <a:pt x="846" y="118"/>
                  </a:lnTo>
                  <a:lnTo>
                    <a:pt x="839" y="119"/>
                  </a:lnTo>
                  <a:lnTo>
                    <a:pt x="832" y="121"/>
                  </a:lnTo>
                  <a:lnTo>
                    <a:pt x="826" y="124"/>
                  </a:lnTo>
                  <a:lnTo>
                    <a:pt x="826" y="116"/>
                  </a:lnTo>
                  <a:lnTo>
                    <a:pt x="822" y="113"/>
                  </a:lnTo>
                  <a:lnTo>
                    <a:pt x="821" y="109"/>
                  </a:lnTo>
                  <a:lnTo>
                    <a:pt x="817" y="103"/>
                  </a:lnTo>
                  <a:lnTo>
                    <a:pt x="826" y="106"/>
                  </a:lnTo>
                  <a:lnTo>
                    <a:pt x="832" y="108"/>
                  </a:lnTo>
                  <a:lnTo>
                    <a:pt x="837" y="101"/>
                  </a:lnTo>
                  <a:lnTo>
                    <a:pt x="842" y="92"/>
                  </a:lnTo>
                  <a:close/>
                  <a:moveTo>
                    <a:pt x="889" y="92"/>
                  </a:moveTo>
                  <a:lnTo>
                    <a:pt x="901" y="92"/>
                  </a:lnTo>
                  <a:lnTo>
                    <a:pt x="913" y="92"/>
                  </a:lnTo>
                  <a:lnTo>
                    <a:pt x="913" y="94"/>
                  </a:lnTo>
                  <a:lnTo>
                    <a:pt x="913" y="96"/>
                  </a:lnTo>
                  <a:lnTo>
                    <a:pt x="914" y="99"/>
                  </a:lnTo>
                  <a:lnTo>
                    <a:pt x="914" y="101"/>
                  </a:lnTo>
                  <a:lnTo>
                    <a:pt x="914" y="103"/>
                  </a:lnTo>
                  <a:lnTo>
                    <a:pt x="913" y="103"/>
                  </a:lnTo>
                  <a:lnTo>
                    <a:pt x="901" y="104"/>
                  </a:lnTo>
                  <a:lnTo>
                    <a:pt x="893" y="106"/>
                  </a:lnTo>
                  <a:lnTo>
                    <a:pt x="884" y="109"/>
                  </a:lnTo>
                  <a:lnTo>
                    <a:pt x="879" y="116"/>
                  </a:lnTo>
                  <a:lnTo>
                    <a:pt x="878" y="114"/>
                  </a:lnTo>
                  <a:lnTo>
                    <a:pt x="876" y="114"/>
                  </a:lnTo>
                  <a:lnTo>
                    <a:pt x="876" y="114"/>
                  </a:lnTo>
                  <a:lnTo>
                    <a:pt x="876" y="113"/>
                  </a:lnTo>
                  <a:lnTo>
                    <a:pt x="878" y="106"/>
                  </a:lnTo>
                  <a:lnTo>
                    <a:pt x="881" y="101"/>
                  </a:lnTo>
                  <a:lnTo>
                    <a:pt x="884" y="96"/>
                  </a:lnTo>
                  <a:lnTo>
                    <a:pt x="889" y="92"/>
                  </a:lnTo>
                  <a:close/>
                  <a:moveTo>
                    <a:pt x="1007" y="92"/>
                  </a:moveTo>
                  <a:lnTo>
                    <a:pt x="1020" y="94"/>
                  </a:lnTo>
                  <a:lnTo>
                    <a:pt x="1033" y="96"/>
                  </a:lnTo>
                  <a:lnTo>
                    <a:pt x="1037" y="108"/>
                  </a:lnTo>
                  <a:lnTo>
                    <a:pt x="1042" y="121"/>
                  </a:lnTo>
                  <a:lnTo>
                    <a:pt x="1050" y="119"/>
                  </a:lnTo>
                  <a:lnTo>
                    <a:pt x="1058" y="119"/>
                  </a:lnTo>
                  <a:lnTo>
                    <a:pt x="1058" y="124"/>
                  </a:lnTo>
                  <a:lnTo>
                    <a:pt x="1058" y="128"/>
                  </a:lnTo>
                  <a:lnTo>
                    <a:pt x="1063" y="128"/>
                  </a:lnTo>
                  <a:lnTo>
                    <a:pt x="1067" y="128"/>
                  </a:lnTo>
                  <a:lnTo>
                    <a:pt x="1067" y="138"/>
                  </a:lnTo>
                  <a:lnTo>
                    <a:pt x="1067" y="144"/>
                  </a:lnTo>
                  <a:lnTo>
                    <a:pt x="1070" y="153"/>
                  </a:lnTo>
                  <a:lnTo>
                    <a:pt x="1074" y="159"/>
                  </a:lnTo>
                  <a:lnTo>
                    <a:pt x="1084" y="161"/>
                  </a:lnTo>
                  <a:lnTo>
                    <a:pt x="1095" y="166"/>
                  </a:lnTo>
                  <a:lnTo>
                    <a:pt x="1105" y="173"/>
                  </a:lnTo>
                  <a:lnTo>
                    <a:pt x="1110" y="178"/>
                  </a:lnTo>
                  <a:lnTo>
                    <a:pt x="1102" y="180"/>
                  </a:lnTo>
                  <a:lnTo>
                    <a:pt x="1094" y="185"/>
                  </a:lnTo>
                  <a:lnTo>
                    <a:pt x="1087" y="190"/>
                  </a:lnTo>
                  <a:lnTo>
                    <a:pt x="1082" y="195"/>
                  </a:lnTo>
                  <a:lnTo>
                    <a:pt x="1079" y="195"/>
                  </a:lnTo>
                  <a:lnTo>
                    <a:pt x="1077" y="195"/>
                  </a:lnTo>
                  <a:lnTo>
                    <a:pt x="1074" y="186"/>
                  </a:lnTo>
                  <a:lnTo>
                    <a:pt x="1065" y="181"/>
                  </a:lnTo>
                  <a:lnTo>
                    <a:pt x="1062" y="178"/>
                  </a:lnTo>
                  <a:lnTo>
                    <a:pt x="1058" y="178"/>
                  </a:lnTo>
                  <a:lnTo>
                    <a:pt x="1055" y="180"/>
                  </a:lnTo>
                  <a:lnTo>
                    <a:pt x="1052" y="183"/>
                  </a:lnTo>
                  <a:lnTo>
                    <a:pt x="1053" y="198"/>
                  </a:lnTo>
                  <a:lnTo>
                    <a:pt x="1058" y="215"/>
                  </a:lnTo>
                  <a:lnTo>
                    <a:pt x="1052" y="218"/>
                  </a:lnTo>
                  <a:lnTo>
                    <a:pt x="1045" y="221"/>
                  </a:lnTo>
                  <a:lnTo>
                    <a:pt x="1038" y="215"/>
                  </a:lnTo>
                  <a:lnTo>
                    <a:pt x="1033" y="210"/>
                  </a:lnTo>
                  <a:lnTo>
                    <a:pt x="1032" y="210"/>
                  </a:lnTo>
                  <a:lnTo>
                    <a:pt x="1030" y="210"/>
                  </a:lnTo>
                  <a:lnTo>
                    <a:pt x="1028" y="213"/>
                  </a:lnTo>
                  <a:lnTo>
                    <a:pt x="1027" y="215"/>
                  </a:lnTo>
                  <a:lnTo>
                    <a:pt x="1033" y="220"/>
                  </a:lnTo>
                  <a:lnTo>
                    <a:pt x="1038" y="226"/>
                  </a:lnTo>
                  <a:lnTo>
                    <a:pt x="1038" y="228"/>
                  </a:lnTo>
                  <a:lnTo>
                    <a:pt x="1038" y="231"/>
                  </a:lnTo>
                  <a:lnTo>
                    <a:pt x="1035" y="231"/>
                  </a:lnTo>
                  <a:lnTo>
                    <a:pt x="1033" y="231"/>
                  </a:lnTo>
                  <a:lnTo>
                    <a:pt x="1017" y="226"/>
                  </a:lnTo>
                  <a:lnTo>
                    <a:pt x="1002" y="220"/>
                  </a:lnTo>
                  <a:lnTo>
                    <a:pt x="995" y="215"/>
                  </a:lnTo>
                  <a:lnTo>
                    <a:pt x="990" y="208"/>
                  </a:lnTo>
                  <a:lnTo>
                    <a:pt x="985" y="201"/>
                  </a:lnTo>
                  <a:lnTo>
                    <a:pt x="983" y="195"/>
                  </a:lnTo>
                  <a:lnTo>
                    <a:pt x="991" y="190"/>
                  </a:lnTo>
                  <a:lnTo>
                    <a:pt x="998" y="183"/>
                  </a:lnTo>
                  <a:lnTo>
                    <a:pt x="1002" y="181"/>
                  </a:lnTo>
                  <a:lnTo>
                    <a:pt x="1007" y="180"/>
                  </a:lnTo>
                  <a:lnTo>
                    <a:pt x="1013" y="178"/>
                  </a:lnTo>
                  <a:lnTo>
                    <a:pt x="1022" y="176"/>
                  </a:lnTo>
                  <a:lnTo>
                    <a:pt x="1025" y="181"/>
                  </a:lnTo>
                  <a:lnTo>
                    <a:pt x="1030" y="183"/>
                  </a:lnTo>
                  <a:lnTo>
                    <a:pt x="1035" y="183"/>
                  </a:lnTo>
                  <a:lnTo>
                    <a:pt x="1040" y="180"/>
                  </a:lnTo>
                  <a:lnTo>
                    <a:pt x="1040" y="180"/>
                  </a:lnTo>
                  <a:lnTo>
                    <a:pt x="1040" y="178"/>
                  </a:lnTo>
                  <a:lnTo>
                    <a:pt x="1038" y="176"/>
                  </a:lnTo>
                  <a:lnTo>
                    <a:pt x="1035" y="175"/>
                  </a:lnTo>
                  <a:lnTo>
                    <a:pt x="1030" y="173"/>
                  </a:lnTo>
                  <a:lnTo>
                    <a:pt x="1023" y="173"/>
                  </a:lnTo>
                  <a:lnTo>
                    <a:pt x="1023" y="164"/>
                  </a:lnTo>
                  <a:lnTo>
                    <a:pt x="1025" y="158"/>
                  </a:lnTo>
                  <a:lnTo>
                    <a:pt x="1015" y="153"/>
                  </a:lnTo>
                  <a:lnTo>
                    <a:pt x="1008" y="146"/>
                  </a:lnTo>
                  <a:lnTo>
                    <a:pt x="1002" y="138"/>
                  </a:lnTo>
                  <a:lnTo>
                    <a:pt x="995" y="129"/>
                  </a:lnTo>
                  <a:lnTo>
                    <a:pt x="976" y="134"/>
                  </a:lnTo>
                  <a:lnTo>
                    <a:pt x="955" y="138"/>
                  </a:lnTo>
                  <a:lnTo>
                    <a:pt x="955" y="143"/>
                  </a:lnTo>
                  <a:lnTo>
                    <a:pt x="955" y="149"/>
                  </a:lnTo>
                  <a:lnTo>
                    <a:pt x="948" y="153"/>
                  </a:lnTo>
                  <a:lnTo>
                    <a:pt x="941" y="158"/>
                  </a:lnTo>
                  <a:lnTo>
                    <a:pt x="941" y="163"/>
                  </a:lnTo>
                  <a:lnTo>
                    <a:pt x="941" y="166"/>
                  </a:lnTo>
                  <a:lnTo>
                    <a:pt x="940" y="169"/>
                  </a:lnTo>
                  <a:lnTo>
                    <a:pt x="936" y="173"/>
                  </a:lnTo>
                  <a:lnTo>
                    <a:pt x="925" y="173"/>
                  </a:lnTo>
                  <a:lnTo>
                    <a:pt x="911" y="175"/>
                  </a:lnTo>
                  <a:lnTo>
                    <a:pt x="913" y="178"/>
                  </a:lnTo>
                  <a:lnTo>
                    <a:pt x="913" y="180"/>
                  </a:lnTo>
                  <a:lnTo>
                    <a:pt x="901" y="180"/>
                  </a:lnTo>
                  <a:lnTo>
                    <a:pt x="889" y="183"/>
                  </a:lnTo>
                  <a:lnTo>
                    <a:pt x="879" y="186"/>
                  </a:lnTo>
                  <a:lnTo>
                    <a:pt x="866" y="190"/>
                  </a:lnTo>
                  <a:lnTo>
                    <a:pt x="861" y="186"/>
                  </a:lnTo>
                  <a:lnTo>
                    <a:pt x="858" y="183"/>
                  </a:lnTo>
                  <a:lnTo>
                    <a:pt x="854" y="181"/>
                  </a:lnTo>
                  <a:lnTo>
                    <a:pt x="847" y="180"/>
                  </a:lnTo>
                  <a:lnTo>
                    <a:pt x="846" y="183"/>
                  </a:lnTo>
                  <a:lnTo>
                    <a:pt x="844" y="186"/>
                  </a:lnTo>
                  <a:lnTo>
                    <a:pt x="849" y="188"/>
                  </a:lnTo>
                  <a:lnTo>
                    <a:pt x="853" y="190"/>
                  </a:lnTo>
                  <a:lnTo>
                    <a:pt x="856" y="191"/>
                  </a:lnTo>
                  <a:lnTo>
                    <a:pt x="858" y="195"/>
                  </a:lnTo>
                  <a:lnTo>
                    <a:pt x="858" y="200"/>
                  </a:lnTo>
                  <a:lnTo>
                    <a:pt x="858" y="205"/>
                  </a:lnTo>
                  <a:lnTo>
                    <a:pt x="842" y="206"/>
                  </a:lnTo>
                  <a:lnTo>
                    <a:pt x="827" y="206"/>
                  </a:lnTo>
                  <a:lnTo>
                    <a:pt x="827" y="211"/>
                  </a:lnTo>
                  <a:lnTo>
                    <a:pt x="827" y="211"/>
                  </a:lnTo>
                  <a:lnTo>
                    <a:pt x="826" y="213"/>
                  </a:lnTo>
                  <a:lnTo>
                    <a:pt x="821" y="213"/>
                  </a:lnTo>
                  <a:lnTo>
                    <a:pt x="812" y="208"/>
                  </a:lnTo>
                  <a:lnTo>
                    <a:pt x="801" y="205"/>
                  </a:lnTo>
                  <a:lnTo>
                    <a:pt x="801" y="206"/>
                  </a:lnTo>
                  <a:lnTo>
                    <a:pt x="801" y="206"/>
                  </a:lnTo>
                  <a:lnTo>
                    <a:pt x="802" y="208"/>
                  </a:lnTo>
                  <a:lnTo>
                    <a:pt x="804" y="208"/>
                  </a:lnTo>
                  <a:lnTo>
                    <a:pt x="811" y="213"/>
                  </a:lnTo>
                  <a:lnTo>
                    <a:pt x="817" y="218"/>
                  </a:lnTo>
                  <a:lnTo>
                    <a:pt x="806" y="220"/>
                  </a:lnTo>
                  <a:lnTo>
                    <a:pt x="794" y="223"/>
                  </a:lnTo>
                  <a:lnTo>
                    <a:pt x="784" y="228"/>
                  </a:lnTo>
                  <a:lnTo>
                    <a:pt x="776" y="233"/>
                  </a:lnTo>
                  <a:lnTo>
                    <a:pt x="757" y="245"/>
                  </a:lnTo>
                  <a:lnTo>
                    <a:pt x="739" y="255"/>
                  </a:lnTo>
                  <a:lnTo>
                    <a:pt x="740" y="263"/>
                  </a:lnTo>
                  <a:lnTo>
                    <a:pt x="740" y="272"/>
                  </a:lnTo>
                  <a:lnTo>
                    <a:pt x="745" y="275"/>
                  </a:lnTo>
                  <a:lnTo>
                    <a:pt x="752" y="278"/>
                  </a:lnTo>
                  <a:lnTo>
                    <a:pt x="752" y="280"/>
                  </a:lnTo>
                  <a:lnTo>
                    <a:pt x="752" y="283"/>
                  </a:lnTo>
                  <a:lnTo>
                    <a:pt x="747" y="287"/>
                  </a:lnTo>
                  <a:lnTo>
                    <a:pt x="742" y="288"/>
                  </a:lnTo>
                  <a:lnTo>
                    <a:pt x="742" y="290"/>
                  </a:lnTo>
                  <a:lnTo>
                    <a:pt x="742" y="290"/>
                  </a:lnTo>
                  <a:lnTo>
                    <a:pt x="755" y="290"/>
                  </a:lnTo>
                  <a:lnTo>
                    <a:pt x="765" y="292"/>
                  </a:lnTo>
                  <a:lnTo>
                    <a:pt x="772" y="295"/>
                  </a:lnTo>
                  <a:lnTo>
                    <a:pt x="779" y="298"/>
                  </a:lnTo>
                  <a:lnTo>
                    <a:pt x="787" y="308"/>
                  </a:lnTo>
                  <a:lnTo>
                    <a:pt x="799" y="317"/>
                  </a:lnTo>
                  <a:lnTo>
                    <a:pt x="811" y="317"/>
                  </a:lnTo>
                  <a:lnTo>
                    <a:pt x="821" y="320"/>
                  </a:lnTo>
                  <a:lnTo>
                    <a:pt x="821" y="325"/>
                  </a:lnTo>
                  <a:lnTo>
                    <a:pt x="821" y="332"/>
                  </a:lnTo>
                  <a:lnTo>
                    <a:pt x="819" y="337"/>
                  </a:lnTo>
                  <a:lnTo>
                    <a:pt x="817" y="344"/>
                  </a:lnTo>
                  <a:lnTo>
                    <a:pt x="816" y="349"/>
                  </a:lnTo>
                  <a:lnTo>
                    <a:pt x="814" y="355"/>
                  </a:lnTo>
                  <a:lnTo>
                    <a:pt x="816" y="362"/>
                  </a:lnTo>
                  <a:lnTo>
                    <a:pt x="817" y="369"/>
                  </a:lnTo>
                  <a:lnTo>
                    <a:pt x="826" y="367"/>
                  </a:lnTo>
                  <a:lnTo>
                    <a:pt x="834" y="367"/>
                  </a:lnTo>
                  <a:lnTo>
                    <a:pt x="842" y="357"/>
                  </a:lnTo>
                  <a:lnTo>
                    <a:pt x="849" y="344"/>
                  </a:lnTo>
                  <a:lnTo>
                    <a:pt x="854" y="330"/>
                  </a:lnTo>
                  <a:lnTo>
                    <a:pt x="858" y="318"/>
                  </a:lnTo>
                  <a:lnTo>
                    <a:pt x="871" y="317"/>
                  </a:lnTo>
                  <a:lnTo>
                    <a:pt x="881" y="313"/>
                  </a:lnTo>
                  <a:lnTo>
                    <a:pt x="889" y="308"/>
                  </a:lnTo>
                  <a:lnTo>
                    <a:pt x="899" y="303"/>
                  </a:lnTo>
                  <a:lnTo>
                    <a:pt x="899" y="285"/>
                  </a:lnTo>
                  <a:lnTo>
                    <a:pt x="899" y="268"/>
                  </a:lnTo>
                  <a:lnTo>
                    <a:pt x="906" y="263"/>
                  </a:lnTo>
                  <a:lnTo>
                    <a:pt x="911" y="257"/>
                  </a:lnTo>
                  <a:lnTo>
                    <a:pt x="914" y="250"/>
                  </a:lnTo>
                  <a:lnTo>
                    <a:pt x="918" y="243"/>
                  </a:lnTo>
                  <a:lnTo>
                    <a:pt x="923" y="236"/>
                  </a:lnTo>
                  <a:lnTo>
                    <a:pt x="926" y="230"/>
                  </a:lnTo>
                  <a:lnTo>
                    <a:pt x="933" y="225"/>
                  </a:lnTo>
                  <a:lnTo>
                    <a:pt x="940" y="223"/>
                  </a:lnTo>
                  <a:lnTo>
                    <a:pt x="948" y="226"/>
                  </a:lnTo>
                  <a:lnTo>
                    <a:pt x="955" y="226"/>
                  </a:lnTo>
                  <a:lnTo>
                    <a:pt x="961" y="225"/>
                  </a:lnTo>
                  <a:lnTo>
                    <a:pt x="970" y="223"/>
                  </a:lnTo>
                  <a:lnTo>
                    <a:pt x="973" y="230"/>
                  </a:lnTo>
                  <a:lnTo>
                    <a:pt x="978" y="235"/>
                  </a:lnTo>
                  <a:lnTo>
                    <a:pt x="985" y="240"/>
                  </a:lnTo>
                  <a:lnTo>
                    <a:pt x="991" y="245"/>
                  </a:lnTo>
                  <a:lnTo>
                    <a:pt x="988" y="257"/>
                  </a:lnTo>
                  <a:lnTo>
                    <a:pt x="983" y="270"/>
                  </a:lnTo>
                  <a:lnTo>
                    <a:pt x="990" y="275"/>
                  </a:lnTo>
                  <a:lnTo>
                    <a:pt x="996" y="278"/>
                  </a:lnTo>
                  <a:lnTo>
                    <a:pt x="1003" y="277"/>
                  </a:lnTo>
                  <a:lnTo>
                    <a:pt x="1010" y="275"/>
                  </a:lnTo>
                  <a:lnTo>
                    <a:pt x="1022" y="267"/>
                  </a:lnTo>
                  <a:lnTo>
                    <a:pt x="1033" y="255"/>
                  </a:lnTo>
                  <a:lnTo>
                    <a:pt x="1038" y="257"/>
                  </a:lnTo>
                  <a:lnTo>
                    <a:pt x="1040" y="260"/>
                  </a:lnTo>
                  <a:lnTo>
                    <a:pt x="1045" y="275"/>
                  </a:lnTo>
                  <a:lnTo>
                    <a:pt x="1048" y="292"/>
                  </a:lnTo>
                  <a:lnTo>
                    <a:pt x="1043" y="295"/>
                  </a:lnTo>
                  <a:lnTo>
                    <a:pt x="1038" y="298"/>
                  </a:lnTo>
                  <a:lnTo>
                    <a:pt x="1043" y="302"/>
                  </a:lnTo>
                  <a:lnTo>
                    <a:pt x="1045" y="307"/>
                  </a:lnTo>
                  <a:lnTo>
                    <a:pt x="1047" y="312"/>
                  </a:lnTo>
                  <a:lnTo>
                    <a:pt x="1047" y="317"/>
                  </a:lnTo>
                  <a:lnTo>
                    <a:pt x="1057" y="317"/>
                  </a:lnTo>
                  <a:lnTo>
                    <a:pt x="1067" y="318"/>
                  </a:lnTo>
                  <a:lnTo>
                    <a:pt x="1070" y="327"/>
                  </a:lnTo>
                  <a:lnTo>
                    <a:pt x="1072" y="337"/>
                  </a:lnTo>
                  <a:lnTo>
                    <a:pt x="1079" y="337"/>
                  </a:lnTo>
                  <a:lnTo>
                    <a:pt x="1084" y="335"/>
                  </a:lnTo>
                  <a:lnTo>
                    <a:pt x="1084" y="342"/>
                  </a:lnTo>
                  <a:lnTo>
                    <a:pt x="1084" y="350"/>
                  </a:lnTo>
                  <a:lnTo>
                    <a:pt x="1072" y="360"/>
                  </a:lnTo>
                  <a:lnTo>
                    <a:pt x="1052" y="372"/>
                  </a:lnTo>
                  <a:lnTo>
                    <a:pt x="1042" y="377"/>
                  </a:lnTo>
                  <a:lnTo>
                    <a:pt x="1032" y="380"/>
                  </a:lnTo>
                  <a:lnTo>
                    <a:pt x="1023" y="384"/>
                  </a:lnTo>
                  <a:lnTo>
                    <a:pt x="1015" y="384"/>
                  </a:lnTo>
                  <a:lnTo>
                    <a:pt x="1003" y="382"/>
                  </a:lnTo>
                  <a:lnTo>
                    <a:pt x="988" y="379"/>
                  </a:lnTo>
                  <a:lnTo>
                    <a:pt x="980" y="377"/>
                  </a:lnTo>
                  <a:lnTo>
                    <a:pt x="971" y="377"/>
                  </a:lnTo>
                  <a:lnTo>
                    <a:pt x="963" y="377"/>
                  </a:lnTo>
                  <a:lnTo>
                    <a:pt x="956" y="380"/>
                  </a:lnTo>
                  <a:lnTo>
                    <a:pt x="943" y="387"/>
                  </a:lnTo>
                  <a:lnTo>
                    <a:pt x="931" y="396"/>
                  </a:lnTo>
                  <a:lnTo>
                    <a:pt x="925" y="399"/>
                  </a:lnTo>
                  <a:lnTo>
                    <a:pt x="919" y="402"/>
                  </a:lnTo>
                  <a:lnTo>
                    <a:pt x="911" y="406"/>
                  </a:lnTo>
                  <a:lnTo>
                    <a:pt x="904" y="407"/>
                  </a:lnTo>
                  <a:lnTo>
                    <a:pt x="901" y="414"/>
                  </a:lnTo>
                  <a:lnTo>
                    <a:pt x="898" y="421"/>
                  </a:lnTo>
                  <a:lnTo>
                    <a:pt x="898" y="421"/>
                  </a:lnTo>
                  <a:lnTo>
                    <a:pt x="899" y="421"/>
                  </a:lnTo>
                  <a:lnTo>
                    <a:pt x="914" y="411"/>
                  </a:lnTo>
                  <a:lnTo>
                    <a:pt x="933" y="399"/>
                  </a:lnTo>
                  <a:lnTo>
                    <a:pt x="943" y="396"/>
                  </a:lnTo>
                  <a:lnTo>
                    <a:pt x="953" y="392"/>
                  </a:lnTo>
                  <a:lnTo>
                    <a:pt x="965" y="392"/>
                  </a:lnTo>
                  <a:lnTo>
                    <a:pt x="976" y="394"/>
                  </a:lnTo>
                  <a:lnTo>
                    <a:pt x="975" y="399"/>
                  </a:lnTo>
                  <a:lnTo>
                    <a:pt x="975" y="406"/>
                  </a:lnTo>
                  <a:lnTo>
                    <a:pt x="968" y="406"/>
                  </a:lnTo>
                  <a:lnTo>
                    <a:pt x="965" y="406"/>
                  </a:lnTo>
                  <a:lnTo>
                    <a:pt x="961" y="407"/>
                  </a:lnTo>
                  <a:lnTo>
                    <a:pt x="958" y="409"/>
                  </a:lnTo>
                  <a:lnTo>
                    <a:pt x="958" y="411"/>
                  </a:lnTo>
                  <a:lnTo>
                    <a:pt x="958" y="411"/>
                  </a:lnTo>
                  <a:lnTo>
                    <a:pt x="961" y="414"/>
                  </a:lnTo>
                  <a:lnTo>
                    <a:pt x="965" y="417"/>
                  </a:lnTo>
                  <a:lnTo>
                    <a:pt x="961" y="421"/>
                  </a:lnTo>
                  <a:lnTo>
                    <a:pt x="958" y="424"/>
                  </a:lnTo>
                  <a:lnTo>
                    <a:pt x="961" y="427"/>
                  </a:lnTo>
                  <a:lnTo>
                    <a:pt x="961" y="429"/>
                  </a:lnTo>
                  <a:lnTo>
                    <a:pt x="961" y="431"/>
                  </a:lnTo>
                  <a:lnTo>
                    <a:pt x="961" y="437"/>
                  </a:lnTo>
                  <a:lnTo>
                    <a:pt x="971" y="441"/>
                  </a:lnTo>
                  <a:lnTo>
                    <a:pt x="980" y="442"/>
                  </a:lnTo>
                  <a:lnTo>
                    <a:pt x="986" y="442"/>
                  </a:lnTo>
                  <a:lnTo>
                    <a:pt x="995" y="437"/>
                  </a:lnTo>
                  <a:lnTo>
                    <a:pt x="995" y="442"/>
                  </a:lnTo>
                  <a:lnTo>
                    <a:pt x="995" y="446"/>
                  </a:lnTo>
                  <a:lnTo>
                    <a:pt x="993" y="446"/>
                  </a:lnTo>
                  <a:lnTo>
                    <a:pt x="991" y="446"/>
                  </a:lnTo>
                  <a:lnTo>
                    <a:pt x="978" y="452"/>
                  </a:lnTo>
                  <a:lnTo>
                    <a:pt x="965" y="457"/>
                  </a:lnTo>
                  <a:lnTo>
                    <a:pt x="951" y="462"/>
                  </a:lnTo>
                  <a:lnTo>
                    <a:pt x="938" y="471"/>
                  </a:lnTo>
                  <a:lnTo>
                    <a:pt x="933" y="469"/>
                  </a:lnTo>
                  <a:lnTo>
                    <a:pt x="930" y="468"/>
                  </a:lnTo>
                  <a:lnTo>
                    <a:pt x="928" y="466"/>
                  </a:lnTo>
                  <a:lnTo>
                    <a:pt x="928" y="462"/>
                  </a:lnTo>
                  <a:lnTo>
                    <a:pt x="928" y="461"/>
                  </a:lnTo>
                  <a:lnTo>
                    <a:pt x="930" y="457"/>
                  </a:lnTo>
                  <a:lnTo>
                    <a:pt x="943" y="454"/>
                  </a:lnTo>
                  <a:lnTo>
                    <a:pt x="958" y="449"/>
                  </a:lnTo>
                  <a:lnTo>
                    <a:pt x="958" y="447"/>
                  </a:lnTo>
                  <a:lnTo>
                    <a:pt x="958" y="446"/>
                  </a:lnTo>
                  <a:lnTo>
                    <a:pt x="958" y="444"/>
                  </a:lnTo>
                  <a:lnTo>
                    <a:pt x="958" y="442"/>
                  </a:lnTo>
                  <a:lnTo>
                    <a:pt x="950" y="442"/>
                  </a:lnTo>
                  <a:lnTo>
                    <a:pt x="943" y="441"/>
                  </a:lnTo>
                  <a:lnTo>
                    <a:pt x="928" y="452"/>
                  </a:lnTo>
                  <a:lnTo>
                    <a:pt x="908" y="462"/>
                  </a:lnTo>
                  <a:lnTo>
                    <a:pt x="889" y="471"/>
                  </a:lnTo>
                  <a:lnTo>
                    <a:pt x="871" y="481"/>
                  </a:lnTo>
                  <a:lnTo>
                    <a:pt x="869" y="488"/>
                  </a:lnTo>
                  <a:lnTo>
                    <a:pt x="869" y="496"/>
                  </a:lnTo>
                  <a:lnTo>
                    <a:pt x="858" y="501"/>
                  </a:lnTo>
                  <a:lnTo>
                    <a:pt x="844" y="506"/>
                  </a:lnTo>
                  <a:lnTo>
                    <a:pt x="832" y="513"/>
                  </a:lnTo>
                  <a:lnTo>
                    <a:pt x="821" y="519"/>
                  </a:lnTo>
                  <a:lnTo>
                    <a:pt x="811" y="528"/>
                  </a:lnTo>
                  <a:lnTo>
                    <a:pt x="801" y="538"/>
                  </a:lnTo>
                  <a:lnTo>
                    <a:pt x="792" y="546"/>
                  </a:lnTo>
                  <a:lnTo>
                    <a:pt x="786" y="556"/>
                  </a:lnTo>
                  <a:lnTo>
                    <a:pt x="782" y="566"/>
                  </a:lnTo>
                  <a:lnTo>
                    <a:pt x="781" y="573"/>
                  </a:lnTo>
                  <a:lnTo>
                    <a:pt x="777" y="580"/>
                  </a:lnTo>
                  <a:lnTo>
                    <a:pt x="772" y="585"/>
                  </a:lnTo>
                  <a:lnTo>
                    <a:pt x="754" y="596"/>
                  </a:lnTo>
                  <a:lnTo>
                    <a:pt x="732" y="610"/>
                  </a:lnTo>
                  <a:lnTo>
                    <a:pt x="722" y="617"/>
                  </a:lnTo>
                  <a:lnTo>
                    <a:pt x="712" y="623"/>
                  </a:lnTo>
                  <a:lnTo>
                    <a:pt x="705" y="632"/>
                  </a:lnTo>
                  <a:lnTo>
                    <a:pt x="700" y="640"/>
                  </a:lnTo>
                  <a:lnTo>
                    <a:pt x="698" y="648"/>
                  </a:lnTo>
                  <a:lnTo>
                    <a:pt x="698" y="657"/>
                  </a:lnTo>
                  <a:lnTo>
                    <a:pt x="698" y="667"/>
                  </a:lnTo>
                  <a:lnTo>
                    <a:pt x="700" y="677"/>
                  </a:lnTo>
                  <a:lnTo>
                    <a:pt x="702" y="687"/>
                  </a:lnTo>
                  <a:lnTo>
                    <a:pt x="704" y="697"/>
                  </a:lnTo>
                  <a:lnTo>
                    <a:pt x="704" y="705"/>
                  </a:lnTo>
                  <a:lnTo>
                    <a:pt x="702" y="715"/>
                  </a:lnTo>
                  <a:lnTo>
                    <a:pt x="693" y="715"/>
                  </a:lnTo>
                  <a:lnTo>
                    <a:pt x="687" y="714"/>
                  </a:lnTo>
                  <a:lnTo>
                    <a:pt x="683" y="702"/>
                  </a:lnTo>
                  <a:lnTo>
                    <a:pt x="678" y="694"/>
                  </a:lnTo>
                  <a:lnTo>
                    <a:pt x="678" y="680"/>
                  </a:lnTo>
                  <a:lnTo>
                    <a:pt x="680" y="665"/>
                  </a:lnTo>
                  <a:lnTo>
                    <a:pt x="677" y="660"/>
                  </a:lnTo>
                  <a:lnTo>
                    <a:pt x="672" y="657"/>
                  </a:lnTo>
                  <a:lnTo>
                    <a:pt x="665" y="653"/>
                  </a:lnTo>
                  <a:lnTo>
                    <a:pt x="657" y="652"/>
                  </a:lnTo>
                  <a:lnTo>
                    <a:pt x="642" y="648"/>
                  </a:lnTo>
                  <a:lnTo>
                    <a:pt x="627" y="643"/>
                  </a:lnTo>
                  <a:lnTo>
                    <a:pt x="615" y="653"/>
                  </a:lnTo>
                  <a:lnTo>
                    <a:pt x="605" y="663"/>
                  </a:lnTo>
                  <a:lnTo>
                    <a:pt x="591" y="660"/>
                  </a:lnTo>
                  <a:lnTo>
                    <a:pt x="576" y="657"/>
                  </a:lnTo>
                  <a:lnTo>
                    <a:pt x="561" y="657"/>
                  </a:lnTo>
                  <a:lnTo>
                    <a:pt x="548" y="660"/>
                  </a:lnTo>
                  <a:lnTo>
                    <a:pt x="533" y="663"/>
                  </a:lnTo>
                  <a:lnTo>
                    <a:pt x="521" y="670"/>
                  </a:lnTo>
                  <a:lnTo>
                    <a:pt x="516" y="675"/>
                  </a:lnTo>
                  <a:lnTo>
                    <a:pt x="511" y="680"/>
                  </a:lnTo>
                  <a:lnTo>
                    <a:pt x="508" y="685"/>
                  </a:lnTo>
                  <a:lnTo>
                    <a:pt x="504" y="690"/>
                  </a:lnTo>
                  <a:lnTo>
                    <a:pt x="503" y="700"/>
                  </a:lnTo>
                  <a:lnTo>
                    <a:pt x="501" y="710"/>
                  </a:lnTo>
                  <a:lnTo>
                    <a:pt x="494" y="720"/>
                  </a:lnTo>
                  <a:lnTo>
                    <a:pt x="489" y="732"/>
                  </a:lnTo>
                  <a:lnTo>
                    <a:pt x="488" y="739"/>
                  </a:lnTo>
                  <a:lnTo>
                    <a:pt x="486" y="745"/>
                  </a:lnTo>
                  <a:lnTo>
                    <a:pt x="484" y="752"/>
                  </a:lnTo>
                  <a:lnTo>
                    <a:pt x="484" y="761"/>
                  </a:lnTo>
                  <a:lnTo>
                    <a:pt x="488" y="774"/>
                  </a:lnTo>
                  <a:lnTo>
                    <a:pt x="494" y="789"/>
                  </a:lnTo>
                  <a:lnTo>
                    <a:pt x="501" y="801"/>
                  </a:lnTo>
                  <a:lnTo>
                    <a:pt x="506" y="812"/>
                  </a:lnTo>
                  <a:lnTo>
                    <a:pt x="529" y="812"/>
                  </a:lnTo>
                  <a:lnTo>
                    <a:pt x="555" y="811"/>
                  </a:lnTo>
                  <a:lnTo>
                    <a:pt x="558" y="802"/>
                  </a:lnTo>
                  <a:lnTo>
                    <a:pt x="563" y="792"/>
                  </a:lnTo>
                  <a:lnTo>
                    <a:pt x="570" y="784"/>
                  </a:lnTo>
                  <a:lnTo>
                    <a:pt x="576" y="776"/>
                  </a:lnTo>
                  <a:lnTo>
                    <a:pt x="585" y="771"/>
                  </a:lnTo>
                  <a:lnTo>
                    <a:pt x="595" y="767"/>
                  </a:lnTo>
                  <a:lnTo>
                    <a:pt x="600" y="766"/>
                  </a:lnTo>
                  <a:lnTo>
                    <a:pt x="605" y="767"/>
                  </a:lnTo>
                  <a:lnTo>
                    <a:pt x="611" y="767"/>
                  </a:lnTo>
                  <a:lnTo>
                    <a:pt x="618" y="771"/>
                  </a:lnTo>
                  <a:lnTo>
                    <a:pt x="618" y="772"/>
                  </a:lnTo>
                  <a:lnTo>
                    <a:pt x="618" y="772"/>
                  </a:lnTo>
                  <a:lnTo>
                    <a:pt x="618" y="776"/>
                  </a:lnTo>
                  <a:lnTo>
                    <a:pt x="616" y="781"/>
                  </a:lnTo>
                  <a:lnTo>
                    <a:pt x="610" y="782"/>
                  </a:lnTo>
                  <a:lnTo>
                    <a:pt x="605" y="789"/>
                  </a:lnTo>
                  <a:lnTo>
                    <a:pt x="598" y="796"/>
                  </a:lnTo>
                  <a:lnTo>
                    <a:pt x="595" y="806"/>
                  </a:lnTo>
                  <a:lnTo>
                    <a:pt x="591" y="814"/>
                  </a:lnTo>
                  <a:lnTo>
                    <a:pt x="588" y="824"/>
                  </a:lnTo>
                  <a:lnTo>
                    <a:pt x="588" y="833"/>
                  </a:lnTo>
                  <a:lnTo>
                    <a:pt x="588" y="839"/>
                  </a:lnTo>
                  <a:lnTo>
                    <a:pt x="603" y="843"/>
                  </a:lnTo>
                  <a:lnTo>
                    <a:pt x="618" y="843"/>
                  </a:lnTo>
                  <a:lnTo>
                    <a:pt x="623" y="843"/>
                  </a:lnTo>
                  <a:lnTo>
                    <a:pt x="630" y="844"/>
                  </a:lnTo>
                  <a:lnTo>
                    <a:pt x="637" y="848"/>
                  </a:lnTo>
                  <a:lnTo>
                    <a:pt x="643" y="851"/>
                  </a:lnTo>
                  <a:lnTo>
                    <a:pt x="643" y="853"/>
                  </a:lnTo>
                  <a:lnTo>
                    <a:pt x="645" y="854"/>
                  </a:lnTo>
                  <a:lnTo>
                    <a:pt x="642" y="878"/>
                  </a:lnTo>
                  <a:lnTo>
                    <a:pt x="638" y="896"/>
                  </a:lnTo>
                  <a:lnTo>
                    <a:pt x="638" y="906"/>
                  </a:lnTo>
                  <a:lnTo>
                    <a:pt x="638" y="915"/>
                  </a:lnTo>
                  <a:lnTo>
                    <a:pt x="640" y="926"/>
                  </a:lnTo>
                  <a:lnTo>
                    <a:pt x="645" y="938"/>
                  </a:lnTo>
                  <a:lnTo>
                    <a:pt x="670" y="933"/>
                  </a:lnTo>
                  <a:lnTo>
                    <a:pt x="688" y="931"/>
                  </a:lnTo>
                  <a:lnTo>
                    <a:pt x="695" y="935"/>
                  </a:lnTo>
                  <a:lnTo>
                    <a:pt x="700" y="940"/>
                  </a:lnTo>
                  <a:lnTo>
                    <a:pt x="704" y="946"/>
                  </a:lnTo>
                  <a:lnTo>
                    <a:pt x="705" y="953"/>
                  </a:lnTo>
                  <a:lnTo>
                    <a:pt x="709" y="951"/>
                  </a:lnTo>
                  <a:lnTo>
                    <a:pt x="710" y="950"/>
                  </a:lnTo>
                  <a:lnTo>
                    <a:pt x="715" y="941"/>
                  </a:lnTo>
                  <a:lnTo>
                    <a:pt x="722" y="936"/>
                  </a:lnTo>
                  <a:lnTo>
                    <a:pt x="724" y="933"/>
                  </a:lnTo>
                  <a:lnTo>
                    <a:pt x="725" y="930"/>
                  </a:lnTo>
                  <a:lnTo>
                    <a:pt x="727" y="923"/>
                  </a:lnTo>
                  <a:lnTo>
                    <a:pt x="729" y="916"/>
                  </a:lnTo>
                  <a:lnTo>
                    <a:pt x="752" y="908"/>
                  </a:lnTo>
                  <a:lnTo>
                    <a:pt x="776" y="899"/>
                  </a:lnTo>
                  <a:lnTo>
                    <a:pt x="777" y="899"/>
                  </a:lnTo>
                  <a:lnTo>
                    <a:pt x="779" y="901"/>
                  </a:lnTo>
                  <a:lnTo>
                    <a:pt x="776" y="910"/>
                  </a:lnTo>
                  <a:lnTo>
                    <a:pt x="774" y="921"/>
                  </a:lnTo>
                  <a:lnTo>
                    <a:pt x="774" y="928"/>
                  </a:lnTo>
                  <a:lnTo>
                    <a:pt x="776" y="933"/>
                  </a:lnTo>
                  <a:lnTo>
                    <a:pt x="777" y="938"/>
                  </a:lnTo>
                  <a:lnTo>
                    <a:pt x="782" y="940"/>
                  </a:lnTo>
                  <a:lnTo>
                    <a:pt x="781" y="928"/>
                  </a:lnTo>
                  <a:lnTo>
                    <a:pt x="781" y="916"/>
                  </a:lnTo>
                  <a:lnTo>
                    <a:pt x="789" y="911"/>
                  </a:lnTo>
                  <a:lnTo>
                    <a:pt x="799" y="905"/>
                  </a:lnTo>
                  <a:lnTo>
                    <a:pt x="811" y="908"/>
                  </a:lnTo>
                  <a:lnTo>
                    <a:pt x="822" y="913"/>
                  </a:lnTo>
                  <a:lnTo>
                    <a:pt x="834" y="920"/>
                  </a:lnTo>
                  <a:lnTo>
                    <a:pt x="849" y="923"/>
                  </a:lnTo>
                  <a:lnTo>
                    <a:pt x="864" y="920"/>
                  </a:lnTo>
                  <a:lnTo>
                    <a:pt x="881" y="918"/>
                  </a:lnTo>
                  <a:lnTo>
                    <a:pt x="883" y="925"/>
                  </a:lnTo>
                  <a:lnTo>
                    <a:pt x="888" y="930"/>
                  </a:lnTo>
                  <a:lnTo>
                    <a:pt x="893" y="931"/>
                  </a:lnTo>
                  <a:lnTo>
                    <a:pt x="901" y="935"/>
                  </a:lnTo>
                  <a:lnTo>
                    <a:pt x="901" y="938"/>
                  </a:lnTo>
                  <a:lnTo>
                    <a:pt x="901" y="943"/>
                  </a:lnTo>
                  <a:lnTo>
                    <a:pt x="911" y="946"/>
                  </a:lnTo>
                  <a:lnTo>
                    <a:pt x="923" y="950"/>
                  </a:lnTo>
                  <a:lnTo>
                    <a:pt x="928" y="960"/>
                  </a:lnTo>
                  <a:lnTo>
                    <a:pt x="933" y="970"/>
                  </a:lnTo>
                  <a:lnTo>
                    <a:pt x="941" y="978"/>
                  </a:lnTo>
                  <a:lnTo>
                    <a:pt x="950" y="985"/>
                  </a:lnTo>
                  <a:lnTo>
                    <a:pt x="966" y="985"/>
                  </a:lnTo>
                  <a:lnTo>
                    <a:pt x="981" y="987"/>
                  </a:lnTo>
                  <a:lnTo>
                    <a:pt x="996" y="992"/>
                  </a:lnTo>
                  <a:lnTo>
                    <a:pt x="1007" y="998"/>
                  </a:lnTo>
                  <a:lnTo>
                    <a:pt x="1017" y="1008"/>
                  </a:lnTo>
                  <a:lnTo>
                    <a:pt x="1023" y="1020"/>
                  </a:lnTo>
                  <a:lnTo>
                    <a:pt x="1028" y="1033"/>
                  </a:lnTo>
                  <a:lnTo>
                    <a:pt x="1030" y="1050"/>
                  </a:lnTo>
                  <a:lnTo>
                    <a:pt x="1022" y="1057"/>
                  </a:lnTo>
                  <a:lnTo>
                    <a:pt x="1017" y="1064"/>
                  </a:lnTo>
                  <a:lnTo>
                    <a:pt x="1013" y="1072"/>
                  </a:lnTo>
                  <a:lnTo>
                    <a:pt x="1008" y="1080"/>
                  </a:lnTo>
                  <a:lnTo>
                    <a:pt x="1018" y="1079"/>
                  </a:lnTo>
                  <a:lnTo>
                    <a:pt x="1025" y="1080"/>
                  </a:lnTo>
                  <a:lnTo>
                    <a:pt x="1032" y="1085"/>
                  </a:lnTo>
                  <a:lnTo>
                    <a:pt x="1037" y="1090"/>
                  </a:lnTo>
                  <a:lnTo>
                    <a:pt x="1045" y="1085"/>
                  </a:lnTo>
                  <a:lnTo>
                    <a:pt x="1050" y="1080"/>
                  </a:lnTo>
                  <a:lnTo>
                    <a:pt x="1053" y="1077"/>
                  </a:lnTo>
                  <a:lnTo>
                    <a:pt x="1057" y="1074"/>
                  </a:lnTo>
                  <a:lnTo>
                    <a:pt x="1062" y="1072"/>
                  </a:lnTo>
                  <a:lnTo>
                    <a:pt x="1067" y="1070"/>
                  </a:lnTo>
                  <a:lnTo>
                    <a:pt x="1077" y="1077"/>
                  </a:lnTo>
                  <a:lnTo>
                    <a:pt x="1084" y="1084"/>
                  </a:lnTo>
                  <a:lnTo>
                    <a:pt x="1090" y="1092"/>
                  </a:lnTo>
                  <a:lnTo>
                    <a:pt x="1095" y="1104"/>
                  </a:lnTo>
                  <a:lnTo>
                    <a:pt x="1102" y="1100"/>
                  </a:lnTo>
                  <a:lnTo>
                    <a:pt x="1110" y="1100"/>
                  </a:lnTo>
                  <a:lnTo>
                    <a:pt x="1120" y="1100"/>
                  </a:lnTo>
                  <a:lnTo>
                    <a:pt x="1130" y="1100"/>
                  </a:lnTo>
                  <a:lnTo>
                    <a:pt x="1140" y="1104"/>
                  </a:lnTo>
                  <a:lnTo>
                    <a:pt x="1151" y="1105"/>
                  </a:lnTo>
                  <a:lnTo>
                    <a:pt x="1161" y="1110"/>
                  </a:lnTo>
                  <a:lnTo>
                    <a:pt x="1171" y="1114"/>
                  </a:lnTo>
                  <a:lnTo>
                    <a:pt x="1181" y="1121"/>
                  </a:lnTo>
                  <a:lnTo>
                    <a:pt x="1189" y="1126"/>
                  </a:lnTo>
                  <a:lnTo>
                    <a:pt x="1196" y="1132"/>
                  </a:lnTo>
                  <a:lnTo>
                    <a:pt x="1202" y="1141"/>
                  </a:lnTo>
                  <a:lnTo>
                    <a:pt x="1207" y="1149"/>
                  </a:lnTo>
                  <a:lnTo>
                    <a:pt x="1211" y="1157"/>
                  </a:lnTo>
                  <a:lnTo>
                    <a:pt x="1212" y="1166"/>
                  </a:lnTo>
                  <a:lnTo>
                    <a:pt x="1211" y="1174"/>
                  </a:lnTo>
                  <a:lnTo>
                    <a:pt x="1209" y="1184"/>
                  </a:lnTo>
                  <a:lnTo>
                    <a:pt x="1204" y="1192"/>
                  </a:lnTo>
                  <a:lnTo>
                    <a:pt x="1199" y="1201"/>
                  </a:lnTo>
                  <a:lnTo>
                    <a:pt x="1194" y="1209"/>
                  </a:lnTo>
                  <a:lnTo>
                    <a:pt x="1181" y="1226"/>
                  </a:lnTo>
                  <a:lnTo>
                    <a:pt x="1167" y="1239"/>
                  </a:lnTo>
                  <a:lnTo>
                    <a:pt x="1167" y="1263"/>
                  </a:lnTo>
                  <a:lnTo>
                    <a:pt x="1166" y="1288"/>
                  </a:lnTo>
                  <a:lnTo>
                    <a:pt x="1166" y="1301"/>
                  </a:lnTo>
                  <a:lnTo>
                    <a:pt x="1164" y="1315"/>
                  </a:lnTo>
                  <a:lnTo>
                    <a:pt x="1162" y="1328"/>
                  </a:lnTo>
                  <a:lnTo>
                    <a:pt x="1159" y="1338"/>
                  </a:lnTo>
                  <a:lnTo>
                    <a:pt x="1156" y="1350"/>
                  </a:lnTo>
                  <a:lnTo>
                    <a:pt x="1151" y="1360"/>
                  </a:lnTo>
                  <a:lnTo>
                    <a:pt x="1144" y="1368"/>
                  </a:lnTo>
                  <a:lnTo>
                    <a:pt x="1137" y="1377"/>
                  </a:lnTo>
                  <a:lnTo>
                    <a:pt x="1119" y="1378"/>
                  </a:lnTo>
                  <a:lnTo>
                    <a:pt x="1104" y="1382"/>
                  </a:lnTo>
                  <a:lnTo>
                    <a:pt x="1097" y="1383"/>
                  </a:lnTo>
                  <a:lnTo>
                    <a:pt x="1092" y="1387"/>
                  </a:lnTo>
                  <a:lnTo>
                    <a:pt x="1087" y="1392"/>
                  </a:lnTo>
                  <a:lnTo>
                    <a:pt x="1082" y="1395"/>
                  </a:lnTo>
                  <a:lnTo>
                    <a:pt x="1075" y="1407"/>
                  </a:lnTo>
                  <a:lnTo>
                    <a:pt x="1070" y="1420"/>
                  </a:lnTo>
                  <a:lnTo>
                    <a:pt x="1068" y="1437"/>
                  </a:lnTo>
                  <a:lnTo>
                    <a:pt x="1068" y="1455"/>
                  </a:lnTo>
                  <a:lnTo>
                    <a:pt x="1058" y="1462"/>
                  </a:lnTo>
                  <a:lnTo>
                    <a:pt x="1052" y="1470"/>
                  </a:lnTo>
                  <a:lnTo>
                    <a:pt x="1045" y="1479"/>
                  </a:lnTo>
                  <a:lnTo>
                    <a:pt x="1040" y="1489"/>
                  </a:lnTo>
                  <a:lnTo>
                    <a:pt x="1033" y="1511"/>
                  </a:lnTo>
                  <a:lnTo>
                    <a:pt x="1023" y="1534"/>
                  </a:lnTo>
                  <a:lnTo>
                    <a:pt x="1002" y="1534"/>
                  </a:lnTo>
                  <a:lnTo>
                    <a:pt x="983" y="1532"/>
                  </a:lnTo>
                  <a:lnTo>
                    <a:pt x="990" y="1541"/>
                  </a:lnTo>
                  <a:lnTo>
                    <a:pt x="996" y="1552"/>
                  </a:lnTo>
                  <a:lnTo>
                    <a:pt x="1000" y="1558"/>
                  </a:lnTo>
                  <a:lnTo>
                    <a:pt x="1002" y="1563"/>
                  </a:lnTo>
                  <a:lnTo>
                    <a:pt x="1003" y="1569"/>
                  </a:lnTo>
                  <a:lnTo>
                    <a:pt x="1002" y="1573"/>
                  </a:lnTo>
                  <a:lnTo>
                    <a:pt x="996" y="1579"/>
                  </a:lnTo>
                  <a:lnTo>
                    <a:pt x="990" y="1584"/>
                  </a:lnTo>
                  <a:lnTo>
                    <a:pt x="981" y="1586"/>
                  </a:lnTo>
                  <a:lnTo>
                    <a:pt x="973" y="1588"/>
                  </a:lnTo>
                  <a:lnTo>
                    <a:pt x="956" y="1591"/>
                  </a:lnTo>
                  <a:lnTo>
                    <a:pt x="943" y="1596"/>
                  </a:lnTo>
                  <a:lnTo>
                    <a:pt x="946" y="1601"/>
                  </a:lnTo>
                  <a:lnTo>
                    <a:pt x="950" y="1606"/>
                  </a:lnTo>
                  <a:lnTo>
                    <a:pt x="950" y="1613"/>
                  </a:lnTo>
                  <a:lnTo>
                    <a:pt x="948" y="1621"/>
                  </a:lnTo>
                  <a:lnTo>
                    <a:pt x="946" y="1621"/>
                  </a:lnTo>
                  <a:lnTo>
                    <a:pt x="946" y="1621"/>
                  </a:lnTo>
                  <a:lnTo>
                    <a:pt x="936" y="1618"/>
                  </a:lnTo>
                  <a:lnTo>
                    <a:pt x="926" y="1619"/>
                  </a:lnTo>
                  <a:lnTo>
                    <a:pt x="926" y="1619"/>
                  </a:lnTo>
                  <a:lnTo>
                    <a:pt x="926" y="1621"/>
                  </a:lnTo>
                  <a:lnTo>
                    <a:pt x="933" y="1629"/>
                  </a:lnTo>
                  <a:lnTo>
                    <a:pt x="938" y="1640"/>
                  </a:lnTo>
                  <a:lnTo>
                    <a:pt x="936" y="1656"/>
                  </a:lnTo>
                  <a:lnTo>
                    <a:pt x="933" y="1671"/>
                  </a:lnTo>
                  <a:lnTo>
                    <a:pt x="926" y="1673"/>
                  </a:lnTo>
                  <a:lnTo>
                    <a:pt x="921" y="1676"/>
                  </a:lnTo>
                  <a:lnTo>
                    <a:pt x="921" y="1683"/>
                  </a:lnTo>
                  <a:lnTo>
                    <a:pt x="923" y="1688"/>
                  </a:lnTo>
                  <a:lnTo>
                    <a:pt x="925" y="1690"/>
                  </a:lnTo>
                  <a:lnTo>
                    <a:pt x="928" y="1695"/>
                  </a:lnTo>
                  <a:lnTo>
                    <a:pt x="938" y="1696"/>
                  </a:lnTo>
                  <a:lnTo>
                    <a:pt x="945" y="1701"/>
                  </a:lnTo>
                  <a:lnTo>
                    <a:pt x="945" y="1710"/>
                  </a:lnTo>
                  <a:lnTo>
                    <a:pt x="943" y="1718"/>
                  </a:lnTo>
                  <a:lnTo>
                    <a:pt x="940" y="1725"/>
                  </a:lnTo>
                  <a:lnTo>
                    <a:pt x="938" y="1732"/>
                  </a:lnTo>
                  <a:lnTo>
                    <a:pt x="933" y="1743"/>
                  </a:lnTo>
                  <a:lnTo>
                    <a:pt x="930" y="1758"/>
                  </a:lnTo>
                  <a:lnTo>
                    <a:pt x="941" y="1767"/>
                  </a:lnTo>
                  <a:lnTo>
                    <a:pt x="961" y="1780"/>
                  </a:lnTo>
                  <a:lnTo>
                    <a:pt x="981" y="1795"/>
                  </a:lnTo>
                  <a:lnTo>
                    <a:pt x="990" y="1804"/>
                  </a:lnTo>
                  <a:lnTo>
                    <a:pt x="968" y="1804"/>
                  </a:lnTo>
                  <a:lnTo>
                    <a:pt x="950" y="1802"/>
                  </a:lnTo>
                  <a:lnTo>
                    <a:pt x="936" y="1799"/>
                  </a:lnTo>
                  <a:lnTo>
                    <a:pt x="925" y="1792"/>
                  </a:lnTo>
                  <a:lnTo>
                    <a:pt x="904" y="1775"/>
                  </a:lnTo>
                  <a:lnTo>
                    <a:pt x="878" y="1757"/>
                  </a:lnTo>
                  <a:lnTo>
                    <a:pt x="878" y="1752"/>
                  </a:lnTo>
                  <a:lnTo>
                    <a:pt x="879" y="1747"/>
                  </a:lnTo>
                  <a:lnTo>
                    <a:pt x="879" y="1742"/>
                  </a:lnTo>
                  <a:lnTo>
                    <a:pt x="876" y="1738"/>
                  </a:lnTo>
                  <a:lnTo>
                    <a:pt x="861" y="1727"/>
                  </a:lnTo>
                  <a:lnTo>
                    <a:pt x="847" y="1712"/>
                  </a:lnTo>
                  <a:lnTo>
                    <a:pt x="856" y="1712"/>
                  </a:lnTo>
                  <a:lnTo>
                    <a:pt x="864" y="1713"/>
                  </a:lnTo>
                  <a:lnTo>
                    <a:pt x="864" y="1710"/>
                  </a:lnTo>
                  <a:lnTo>
                    <a:pt x="863" y="1708"/>
                  </a:lnTo>
                  <a:lnTo>
                    <a:pt x="856" y="1705"/>
                  </a:lnTo>
                  <a:lnTo>
                    <a:pt x="847" y="1700"/>
                  </a:lnTo>
                  <a:lnTo>
                    <a:pt x="839" y="1695"/>
                  </a:lnTo>
                  <a:lnTo>
                    <a:pt x="834" y="1688"/>
                  </a:lnTo>
                  <a:lnTo>
                    <a:pt x="839" y="1686"/>
                  </a:lnTo>
                  <a:lnTo>
                    <a:pt x="844" y="1686"/>
                  </a:lnTo>
                  <a:lnTo>
                    <a:pt x="844" y="1681"/>
                  </a:lnTo>
                  <a:lnTo>
                    <a:pt x="844" y="1676"/>
                  </a:lnTo>
                  <a:lnTo>
                    <a:pt x="851" y="1676"/>
                  </a:lnTo>
                  <a:lnTo>
                    <a:pt x="858" y="1676"/>
                  </a:lnTo>
                  <a:lnTo>
                    <a:pt x="858" y="1671"/>
                  </a:lnTo>
                  <a:lnTo>
                    <a:pt x="858" y="1666"/>
                  </a:lnTo>
                  <a:lnTo>
                    <a:pt x="854" y="1663"/>
                  </a:lnTo>
                  <a:lnTo>
                    <a:pt x="851" y="1660"/>
                  </a:lnTo>
                  <a:lnTo>
                    <a:pt x="849" y="1656"/>
                  </a:lnTo>
                  <a:lnTo>
                    <a:pt x="847" y="1653"/>
                  </a:lnTo>
                  <a:lnTo>
                    <a:pt x="847" y="1643"/>
                  </a:lnTo>
                  <a:lnTo>
                    <a:pt x="849" y="1631"/>
                  </a:lnTo>
                  <a:lnTo>
                    <a:pt x="842" y="1628"/>
                  </a:lnTo>
                  <a:lnTo>
                    <a:pt x="839" y="1621"/>
                  </a:lnTo>
                  <a:lnTo>
                    <a:pt x="837" y="1621"/>
                  </a:lnTo>
                  <a:lnTo>
                    <a:pt x="836" y="1621"/>
                  </a:lnTo>
                  <a:lnTo>
                    <a:pt x="834" y="1631"/>
                  </a:lnTo>
                  <a:lnTo>
                    <a:pt x="832" y="1641"/>
                  </a:lnTo>
                  <a:lnTo>
                    <a:pt x="832" y="1640"/>
                  </a:lnTo>
                  <a:lnTo>
                    <a:pt x="831" y="1640"/>
                  </a:lnTo>
                  <a:lnTo>
                    <a:pt x="829" y="1619"/>
                  </a:lnTo>
                  <a:lnTo>
                    <a:pt x="824" y="1601"/>
                  </a:lnTo>
                  <a:lnTo>
                    <a:pt x="821" y="1581"/>
                  </a:lnTo>
                  <a:lnTo>
                    <a:pt x="816" y="1563"/>
                  </a:lnTo>
                  <a:lnTo>
                    <a:pt x="816" y="1546"/>
                  </a:lnTo>
                  <a:lnTo>
                    <a:pt x="817" y="1531"/>
                  </a:lnTo>
                  <a:lnTo>
                    <a:pt x="817" y="1514"/>
                  </a:lnTo>
                  <a:lnTo>
                    <a:pt x="817" y="1497"/>
                  </a:lnTo>
                  <a:lnTo>
                    <a:pt x="812" y="1474"/>
                  </a:lnTo>
                  <a:lnTo>
                    <a:pt x="811" y="1445"/>
                  </a:lnTo>
                  <a:lnTo>
                    <a:pt x="809" y="1419"/>
                  </a:lnTo>
                  <a:lnTo>
                    <a:pt x="806" y="1392"/>
                  </a:lnTo>
                  <a:lnTo>
                    <a:pt x="802" y="1368"/>
                  </a:lnTo>
                  <a:lnTo>
                    <a:pt x="802" y="1347"/>
                  </a:lnTo>
                  <a:lnTo>
                    <a:pt x="802" y="1336"/>
                  </a:lnTo>
                  <a:lnTo>
                    <a:pt x="801" y="1326"/>
                  </a:lnTo>
                  <a:lnTo>
                    <a:pt x="799" y="1316"/>
                  </a:lnTo>
                  <a:lnTo>
                    <a:pt x="796" y="1308"/>
                  </a:lnTo>
                  <a:lnTo>
                    <a:pt x="781" y="1301"/>
                  </a:lnTo>
                  <a:lnTo>
                    <a:pt x="765" y="1291"/>
                  </a:lnTo>
                  <a:lnTo>
                    <a:pt x="752" y="1281"/>
                  </a:lnTo>
                  <a:lnTo>
                    <a:pt x="739" y="1268"/>
                  </a:lnTo>
                  <a:lnTo>
                    <a:pt x="727" y="1254"/>
                  </a:lnTo>
                  <a:lnTo>
                    <a:pt x="717" y="1241"/>
                  </a:lnTo>
                  <a:lnTo>
                    <a:pt x="707" y="1226"/>
                  </a:lnTo>
                  <a:lnTo>
                    <a:pt x="700" y="1211"/>
                  </a:lnTo>
                  <a:lnTo>
                    <a:pt x="693" y="1191"/>
                  </a:lnTo>
                  <a:lnTo>
                    <a:pt x="688" y="1172"/>
                  </a:lnTo>
                  <a:lnTo>
                    <a:pt x="670" y="1152"/>
                  </a:lnTo>
                  <a:lnTo>
                    <a:pt x="653" y="1132"/>
                  </a:lnTo>
                  <a:lnTo>
                    <a:pt x="657" y="1117"/>
                  </a:lnTo>
                  <a:lnTo>
                    <a:pt x="662" y="1105"/>
                  </a:lnTo>
                  <a:lnTo>
                    <a:pt x="667" y="1105"/>
                  </a:lnTo>
                  <a:lnTo>
                    <a:pt x="670" y="1105"/>
                  </a:lnTo>
                  <a:lnTo>
                    <a:pt x="672" y="1104"/>
                  </a:lnTo>
                  <a:lnTo>
                    <a:pt x="673" y="1100"/>
                  </a:lnTo>
                  <a:lnTo>
                    <a:pt x="672" y="1099"/>
                  </a:lnTo>
                  <a:lnTo>
                    <a:pt x="672" y="1097"/>
                  </a:lnTo>
                  <a:lnTo>
                    <a:pt x="662" y="1095"/>
                  </a:lnTo>
                  <a:lnTo>
                    <a:pt x="655" y="1092"/>
                  </a:lnTo>
                  <a:lnTo>
                    <a:pt x="655" y="1087"/>
                  </a:lnTo>
                  <a:lnTo>
                    <a:pt x="655" y="1082"/>
                  </a:lnTo>
                  <a:lnTo>
                    <a:pt x="662" y="1065"/>
                  </a:lnTo>
                  <a:lnTo>
                    <a:pt x="668" y="1047"/>
                  </a:lnTo>
                  <a:lnTo>
                    <a:pt x="675" y="1047"/>
                  </a:lnTo>
                  <a:lnTo>
                    <a:pt x="680" y="1045"/>
                  </a:lnTo>
                  <a:lnTo>
                    <a:pt x="682" y="1043"/>
                  </a:lnTo>
                  <a:lnTo>
                    <a:pt x="683" y="1042"/>
                  </a:lnTo>
                  <a:lnTo>
                    <a:pt x="685" y="1035"/>
                  </a:lnTo>
                  <a:lnTo>
                    <a:pt x="688" y="1027"/>
                  </a:lnTo>
                  <a:lnTo>
                    <a:pt x="697" y="1015"/>
                  </a:lnTo>
                  <a:lnTo>
                    <a:pt x="700" y="1003"/>
                  </a:lnTo>
                  <a:lnTo>
                    <a:pt x="700" y="992"/>
                  </a:lnTo>
                  <a:lnTo>
                    <a:pt x="700" y="982"/>
                  </a:lnTo>
                  <a:lnTo>
                    <a:pt x="698" y="971"/>
                  </a:lnTo>
                  <a:lnTo>
                    <a:pt x="697" y="963"/>
                  </a:lnTo>
                  <a:lnTo>
                    <a:pt x="697" y="953"/>
                  </a:lnTo>
                  <a:lnTo>
                    <a:pt x="698" y="945"/>
                  </a:lnTo>
                  <a:lnTo>
                    <a:pt x="693" y="943"/>
                  </a:lnTo>
                  <a:lnTo>
                    <a:pt x="688" y="943"/>
                  </a:lnTo>
                  <a:lnTo>
                    <a:pt x="683" y="941"/>
                  </a:lnTo>
                  <a:lnTo>
                    <a:pt x="678" y="943"/>
                  </a:lnTo>
                  <a:lnTo>
                    <a:pt x="675" y="945"/>
                  </a:lnTo>
                  <a:lnTo>
                    <a:pt x="672" y="946"/>
                  </a:lnTo>
                  <a:lnTo>
                    <a:pt x="673" y="953"/>
                  </a:lnTo>
                  <a:lnTo>
                    <a:pt x="673" y="956"/>
                  </a:lnTo>
                  <a:lnTo>
                    <a:pt x="672" y="960"/>
                  </a:lnTo>
                  <a:lnTo>
                    <a:pt x="667" y="963"/>
                  </a:lnTo>
                  <a:lnTo>
                    <a:pt x="660" y="956"/>
                  </a:lnTo>
                  <a:lnTo>
                    <a:pt x="653" y="951"/>
                  </a:lnTo>
                  <a:lnTo>
                    <a:pt x="645" y="950"/>
                  </a:lnTo>
                  <a:lnTo>
                    <a:pt x="635" y="945"/>
                  </a:lnTo>
                  <a:lnTo>
                    <a:pt x="628" y="940"/>
                  </a:lnTo>
                  <a:lnTo>
                    <a:pt x="621" y="931"/>
                  </a:lnTo>
                  <a:lnTo>
                    <a:pt x="615" y="925"/>
                  </a:lnTo>
                  <a:lnTo>
                    <a:pt x="610" y="916"/>
                  </a:lnTo>
                  <a:lnTo>
                    <a:pt x="601" y="898"/>
                  </a:lnTo>
                  <a:lnTo>
                    <a:pt x="593" y="878"/>
                  </a:lnTo>
                  <a:lnTo>
                    <a:pt x="590" y="876"/>
                  </a:lnTo>
                  <a:lnTo>
                    <a:pt x="585" y="876"/>
                  </a:lnTo>
                  <a:lnTo>
                    <a:pt x="583" y="879"/>
                  </a:lnTo>
                  <a:lnTo>
                    <a:pt x="580" y="884"/>
                  </a:lnTo>
                  <a:lnTo>
                    <a:pt x="571" y="881"/>
                  </a:lnTo>
                  <a:lnTo>
                    <a:pt x="568" y="878"/>
                  </a:lnTo>
                  <a:lnTo>
                    <a:pt x="563" y="874"/>
                  </a:lnTo>
                  <a:lnTo>
                    <a:pt x="558" y="869"/>
                  </a:lnTo>
                  <a:lnTo>
                    <a:pt x="551" y="871"/>
                  </a:lnTo>
                  <a:lnTo>
                    <a:pt x="543" y="871"/>
                  </a:lnTo>
                  <a:lnTo>
                    <a:pt x="531" y="854"/>
                  </a:lnTo>
                  <a:lnTo>
                    <a:pt x="519" y="838"/>
                  </a:lnTo>
                  <a:lnTo>
                    <a:pt x="514" y="838"/>
                  </a:lnTo>
                  <a:lnTo>
                    <a:pt x="509" y="838"/>
                  </a:lnTo>
                  <a:lnTo>
                    <a:pt x="506" y="839"/>
                  </a:lnTo>
                  <a:lnTo>
                    <a:pt x="501" y="841"/>
                  </a:lnTo>
                  <a:lnTo>
                    <a:pt x="494" y="846"/>
                  </a:lnTo>
                  <a:lnTo>
                    <a:pt x="486" y="848"/>
                  </a:lnTo>
                  <a:lnTo>
                    <a:pt x="472" y="844"/>
                  </a:lnTo>
                  <a:lnTo>
                    <a:pt x="459" y="839"/>
                  </a:lnTo>
                  <a:lnTo>
                    <a:pt x="446" y="833"/>
                  </a:lnTo>
                  <a:lnTo>
                    <a:pt x="432" y="824"/>
                  </a:lnTo>
                  <a:lnTo>
                    <a:pt x="419" y="816"/>
                  </a:lnTo>
                  <a:lnTo>
                    <a:pt x="407" y="806"/>
                  </a:lnTo>
                  <a:lnTo>
                    <a:pt x="397" y="797"/>
                  </a:lnTo>
                  <a:lnTo>
                    <a:pt x="389" y="787"/>
                  </a:lnTo>
                  <a:lnTo>
                    <a:pt x="390" y="781"/>
                  </a:lnTo>
                  <a:lnTo>
                    <a:pt x="392" y="772"/>
                  </a:lnTo>
                  <a:lnTo>
                    <a:pt x="390" y="762"/>
                  </a:lnTo>
                  <a:lnTo>
                    <a:pt x="389" y="754"/>
                  </a:lnTo>
                  <a:lnTo>
                    <a:pt x="382" y="735"/>
                  </a:lnTo>
                  <a:lnTo>
                    <a:pt x="372" y="715"/>
                  </a:lnTo>
                  <a:lnTo>
                    <a:pt x="360" y="695"/>
                  </a:lnTo>
                  <a:lnTo>
                    <a:pt x="349" y="675"/>
                  </a:lnTo>
                  <a:lnTo>
                    <a:pt x="340" y="653"/>
                  </a:lnTo>
                  <a:lnTo>
                    <a:pt x="335" y="633"/>
                  </a:lnTo>
                  <a:lnTo>
                    <a:pt x="329" y="632"/>
                  </a:lnTo>
                  <a:lnTo>
                    <a:pt x="320" y="632"/>
                  </a:lnTo>
                  <a:lnTo>
                    <a:pt x="320" y="647"/>
                  </a:lnTo>
                  <a:lnTo>
                    <a:pt x="323" y="662"/>
                  </a:lnTo>
                  <a:lnTo>
                    <a:pt x="329" y="677"/>
                  </a:lnTo>
                  <a:lnTo>
                    <a:pt x="334" y="690"/>
                  </a:lnTo>
                  <a:lnTo>
                    <a:pt x="345" y="717"/>
                  </a:lnTo>
                  <a:lnTo>
                    <a:pt x="352" y="745"/>
                  </a:lnTo>
                  <a:lnTo>
                    <a:pt x="352" y="745"/>
                  </a:lnTo>
                  <a:lnTo>
                    <a:pt x="350" y="745"/>
                  </a:lnTo>
                  <a:lnTo>
                    <a:pt x="345" y="745"/>
                  </a:lnTo>
                  <a:lnTo>
                    <a:pt x="340" y="744"/>
                  </a:lnTo>
                  <a:lnTo>
                    <a:pt x="334" y="735"/>
                  </a:lnTo>
                  <a:lnTo>
                    <a:pt x="327" y="729"/>
                  </a:lnTo>
                  <a:lnTo>
                    <a:pt x="327" y="722"/>
                  </a:lnTo>
                  <a:lnTo>
                    <a:pt x="327" y="714"/>
                  </a:lnTo>
                  <a:lnTo>
                    <a:pt x="325" y="707"/>
                  </a:lnTo>
                  <a:lnTo>
                    <a:pt x="318" y="700"/>
                  </a:lnTo>
                  <a:lnTo>
                    <a:pt x="312" y="697"/>
                  </a:lnTo>
                  <a:lnTo>
                    <a:pt x="305" y="692"/>
                  </a:lnTo>
                  <a:lnTo>
                    <a:pt x="310" y="687"/>
                  </a:lnTo>
                  <a:lnTo>
                    <a:pt x="313" y="682"/>
                  </a:lnTo>
                  <a:lnTo>
                    <a:pt x="297" y="598"/>
                  </a:lnTo>
                  <a:lnTo>
                    <a:pt x="285" y="593"/>
                  </a:lnTo>
                  <a:lnTo>
                    <a:pt x="275" y="586"/>
                  </a:lnTo>
                  <a:lnTo>
                    <a:pt x="273" y="575"/>
                  </a:lnTo>
                  <a:lnTo>
                    <a:pt x="273" y="566"/>
                  </a:lnTo>
                  <a:lnTo>
                    <a:pt x="273" y="558"/>
                  </a:lnTo>
                  <a:lnTo>
                    <a:pt x="277" y="548"/>
                  </a:lnTo>
                  <a:lnTo>
                    <a:pt x="275" y="546"/>
                  </a:lnTo>
                  <a:lnTo>
                    <a:pt x="272" y="545"/>
                  </a:lnTo>
                  <a:lnTo>
                    <a:pt x="270" y="541"/>
                  </a:lnTo>
                  <a:lnTo>
                    <a:pt x="270" y="540"/>
                  </a:lnTo>
                  <a:lnTo>
                    <a:pt x="268" y="531"/>
                  </a:lnTo>
                  <a:lnTo>
                    <a:pt x="270" y="523"/>
                  </a:lnTo>
                  <a:lnTo>
                    <a:pt x="283" y="494"/>
                  </a:lnTo>
                  <a:lnTo>
                    <a:pt x="302" y="461"/>
                  </a:lnTo>
                  <a:lnTo>
                    <a:pt x="312" y="444"/>
                  </a:lnTo>
                  <a:lnTo>
                    <a:pt x="323" y="429"/>
                  </a:lnTo>
                  <a:lnTo>
                    <a:pt x="334" y="416"/>
                  </a:lnTo>
                  <a:lnTo>
                    <a:pt x="342" y="407"/>
                  </a:lnTo>
                  <a:lnTo>
                    <a:pt x="340" y="406"/>
                  </a:lnTo>
                  <a:lnTo>
                    <a:pt x="340" y="406"/>
                  </a:lnTo>
                  <a:lnTo>
                    <a:pt x="332" y="401"/>
                  </a:lnTo>
                  <a:lnTo>
                    <a:pt x="327" y="396"/>
                  </a:lnTo>
                  <a:lnTo>
                    <a:pt x="322" y="387"/>
                  </a:lnTo>
                  <a:lnTo>
                    <a:pt x="318" y="380"/>
                  </a:lnTo>
                  <a:lnTo>
                    <a:pt x="318" y="375"/>
                  </a:lnTo>
                  <a:lnTo>
                    <a:pt x="320" y="372"/>
                  </a:lnTo>
                  <a:lnTo>
                    <a:pt x="325" y="370"/>
                  </a:lnTo>
                  <a:lnTo>
                    <a:pt x="330" y="370"/>
                  </a:lnTo>
                  <a:lnTo>
                    <a:pt x="334" y="372"/>
                  </a:lnTo>
                  <a:lnTo>
                    <a:pt x="337" y="372"/>
                  </a:lnTo>
                  <a:lnTo>
                    <a:pt x="340" y="377"/>
                  </a:lnTo>
                  <a:lnTo>
                    <a:pt x="344" y="384"/>
                  </a:lnTo>
                  <a:lnTo>
                    <a:pt x="347" y="402"/>
                  </a:lnTo>
                  <a:lnTo>
                    <a:pt x="350" y="419"/>
                  </a:lnTo>
                  <a:lnTo>
                    <a:pt x="350" y="419"/>
                  </a:lnTo>
                  <a:lnTo>
                    <a:pt x="352" y="419"/>
                  </a:lnTo>
                  <a:lnTo>
                    <a:pt x="359" y="406"/>
                  </a:lnTo>
                  <a:lnTo>
                    <a:pt x="364" y="394"/>
                  </a:lnTo>
                  <a:lnTo>
                    <a:pt x="352" y="377"/>
                  </a:lnTo>
                  <a:lnTo>
                    <a:pt x="339" y="362"/>
                  </a:lnTo>
                  <a:lnTo>
                    <a:pt x="342" y="355"/>
                  </a:lnTo>
                  <a:lnTo>
                    <a:pt x="342" y="349"/>
                  </a:lnTo>
                  <a:lnTo>
                    <a:pt x="342" y="342"/>
                  </a:lnTo>
                  <a:lnTo>
                    <a:pt x="339" y="335"/>
                  </a:lnTo>
                  <a:lnTo>
                    <a:pt x="349" y="322"/>
                  </a:lnTo>
                  <a:lnTo>
                    <a:pt x="360" y="308"/>
                  </a:lnTo>
                  <a:lnTo>
                    <a:pt x="350" y="308"/>
                  </a:lnTo>
                  <a:lnTo>
                    <a:pt x="342" y="310"/>
                  </a:lnTo>
                  <a:lnTo>
                    <a:pt x="335" y="313"/>
                  </a:lnTo>
                  <a:lnTo>
                    <a:pt x="327" y="317"/>
                  </a:lnTo>
                  <a:lnTo>
                    <a:pt x="334" y="308"/>
                  </a:lnTo>
                  <a:lnTo>
                    <a:pt x="342" y="302"/>
                  </a:lnTo>
                  <a:lnTo>
                    <a:pt x="345" y="297"/>
                  </a:lnTo>
                  <a:lnTo>
                    <a:pt x="347" y="293"/>
                  </a:lnTo>
                  <a:lnTo>
                    <a:pt x="350" y="287"/>
                  </a:lnTo>
                  <a:lnTo>
                    <a:pt x="352" y="278"/>
                  </a:lnTo>
                  <a:lnTo>
                    <a:pt x="345" y="278"/>
                  </a:lnTo>
                  <a:lnTo>
                    <a:pt x="340" y="278"/>
                  </a:lnTo>
                  <a:lnTo>
                    <a:pt x="342" y="275"/>
                  </a:lnTo>
                  <a:lnTo>
                    <a:pt x="345" y="273"/>
                  </a:lnTo>
                  <a:lnTo>
                    <a:pt x="347" y="270"/>
                  </a:lnTo>
                  <a:lnTo>
                    <a:pt x="350" y="268"/>
                  </a:lnTo>
                  <a:lnTo>
                    <a:pt x="350" y="267"/>
                  </a:lnTo>
                  <a:lnTo>
                    <a:pt x="350" y="265"/>
                  </a:lnTo>
                  <a:lnTo>
                    <a:pt x="337" y="268"/>
                  </a:lnTo>
                  <a:lnTo>
                    <a:pt x="325" y="273"/>
                  </a:lnTo>
                  <a:lnTo>
                    <a:pt x="320" y="272"/>
                  </a:lnTo>
                  <a:lnTo>
                    <a:pt x="317" y="270"/>
                  </a:lnTo>
                  <a:lnTo>
                    <a:pt x="320" y="263"/>
                  </a:lnTo>
                  <a:lnTo>
                    <a:pt x="323" y="255"/>
                  </a:lnTo>
                  <a:lnTo>
                    <a:pt x="302" y="253"/>
                  </a:lnTo>
                  <a:lnTo>
                    <a:pt x="282" y="248"/>
                  </a:lnTo>
                  <a:lnTo>
                    <a:pt x="265" y="243"/>
                  </a:lnTo>
                  <a:lnTo>
                    <a:pt x="253" y="241"/>
                  </a:lnTo>
                  <a:lnTo>
                    <a:pt x="246" y="248"/>
                  </a:lnTo>
                  <a:lnTo>
                    <a:pt x="238" y="255"/>
                  </a:lnTo>
                  <a:lnTo>
                    <a:pt x="230" y="258"/>
                  </a:lnTo>
                  <a:lnTo>
                    <a:pt x="223" y="258"/>
                  </a:lnTo>
                  <a:lnTo>
                    <a:pt x="216" y="258"/>
                  </a:lnTo>
                  <a:lnTo>
                    <a:pt x="210" y="257"/>
                  </a:lnTo>
                  <a:lnTo>
                    <a:pt x="205" y="255"/>
                  </a:lnTo>
                  <a:lnTo>
                    <a:pt x="198" y="255"/>
                  </a:lnTo>
                  <a:lnTo>
                    <a:pt x="191" y="255"/>
                  </a:lnTo>
                  <a:lnTo>
                    <a:pt x="185" y="255"/>
                  </a:lnTo>
                  <a:lnTo>
                    <a:pt x="180" y="258"/>
                  </a:lnTo>
                  <a:lnTo>
                    <a:pt x="174" y="263"/>
                  </a:lnTo>
                  <a:lnTo>
                    <a:pt x="171" y="268"/>
                  </a:lnTo>
                  <a:lnTo>
                    <a:pt x="168" y="273"/>
                  </a:lnTo>
                  <a:lnTo>
                    <a:pt x="163" y="277"/>
                  </a:lnTo>
                  <a:lnTo>
                    <a:pt x="158" y="278"/>
                  </a:lnTo>
                  <a:lnTo>
                    <a:pt x="153" y="280"/>
                  </a:lnTo>
                  <a:lnTo>
                    <a:pt x="146" y="282"/>
                  </a:lnTo>
                  <a:lnTo>
                    <a:pt x="133" y="283"/>
                  </a:lnTo>
                  <a:lnTo>
                    <a:pt x="121" y="285"/>
                  </a:lnTo>
                  <a:lnTo>
                    <a:pt x="119" y="290"/>
                  </a:lnTo>
                  <a:lnTo>
                    <a:pt x="118" y="295"/>
                  </a:lnTo>
                  <a:lnTo>
                    <a:pt x="106" y="295"/>
                  </a:lnTo>
                  <a:lnTo>
                    <a:pt x="96" y="297"/>
                  </a:lnTo>
                  <a:lnTo>
                    <a:pt x="87" y="298"/>
                  </a:lnTo>
                  <a:lnTo>
                    <a:pt x="79" y="302"/>
                  </a:lnTo>
                  <a:lnTo>
                    <a:pt x="64" y="308"/>
                  </a:lnTo>
                  <a:lnTo>
                    <a:pt x="49" y="315"/>
                  </a:lnTo>
                  <a:lnTo>
                    <a:pt x="46" y="312"/>
                  </a:lnTo>
                  <a:lnTo>
                    <a:pt x="44" y="308"/>
                  </a:lnTo>
                  <a:lnTo>
                    <a:pt x="29" y="313"/>
                  </a:lnTo>
                  <a:lnTo>
                    <a:pt x="12" y="318"/>
                  </a:lnTo>
                  <a:lnTo>
                    <a:pt x="12" y="317"/>
                  </a:lnTo>
                  <a:lnTo>
                    <a:pt x="14" y="313"/>
                  </a:lnTo>
                  <a:lnTo>
                    <a:pt x="46" y="305"/>
                  </a:lnTo>
                  <a:lnTo>
                    <a:pt x="82" y="297"/>
                  </a:lnTo>
                  <a:lnTo>
                    <a:pt x="101" y="292"/>
                  </a:lnTo>
                  <a:lnTo>
                    <a:pt x="116" y="285"/>
                  </a:lnTo>
                  <a:lnTo>
                    <a:pt x="131" y="278"/>
                  </a:lnTo>
                  <a:lnTo>
                    <a:pt x="141" y="270"/>
                  </a:lnTo>
                  <a:lnTo>
                    <a:pt x="139" y="268"/>
                  </a:lnTo>
                  <a:lnTo>
                    <a:pt x="139" y="267"/>
                  </a:lnTo>
                  <a:lnTo>
                    <a:pt x="116" y="267"/>
                  </a:lnTo>
                  <a:lnTo>
                    <a:pt x="96" y="268"/>
                  </a:lnTo>
                  <a:lnTo>
                    <a:pt x="96" y="265"/>
                  </a:lnTo>
                  <a:lnTo>
                    <a:pt x="96" y="263"/>
                  </a:lnTo>
                  <a:lnTo>
                    <a:pt x="102" y="257"/>
                  </a:lnTo>
                  <a:lnTo>
                    <a:pt x="109" y="246"/>
                  </a:lnTo>
                  <a:lnTo>
                    <a:pt x="99" y="246"/>
                  </a:lnTo>
                  <a:lnTo>
                    <a:pt x="89" y="246"/>
                  </a:lnTo>
                  <a:lnTo>
                    <a:pt x="89" y="243"/>
                  </a:lnTo>
                  <a:lnTo>
                    <a:pt x="89" y="241"/>
                  </a:lnTo>
                  <a:lnTo>
                    <a:pt x="89" y="240"/>
                  </a:lnTo>
                  <a:lnTo>
                    <a:pt x="89" y="240"/>
                  </a:lnTo>
                  <a:lnTo>
                    <a:pt x="99" y="231"/>
                  </a:lnTo>
                  <a:lnTo>
                    <a:pt x="109" y="223"/>
                  </a:lnTo>
                  <a:lnTo>
                    <a:pt x="131" y="218"/>
                  </a:lnTo>
                  <a:lnTo>
                    <a:pt x="156" y="215"/>
                  </a:lnTo>
                  <a:lnTo>
                    <a:pt x="168" y="213"/>
                  </a:lnTo>
                  <a:lnTo>
                    <a:pt x="178" y="210"/>
                  </a:lnTo>
                  <a:lnTo>
                    <a:pt x="183" y="208"/>
                  </a:lnTo>
                  <a:lnTo>
                    <a:pt x="186" y="205"/>
                  </a:lnTo>
                  <a:lnTo>
                    <a:pt x="190" y="201"/>
                  </a:lnTo>
                  <a:lnTo>
                    <a:pt x="193" y="198"/>
                  </a:lnTo>
                  <a:lnTo>
                    <a:pt x="181" y="198"/>
                  </a:lnTo>
                  <a:lnTo>
                    <a:pt x="168" y="200"/>
                  </a:lnTo>
                  <a:lnTo>
                    <a:pt x="161" y="201"/>
                  </a:lnTo>
                  <a:lnTo>
                    <a:pt x="154" y="201"/>
                  </a:lnTo>
                  <a:lnTo>
                    <a:pt x="149" y="200"/>
                  </a:lnTo>
                  <a:lnTo>
                    <a:pt x="146" y="198"/>
                  </a:lnTo>
                  <a:lnTo>
                    <a:pt x="144" y="196"/>
                  </a:lnTo>
                  <a:lnTo>
                    <a:pt x="143" y="196"/>
                  </a:lnTo>
                  <a:lnTo>
                    <a:pt x="144" y="190"/>
                  </a:lnTo>
                  <a:lnTo>
                    <a:pt x="146" y="185"/>
                  </a:lnTo>
                  <a:lnTo>
                    <a:pt x="169" y="180"/>
                  </a:lnTo>
                  <a:lnTo>
                    <a:pt x="193" y="175"/>
                  </a:lnTo>
                  <a:lnTo>
                    <a:pt x="195" y="178"/>
                  </a:lnTo>
                  <a:lnTo>
                    <a:pt x="195" y="181"/>
                  </a:lnTo>
                  <a:lnTo>
                    <a:pt x="198" y="181"/>
                  </a:lnTo>
                  <a:lnTo>
                    <a:pt x="201" y="183"/>
                  </a:lnTo>
                  <a:lnTo>
                    <a:pt x="210" y="181"/>
                  </a:lnTo>
                  <a:lnTo>
                    <a:pt x="216" y="178"/>
                  </a:lnTo>
                  <a:lnTo>
                    <a:pt x="211" y="171"/>
                  </a:lnTo>
                  <a:lnTo>
                    <a:pt x="206" y="166"/>
                  </a:lnTo>
                  <a:lnTo>
                    <a:pt x="203" y="163"/>
                  </a:lnTo>
                  <a:lnTo>
                    <a:pt x="201" y="159"/>
                  </a:lnTo>
                  <a:lnTo>
                    <a:pt x="201" y="156"/>
                  </a:lnTo>
                  <a:lnTo>
                    <a:pt x="201" y="151"/>
                  </a:lnTo>
                  <a:lnTo>
                    <a:pt x="215" y="149"/>
                  </a:lnTo>
                  <a:lnTo>
                    <a:pt x="226" y="148"/>
                  </a:lnTo>
                  <a:lnTo>
                    <a:pt x="240" y="146"/>
                  </a:lnTo>
                  <a:lnTo>
                    <a:pt x="251" y="144"/>
                  </a:lnTo>
                  <a:lnTo>
                    <a:pt x="270" y="138"/>
                  </a:lnTo>
                  <a:lnTo>
                    <a:pt x="293" y="128"/>
                  </a:lnTo>
                  <a:lnTo>
                    <a:pt x="307" y="124"/>
                  </a:lnTo>
                  <a:lnTo>
                    <a:pt x="318" y="121"/>
                  </a:lnTo>
                  <a:lnTo>
                    <a:pt x="330" y="119"/>
                  </a:lnTo>
                  <a:lnTo>
                    <a:pt x="340" y="119"/>
                  </a:lnTo>
                  <a:lnTo>
                    <a:pt x="399" y="129"/>
                  </a:lnTo>
                  <a:lnTo>
                    <a:pt x="457" y="141"/>
                  </a:lnTo>
                  <a:lnTo>
                    <a:pt x="488" y="144"/>
                  </a:lnTo>
                  <a:lnTo>
                    <a:pt x="514" y="144"/>
                  </a:lnTo>
                  <a:lnTo>
                    <a:pt x="529" y="144"/>
                  </a:lnTo>
                  <a:lnTo>
                    <a:pt x="543" y="141"/>
                  </a:lnTo>
                  <a:lnTo>
                    <a:pt x="556" y="138"/>
                  </a:lnTo>
                  <a:lnTo>
                    <a:pt x="570" y="131"/>
                  </a:lnTo>
                  <a:lnTo>
                    <a:pt x="573" y="136"/>
                  </a:lnTo>
                  <a:lnTo>
                    <a:pt x="578" y="139"/>
                  </a:lnTo>
                  <a:lnTo>
                    <a:pt x="583" y="141"/>
                  </a:lnTo>
                  <a:lnTo>
                    <a:pt x="591" y="141"/>
                  </a:lnTo>
                  <a:lnTo>
                    <a:pt x="596" y="139"/>
                  </a:lnTo>
                  <a:lnTo>
                    <a:pt x="603" y="138"/>
                  </a:lnTo>
                  <a:lnTo>
                    <a:pt x="608" y="138"/>
                  </a:lnTo>
                  <a:lnTo>
                    <a:pt x="615" y="139"/>
                  </a:lnTo>
                  <a:lnTo>
                    <a:pt x="618" y="144"/>
                  </a:lnTo>
                  <a:lnTo>
                    <a:pt x="621" y="146"/>
                  </a:lnTo>
                  <a:lnTo>
                    <a:pt x="628" y="148"/>
                  </a:lnTo>
                  <a:lnTo>
                    <a:pt x="633" y="149"/>
                  </a:lnTo>
                  <a:lnTo>
                    <a:pt x="640" y="149"/>
                  </a:lnTo>
                  <a:lnTo>
                    <a:pt x="645" y="149"/>
                  </a:lnTo>
                  <a:lnTo>
                    <a:pt x="652" y="151"/>
                  </a:lnTo>
                  <a:lnTo>
                    <a:pt x="655" y="154"/>
                  </a:lnTo>
                  <a:lnTo>
                    <a:pt x="653" y="159"/>
                  </a:lnTo>
                  <a:lnTo>
                    <a:pt x="655" y="164"/>
                  </a:lnTo>
                  <a:lnTo>
                    <a:pt x="675" y="164"/>
                  </a:lnTo>
                  <a:lnTo>
                    <a:pt x="697" y="163"/>
                  </a:lnTo>
                  <a:lnTo>
                    <a:pt x="697" y="169"/>
                  </a:lnTo>
                  <a:lnTo>
                    <a:pt x="698" y="176"/>
                  </a:lnTo>
                  <a:lnTo>
                    <a:pt x="702" y="176"/>
                  </a:lnTo>
                  <a:lnTo>
                    <a:pt x="705" y="176"/>
                  </a:lnTo>
                  <a:lnTo>
                    <a:pt x="705" y="175"/>
                  </a:lnTo>
                  <a:lnTo>
                    <a:pt x="707" y="175"/>
                  </a:lnTo>
                  <a:lnTo>
                    <a:pt x="710" y="166"/>
                  </a:lnTo>
                  <a:lnTo>
                    <a:pt x="715" y="161"/>
                  </a:lnTo>
                  <a:lnTo>
                    <a:pt x="720" y="158"/>
                  </a:lnTo>
                  <a:lnTo>
                    <a:pt x="727" y="153"/>
                  </a:lnTo>
                  <a:lnTo>
                    <a:pt x="742" y="154"/>
                  </a:lnTo>
                  <a:lnTo>
                    <a:pt x="765" y="158"/>
                  </a:lnTo>
                  <a:lnTo>
                    <a:pt x="789" y="161"/>
                  </a:lnTo>
                  <a:lnTo>
                    <a:pt x="807" y="164"/>
                  </a:lnTo>
                  <a:lnTo>
                    <a:pt x="807" y="164"/>
                  </a:lnTo>
                  <a:lnTo>
                    <a:pt x="807" y="166"/>
                  </a:lnTo>
                  <a:lnTo>
                    <a:pt x="804" y="169"/>
                  </a:lnTo>
                  <a:lnTo>
                    <a:pt x="802" y="175"/>
                  </a:lnTo>
                  <a:lnTo>
                    <a:pt x="802" y="176"/>
                  </a:lnTo>
                  <a:lnTo>
                    <a:pt x="804" y="176"/>
                  </a:lnTo>
                  <a:lnTo>
                    <a:pt x="807" y="176"/>
                  </a:lnTo>
                  <a:lnTo>
                    <a:pt x="811" y="176"/>
                  </a:lnTo>
                  <a:lnTo>
                    <a:pt x="816" y="168"/>
                  </a:lnTo>
                  <a:lnTo>
                    <a:pt x="821" y="161"/>
                  </a:lnTo>
                  <a:lnTo>
                    <a:pt x="821" y="159"/>
                  </a:lnTo>
                  <a:lnTo>
                    <a:pt x="821" y="158"/>
                  </a:lnTo>
                  <a:lnTo>
                    <a:pt x="814" y="154"/>
                  </a:lnTo>
                  <a:lnTo>
                    <a:pt x="807" y="151"/>
                  </a:lnTo>
                  <a:lnTo>
                    <a:pt x="811" y="146"/>
                  </a:lnTo>
                  <a:lnTo>
                    <a:pt x="814" y="139"/>
                  </a:lnTo>
                  <a:lnTo>
                    <a:pt x="821" y="141"/>
                  </a:lnTo>
                  <a:lnTo>
                    <a:pt x="827" y="144"/>
                  </a:lnTo>
                  <a:lnTo>
                    <a:pt x="822" y="148"/>
                  </a:lnTo>
                  <a:lnTo>
                    <a:pt x="819" y="151"/>
                  </a:lnTo>
                  <a:lnTo>
                    <a:pt x="819" y="153"/>
                  </a:lnTo>
                  <a:lnTo>
                    <a:pt x="819" y="153"/>
                  </a:lnTo>
                  <a:lnTo>
                    <a:pt x="829" y="154"/>
                  </a:lnTo>
                  <a:lnTo>
                    <a:pt x="837" y="154"/>
                  </a:lnTo>
                  <a:lnTo>
                    <a:pt x="842" y="149"/>
                  </a:lnTo>
                  <a:lnTo>
                    <a:pt x="851" y="144"/>
                  </a:lnTo>
                  <a:lnTo>
                    <a:pt x="842" y="141"/>
                  </a:lnTo>
                  <a:lnTo>
                    <a:pt x="837" y="134"/>
                  </a:lnTo>
                  <a:lnTo>
                    <a:pt x="842" y="128"/>
                  </a:lnTo>
                  <a:lnTo>
                    <a:pt x="847" y="123"/>
                  </a:lnTo>
                  <a:lnTo>
                    <a:pt x="856" y="121"/>
                  </a:lnTo>
                  <a:lnTo>
                    <a:pt x="863" y="119"/>
                  </a:lnTo>
                  <a:lnTo>
                    <a:pt x="869" y="119"/>
                  </a:lnTo>
                  <a:lnTo>
                    <a:pt x="876" y="121"/>
                  </a:lnTo>
                  <a:lnTo>
                    <a:pt x="876" y="126"/>
                  </a:lnTo>
                  <a:lnTo>
                    <a:pt x="876" y="131"/>
                  </a:lnTo>
                  <a:lnTo>
                    <a:pt x="869" y="136"/>
                  </a:lnTo>
                  <a:lnTo>
                    <a:pt x="864" y="139"/>
                  </a:lnTo>
                  <a:lnTo>
                    <a:pt x="869" y="146"/>
                  </a:lnTo>
                  <a:lnTo>
                    <a:pt x="874" y="151"/>
                  </a:lnTo>
                  <a:lnTo>
                    <a:pt x="879" y="149"/>
                  </a:lnTo>
                  <a:lnTo>
                    <a:pt x="884" y="146"/>
                  </a:lnTo>
                  <a:lnTo>
                    <a:pt x="889" y="144"/>
                  </a:lnTo>
                  <a:lnTo>
                    <a:pt x="896" y="146"/>
                  </a:lnTo>
                  <a:lnTo>
                    <a:pt x="894" y="151"/>
                  </a:lnTo>
                  <a:lnTo>
                    <a:pt x="893" y="154"/>
                  </a:lnTo>
                  <a:lnTo>
                    <a:pt x="888" y="158"/>
                  </a:lnTo>
                  <a:lnTo>
                    <a:pt x="883" y="159"/>
                  </a:lnTo>
                  <a:lnTo>
                    <a:pt x="883" y="164"/>
                  </a:lnTo>
                  <a:lnTo>
                    <a:pt x="883" y="169"/>
                  </a:lnTo>
                  <a:lnTo>
                    <a:pt x="886" y="169"/>
                  </a:lnTo>
                  <a:lnTo>
                    <a:pt x="889" y="169"/>
                  </a:lnTo>
                  <a:lnTo>
                    <a:pt x="901" y="164"/>
                  </a:lnTo>
                  <a:lnTo>
                    <a:pt x="914" y="156"/>
                  </a:lnTo>
                  <a:lnTo>
                    <a:pt x="921" y="151"/>
                  </a:lnTo>
                  <a:lnTo>
                    <a:pt x="926" y="146"/>
                  </a:lnTo>
                  <a:lnTo>
                    <a:pt x="931" y="141"/>
                  </a:lnTo>
                  <a:lnTo>
                    <a:pt x="933" y="136"/>
                  </a:lnTo>
                  <a:lnTo>
                    <a:pt x="921" y="133"/>
                  </a:lnTo>
                  <a:lnTo>
                    <a:pt x="906" y="129"/>
                  </a:lnTo>
                  <a:lnTo>
                    <a:pt x="906" y="126"/>
                  </a:lnTo>
                  <a:lnTo>
                    <a:pt x="908" y="124"/>
                  </a:lnTo>
                  <a:lnTo>
                    <a:pt x="909" y="124"/>
                  </a:lnTo>
                  <a:lnTo>
                    <a:pt x="914" y="124"/>
                  </a:lnTo>
                  <a:lnTo>
                    <a:pt x="913" y="119"/>
                  </a:lnTo>
                  <a:lnTo>
                    <a:pt x="909" y="114"/>
                  </a:lnTo>
                  <a:lnTo>
                    <a:pt x="921" y="108"/>
                  </a:lnTo>
                  <a:lnTo>
                    <a:pt x="936" y="99"/>
                  </a:lnTo>
                  <a:lnTo>
                    <a:pt x="945" y="96"/>
                  </a:lnTo>
                  <a:lnTo>
                    <a:pt x="951" y="96"/>
                  </a:lnTo>
                  <a:lnTo>
                    <a:pt x="953" y="96"/>
                  </a:lnTo>
                  <a:lnTo>
                    <a:pt x="956" y="97"/>
                  </a:lnTo>
                  <a:lnTo>
                    <a:pt x="958" y="99"/>
                  </a:lnTo>
                  <a:lnTo>
                    <a:pt x="958" y="103"/>
                  </a:lnTo>
                  <a:lnTo>
                    <a:pt x="951" y="106"/>
                  </a:lnTo>
                  <a:lnTo>
                    <a:pt x="943" y="108"/>
                  </a:lnTo>
                  <a:lnTo>
                    <a:pt x="943" y="114"/>
                  </a:lnTo>
                  <a:lnTo>
                    <a:pt x="943" y="121"/>
                  </a:lnTo>
                  <a:lnTo>
                    <a:pt x="950" y="121"/>
                  </a:lnTo>
                  <a:lnTo>
                    <a:pt x="958" y="121"/>
                  </a:lnTo>
                  <a:lnTo>
                    <a:pt x="956" y="116"/>
                  </a:lnTo>
                  <a:lnTo>
                    <a:pt x="955" y="111"/>
                  </a:lnTo>
                  <a:lnTo>
                    <a:pt x="966" y="106"/>
                  </a:lnTo>
                  <a:lnTo>
                    <a:pt x="976" y="101"/>
                  </a:lnTo>
                  <a:lnTo>
                    <a:pt x="981" y="99"/>
                  </a:lnTo>
                  <a:lnTo>
                    <a:pt x="986" y="97"/>
                  </a:lnTo>
                  <a:lnTo>
                    <a:pt x="995" y="97"/>
                  </a:lnTo>
                  <a:lnTo>
                    <a:pt x="1003" y="99"/>
                  </a:lnTo>
                  <a:lnTo>
                    <a:pt x="1002" y="103"/>
                  </a:lnTo>
                  <a:lnTo>
                    <a:pt x="1000" y="106"/>
                  </a:lnTo>
                  <a:lnTo>
                    <a:pt x="996" y="108"/>
                  </a:lnTo>
                  <a:lnTo>
                    <a:pt x="993" y="109"/>
                  </a:lnTo>
                  <a:lnTo>
                    <a:pt x="995" y="113"/>
                  </a:lnTo>
                  <a:lnTo>
                    <a:pt x="995" y="116"/>
                  </a:lnTo>
                  <a:lnTo>
                    <a:pt x="1008" y="114"/>
                  </a:lnTo>
                  <a:lnTo>
                    <a:pt x="1022" y="113"/>
                  </a:lnTo>
                  <a:lnTo>
                    <a:pt x="1022" y="109"/>
                  </a:lnTo>
                  <a:lnTo>
                    <a:pt x="1022" y="104"/>
                  </a:lnTo>
                  <a:lnTo>
                    <a:pt x="1022" y="104"/>
                  </a:lnTo>
                  <a:lnTo>
                    <a:pt x="1020" y="104"/>
                  </a:lnTo>
                  <a:lnTo>
                    <a:pt x="1017" y="106"/>
                  </a:lnTo>
                  <a:lnTo>
                    <a:pt x="1013" y="106"/>
                  </a:lnTo>
                  <a:lnTo>
                    <a:pt x="1012" y="104"/>
                  </a:lnTo>
                  <a:lnTo>
                    <a:pt x="1007" y="103"/>
                  </a:lnTo>
                  <a:lnTo>
                    <a:pt x="1007" y="97"/>
                  </a:lnTo>
                  <a:lnTo>
                    <a:pt x="1007" y="92"/>
                  </a:lnTo>
                  <a:close/>
                  <a:moveTo>
                    <a:pt x="1450" y="106"/>
                  </a:moveTo>
                  <a:lnTo>
                    <a:pt x="1452" y="109"/>
                  </a:lnTo>
                  <a:lnTo>
                    <a:pt x="1454" y="113"/>
                  </a:lnTo>
                  <a:lnTo>
                    <a:pt x="1459" y="113"/>
                  </a:lnTo>
                  <a:lnTo>
                    <a:pt x="1464" y="111"/>
                  </a:lnTo>
                  <a:lnTo>
                    <a:pt x="1462" y="111"/>
                  </a:lnTo>
                  <a:lnTo>
                    <a:pt x="1460" y="111"/>
                  </a:lnTo>
                  <a:lnTo>
                    <a:pt x="1455" y="109"/>
                  </a:lnTo>
                  <a:lnTo>
                    <a:pt x="1450" y="106"/>
                  </a:lnTo>
                  <a:close/>
                  <a:moveTo>
                    <a:pt x="1197" y="129"/>
                  </a:moveTo>
                  <a:lnTo>
                    <a:pt x="1206" y="131"/>
                  </a:lnTo>
                  <a:lnTo>
                    <a:pt x="1212" y="131"/>
                  </a:lnTo>
                  <a:lnTo>
                    <a:pt x="1212" y="134"/>
                  </a:lnTo>
                  <a:lnTo>
                    <a:pt x="1212" y="138"/>
                  </a:lnTo>
                  <a:lnTo>
                    <a:pt x="1211" y="141"/>
                  </a:lnTo>
                  <a:lnTo>
                    <a:pt x="1207" y="144"/>
                  </a:lnTo>
                  <a:lnTo>
                    <a:pt x="1202" y="143"/>
                  </a:lnTo>
                  <a:lnTo>
                    <a:pt x="1197" y="141"/>
                  </a:lnTo>
                  <a:lnTo>
                    <a:pt x="1196" y="141"/>
                  </a:lnTo>
                  <a:lnTo>
                    <a:pt x="1194" y="141"/>
                  </a:lnTo>
                  <a:lnTo>
                    <a:pt x="1196" y="136"/>
                  </a:lnTo>
                  <a:lnTo>
                    <a:pt x="1197" y="129"/>
                  </a:lnTo>
                  <a:close/>
                  <a:moveTo>
                    <a:pt x="983" y="156"/>
                  </a:moveTo>
                  <a:lnTo>
                    <a:pt x="993" y="158"/>
                  </a:lnTo>
                  <a:lnTo>
                    <a:pt x="1002" y="159"/>
                  </a:lnTo>
                  <a:lnTo>
                    <a:pt x="1002" y="161"/>
                  </a:lnTo>
                  <a:lnTo>
                    <a:pt x="1002" y="161"/>
                  </a:lnTo>
                  <a:lnTo>
                    <a:pt x="1000" y="164"/>
                  </a:lnTo>
                  <a:lnTo>
                    <a:pt x="1000" y="166"/>
                  </a:lnTo>
                  <a:lnTo>
                    <a:pt x="993" y="169"/>
                  </a:lnTo>
                  <a:lnTo>
                    <a:pt x="988" y="169"/>
                  </a:lnTo>
                  <a:lnTo>
                    <a:pt x="983" y="168"/>
                  </a:lnTo>
                  <a:lnTo>
                    <a:pt x="980" y="164"/>
                  </a:lnTo>
                  <a:lnTo>
                    <a:pt x="981" y="163"/>
                  </a:lnTo>
                  <a:lnTo>
                    <a:pt x="983" y="161"/>
                  </a:lnTo>
                  <a:lnTo>
                    <a:pt x="983" y="159"/>
                  </a:lnTo>
                  <a:lnTo>
                    <a:pt x="983" y="156"/>
                  </a:lnTo>
                  <a:close/>
                  <a:moveTo>
                    <a:pt x="1454" y="176"/>
                  </a:moveTo>
                  <a:lnTo>
                    <a:pt x="1460" y="178"/>
                  </a:lnTo>
                  <a:lnTo>
                    <a:pt x="1465" y="181"/>
                  </a:lnTo>
                  <a:lnTo>
                    <a:pt x="1469" y="185"/>
                  </a:lnTo>
                  <a:lnTo>
                    <a:pt x="1472" y="190"/>
                  </a:lnTo>
                  <a:lnTo>
                    <a:pt x="1479" y="185"/>
                  </a:lnTo>
                  <a:lnTo>
                    <a:pt x="1487" y="178"/>
                  </a:lnTo>
                  <a:lnTo>
                    <a:pt x="1512" y="181"/>
                  </a:lnTo>
                  <a:lnTo>
                    <a:pt x="1534" y="188"/>
                  </a:lnTo>
                  <a:lnTo>
                    <a:pt x="1536" y="188"/>
                  </a:lnTo>
                  <a:lnTo>
                    <a:pt x="1537" y="188"/>
                  </a:lnTo>
                  <a:lnTo>
                    <a:pt x="1536" y="191"/>
                  </a:lnTo>
                  <a:lnTo>
                    <a:pt x="1534" y="195"/>
                  </a:lnTo>
                  <a:lnTo>
                    <a:pt x="1529" y="200"/>
                  </a:lnTo>
                  <a:lnTo>
                    <a:pt x="1519" y="205"/>
                  </a:lnTo>
                  <a:lnTo>
                    <a:pt x="1507" y="210"/>
                  </a:lnTo>
                  <a:lnTo>
                    <a:pt x="1494" y="213"/>
                  </a:lnTo>
                  <a:lnTo>
                    <a:pt x="1480" y="213"/>
                  </a:lnTo>
                  <a:lnTo>
                    <a:pt x="1469" y="211"/>
                  </a:lnTo>
                  <a:lnTo>
                    <a:pt x="1465" y="210"/>
                  </a:lnTo>
                  <a:lnTo>
                    <a:pt x="1462" y="208"/>
                  </a:lnTo>
                  <a:lnTo>
                    <a:pt x="1460" y="205"/>
                  </a:lnTo>
                  <a:lnTo>
                    <a:pt x="1460" y="201"/>
                  </a:lnTo>
                  <a:lnTo>
                    <a:pt x="1457" y="200"/>
                  </a:lnTo>
                  <a:lnTo>
                    <a:pt x="1455" y="200"/>
                  </a:lnTo>
                  <a:lnTo>
                    <a:pt x="1455" y="198"/>
                  </a:lnTo>
                  <a:lnTo>
                    <a:pt x="1454" y="195"/>
                  </a:lnTo>
                  <a:lnTo>
                    <a:pt x="1455" y="195"/>
                  </a:lnTo>
                  <a:lnTo>
                    <a:pt x="1459" y="195"/>
                  </a:lnTo>
                  <a:lnTo>
                    <a:pt x="1454" y="191"/>
                  </a:lnTo>
                  <a:lnTo>
                    <a:pt x="1449" y="188"/>
                  </a:lnTo>
                  <a:lnTo>
                    <a:pt x="1449" y="188"/>
                  </a:lnTo>
                  <a:lnTo>
                    <a:pt x="1449" y="186"/>
                  </a:lnTo>
                  <a:lnTo>
                    <a:pt x="1452" y="185"/>
                  </a:lnTo>
                  <a:lnTo>
                    <a:pt x="1457" y="183"/>
                  </a:lnTo>
                  <a:lnTo>
                    <a:pt x="1455" y="180"/>
                  </a:lnTo>
                  <a:lnTo>
                    <a:pt x="1454" y="176"/>
                  </a:lnTo>
                  <a:close/>
                  <a:moveTo>
                    <a:pt x="965" y="186"/>
                  </a:moveTo>
                  <a:lnTo>
                    <a:pt x="971" y="190"/>
                  </a:lnTo>
                  <a:lnTo>
                    <a:pt x="975" y="196"/>
                  </a:lnTo>
                  <a:lnTo>
                    <a:pt x="973" y="200"/>
                  </a:lnTo>
                  <a:lnTo>
                    <a:pt x="973" y="203"/>
                  </a:lnTo>
                  <a:lnTo>
                    <a:pt x="961" y="203"/>
                  </a:lnTo>
                  <a:lnTo>
                    <a:pt x="951" y="205"/>
                  </a:lnTo>
                  <a:lnTo>
                    <a:pt x="950" y="203"/>
                  </a:lnTo>
                  <a:lnTo>
                    <a:pt x="948" y="203"/>
                  </a:lnTo>
                  <a:lnTo>
                    <a:pt x="948" y="200"/>
                  </a:lnTo>
                  <a:lnTo>
                    <a:pt x="948" y="198"/>
                  </a:lnTo>
                  <a:lnTo>
                    <a:pt x="956" y="193"/>
                  </a:lnTo>
                  <a:lnTo>
                    <a:pt x="965" y="186"/>
                  </a:lnTo>
                  <a:close/>
                  <a:moveTo>
                    <a:pt x="883" y="188"/>
                  </a:moveTo>
                  <a:lnTo>
                    <a:pt x="893" y="190"/>
                  </a:lnTo>
                  <a:lnTo>
                    <a:pt x="903" y="193"/>
                  </a:lnTo>
                  <a:lnTo>
                    <a:pt x="909" y="201"/>
                  </a:lnTo>
                  <a:lnTo>
                    <a:pt x="919" y="208"/>
                  </a:lnTo>
                  <a:lnTo>
                    <a:pt x="919" y="210"/>
                  </a:lnTo>
                  <a:lnTo>
                    <a:pt x="918" y="211"/>
                  </a:lnTo>
                  <a:lnTo>
                    <a:pt x="916" y="211"/>
                  </a:lnTo>
                  <a:lnTo>
                    <a:pt x="914" y="211"/>
                  </a:lnTo>
                  <a:lnTo>
                    <a:pt x="901" y="208"/>
                  </a:lnTo>
                  <a:lnTo>
                    <a:pt x="884" y="205"/>
                  </a:lnTo>
                  <a:lnTo>
                    <a:pt x="878" y="210"/>
                  </a:lnTo>
                  <a:lnTo>
                    <a:pt x="864" y="213"/>
                  </a:lnTo>
                  <a:lnTo>
                    <a:pt x="873" y="200"/>
                  </a:lnTo>
                  <a:lnTo>
                    <a:pt x="883" y="188"/>
                  </a:lnTo>
                  <a:close/>
                  <a:moveTo>
                    <a:pt x="1611" y="275"/>
                  </a:moveTo>
                  <a:lnTo>
                    <a:pt x="1618" y="277"/>
                  </a:lnTo>
                  <a:lnTo>
                    <a:pt x="1624" y="278"/>
                  </a:lnTo>
                  <a:lnTo>
                    <a:pt x="1626" y="280"/>
                  </a:lnTo>
                  <a:lnTo>
                    <a:pt x="1626" y="282"/>
                  </a:lnTo>
                  <a:lnTo>
                    <a:pt x="1626" y="283"/>
                  </a:lnTo>
                  <a:lnTo>
                    <a:pt x="1626" y="283"/>
                  </a:lnTo>
                  <a:lnTo>
                    <a:pt x="1626" y="283"/>
                  </a:lnTo>
                  <a:lnTo>
                    <a:pt x="1624" y="283"/>
                  </a:lnTo>
                  <a:lnTo>
                    <a:pt x="1616" y="280"/>
                  </a:lnTo>
                  <a:lnTo>
                    <a:pt x="1611" y="275"/>
                  </a:lnTo>
                  <a:close/>
                  <a:moveTo>
                    <a:pt x="322" y="283"/>
                  </a:moveTo>
                  <a:lnTo>
                    <a:pt x="322" y="287"/>
                  </a:lnTo>
                  <a:lnTo>
                    <a:pt x="323" y="288"/>
                  </a:lnTo>
                  <a:lnTo>
                    <a:pt x="329" y="288"/>
                  </a:lnTo>
                  <a:lnTo>
                    <a:pt x="335" y="287"/>
                  </a:lnTo>
                  <a:lnTo>
                    <a:pt x="335" y="290"/>
                  </a:lnTo>
                  <a:lnTo>
                    <a:pt x="335" y="293"/>
                  </a:lnTo>
                  <a:lnTo>
                    <a:pt x="334" y="295"/>
                  </a:lnTo>
                  <a:lnTo>
                    <a:pt x="332" y="298"/>
                  </a:lnTo>
                  <a:lnTo>
                    <a:pt x="327" y="300"/>
                  </a:lnTo>
                  <a:lnTo>
                    <a:pt x="323" y="303"/>
                  </a:lnTo>
                  <a:lnTo>
                    <a:pt x="322" y="303"/>
                  </a:lnTo>
                  <a:lnTo>
                    <a:pt x="320" y="303"/>
                  </a:lnTo>
                  <a:lnTo>
                    <a:pt x="318" y="295"/>
                  </a:lnTo>
                  <a:lnTo>
                    <a:pt x="317" y="288"/>
                  </a:lnTo>
                  <a:lnTo>
                    <a:pt x="318" y="287"/>
                  </a:lnTo>
                  <a:lnTo>
                    <a:pt x="322" y="283"/>
                  </a:lnTo>
                  <a:close/>
                  <a:moveTo>
                    <a:pt x="1664" y="347"/>
                  </a:moveTo>
                  <a:lnTo>
                    <a:pt x="1664" y="352"/>
                  </a:lnTo>
                  <a:lnTo>
                    <a:pt x="1664" y="357"/>
                  </a:lnTo>
                  <a:lnTo>
                    <a:pt x="1661" y="359"/>
                  </a:lnTo>
                  <a:lnTo>
                    <a:pt x="1656" y="359"/>
                  </a:lnTo>
                  <a:lnTo>
                    <a:pt x="1658" y="362"/>
                  </a:lnTo>
                  <a:lnTo>
                    <a:pt x="1659" y="364"/>
                  </a:lnTo>
                  <a:lnTo>
                    <a:pt x="1661" y="365"/>
                  </a:lnTo>
                  <a:lnTo>
                    <a:pt x="1664" y="369"/>
                  </a:lnTo>
                  <a:lnTo>
                    <a:pt x="1664" y="369"/>
                  </a:lnTo>
                  <a:lnTo>
                    <a:pt x="1664" y="370"/>
                  </a:lnTo>
                  <a:lnTo>
                    <a:pt x="1643" y="372"/>
                  </a:lnTo>
                  <a:lnTo>
                    <a:pt x="1624" y="375"/>
                  </a:lnTo>
                  <a:lnTo>
                    <a:pt x="1606" y="380"/>
                  </a:lnTo>
                  <a:lnTo>
                    <a:pt x="1589" y="385"/>
                  </a:lnTo>
                  <a:lnTo>
                    <a:pt x="1589" y="385"/>
                  </a:lnTo>
                  <a:lnTo>
                    <a:pt x="1589" y="384"/>
                  </a:lnTo>
                  <a:lnTo>
                    <a:pt x="1591" y="382"/>
                  </a:lnTo>
                  <a:lnTo>
                    <a:pt x="1591" y="380"/>
                  </a:lnTo>
                  <a:lnTo>
                    <a:pt x="1604" y="372"/>
                  </a:lnTo>
                  <a:lnTo>
                    <a:pt x="1616" y="365"/>
                  </a:lnTo>
                  <a:lnTo>
                    <a:pt x="1608" y="364"/>
                  </a:lnTo>
                  <a:lnTo>
                    <a:pt x="1599" y="359"/>
                  </a:lnTo>
                  <a:lnTo>
                    <a:pt x="1603" y="350"/>
                  </a:lnTo>
                  <a:lnTo>
                    <a:pt x="1604" y="342"/>
                  </a:lnTo>
                  <a:lnTo>
                    <a:pt x="1614" y="342"/>
                  </a:lnTo>
                  <a:lnTo>
                    <a:pt x="1623" y="342"/>
                  </a:lnTo>
                  <a:lnTo>
                    <a:pt x="1618" y="329"/>
                  </a:lnTo>
                  <a:lnTo>
                    <a:pt x="1611" y="315"/>
                  </a:lnTo>
                  <a:lnTo>
                    <a:pt x="1603" y="302"/>
                  </a:lnTo>
                  <a:lnTo>
                    <a:pt x="1594" y="288"/>
                  </a:lnTo>
                  <a:lnTo>
                    <a:pt x="1594" y="288"/>
                  </a:lnTo>
                  <a:lnTo>
                    <a:pt x="1594" y="287"/>
                  </a:lnTo>
                  <a:lnTo>
                    <a:pt x="1601" y="287"/>
                  </a:lnTo>
                  <a:lnTo>
                    <a:pt x="1606" y="287"/>
                  </a:lnTo>
                  <a:lnTo>
                    <a:pt x="1606" y="292"/>
                  </a:lnTo>
                  <a:lnTo>
                    <a:pt x="1606" y="297"/>
                  </a:lnTo>
                  <a:lnTo>
                    <a:pt x="1608" y="297"/>
                  </a:lnTo>
                  <a:lnTo>
                    <a:pt x="1611" y="297"/>
                  </a:lnTo>
                  <a:lnTo>
                    <a:pt x="1614" y="293"/>
                  </a:lnTo>
                  <a:lnTo>
                    <a:pt x="1619" y="292"/>
                  </a:lnTo>
                  <a:lnTo>
                    <a:pt x="1624" y="290"/>
                  </a:lnTo>
                  <a:lnTo>
                    <a:pt x="1631" y="288"/>
                  </a:lnTo>
                  <a:lnTo>
                    <a:pt x="1631" y="297"/>
                  </a:lnTo>
                  <a:lnTo>
                    <a:pt x="1633" y="305"/>
                  </a:lnTo>
                  <a:lnTo>
                    <a:pt x="1636" y="313"/>
                  </a:lnTo>
                  <a:lnTo>
                    <a:pt x="1639" y="322"/>
                  </a:lnTo>
                  <a:lnTo>
                    <a:pt x="1648" y="337"/>
                  </a:lnTo>
                  <a:lnTo>
                    <a:pt x="1656" y="347"/>
                  </a:lnTo>
                  <a:lnTo>
                    <a:pt x="1661" y="347"/>
                  </a:lnTo>
                  <a:lnTo>
                    <a:pt x="1664" y="347"/>
                  </a:lnTo>
                  <a:close/>
                  <a:moveTo>
                    <a:pt x="0" y="320"/>
                  </a:moveTo>
                  <a:lnTo>
                    <a:pt x="4" y="320"/>
                  </a:lnTo>
                  <a:lnTo>
                    <a:pt x="9" y="320"/>
                  </a:lnTo>
                  <a:lnTo>
                    <a:pt x="9" y="322"/>
                  </a:lnTo>
                  <a:lnTo>
                    <a:pt x="7" y="324"/>
                  </a:lnTo>
                  <a:lnTo>
                    <a:pt x="5" y="324"/>
                  </a:lnTo>
                  <a:lnTo>
                    <a:pt x="4" y="324"/>
                  </a:lnTo>
                  <a:lnTo>
                    <a:pt x="2" y="324"/>
                  </a:lnTo>
                  <a:lnTo>
                    <a:pt x="0" y="325"/>
                  </a:lnTo>
                  <a:lnTo>
                    <a:pt x="0" y="322"/>
                  </a:lnTo>
                  <a:lnTo>
                    <a:pt x="0" y="320"/>
                  </a:lnTo>
                  <a:close/>
                  <a:moveTo>
                    <a:pt x="1564" y="322"/>
                  </a:moveTo>
                  <a:lnTo>
                    <a:pt x="1577" y="322"/>
                  </a:lnTo>
                  <a:lnTo>
                    <a:pt x="1591" y="324"/>
                  </a:lnTo>
                  <a:lnTo>
                    <a:pt x="1591" y="324"/>
                  </a:lnTo>
                  <a:lnTo>
                    <a:pt x="1591" y="325"/>
                  </a:lnTo>
                  <a:lnTo>
                    <a:pt x="1589" y="337"/>
                  </a:lnTo>
                  <a:lnTo>
                    <a:pt x="1586" y="350"/>
                  </a:lnTo>
                  <a:lnTo>
                    <a:pt x="1577" y="355"/>
                  </a:lnTo>
                  <a:lnTo>
                    <a:pt x="1566" y="360"/>
                  </a:lnTo>
                  <a:lnTo>
                    <a:pt x="1561" y="362"/>
                  </a:lnTo>
                  <a:lnTo>
                    <a:pt x="1556" y="364"/>
                  </a:lnTo>
                  <a:lnTo>
                    <a:pt x="1551" y="365"/>
                  </a:lnTo>
                  <a:lnTo>
                    <a:pt x="1546" y="364"/>
                  </a:lnTo>
                  <a:lnTo>
                    <a:pt x="1542" y="362"/>
                  </a:lnTo>
                  <a:lnTo>
                    <a:pt x="1539" y="360"/>
                  </a:lnTo>
                  <a:lnTo>
                    <a:pt x="1544" y="345"/>
                  </a:lnTo>
                  <a:lnTo>
                    <a:pt x="1551" y="330"/>
                  </a:lnTo>
                  <a:lnTo>
                    <a:pt x="1557" y="327"/>
                  </a:lnTo>
                  <a:lnTo>
                    <a:pt x="1564" y="322"/>
                  </a:lnTo>
                  <a:close/>
                  <a:moveTo>
                    <a:pt x="312" y="330"/>
                  </a:moveTo>
                  <a:lnTo>
                    <a:pt x="315" y="330"/>
                  </a:lnTo>
                  <a:lnTo>
                    <a:pt x="317" y="330"/>
                  </a:lnTo>
                  <a:lnTo>
                    <a:pt x="313" y="342"/>
                  </a:lnTo>
                  <a:lnTo>
                    <a:pt x="307" y="350"/>
                  </a:lnTo>
                  <a:lnTo>
                    <a:pt x="305" y="349"/>
                  </a:lnTo>
                  <a:lnTo>
                    <a:pt x="303" y="349"/>
                  </a:lnTo>
                  <a:lnTo>
                    <a:pt x="303" y="344"/>
                  </a:lnTo>
                  <a:lnTo>
                    <a:pt x="303" y="339"/>
                  </a:lnTo>
                  <a:lnTo>
                    <a:pt x="308" y="335"/>
                  </a:lnTo>
                  <a:lnTo>
                    <a:pt x="312" y="330"/>
                  </a:lnTo>
                  <a:close/>
                  <a:moveTo>
                    <a:pt x="1063" y="367"/>
                  </a:moveTo>
                  <a:lnTo>
                    <a:pt x="1067" y="370"/>
                  </a:lnTo>
                  <a:lnTo>
                    <a:pt x="1067" y="372"/>
                  </a:lnTo>
                  <a:lnTo>
                    <a:pt x="1067" y="375"/>
                  </a:lnTo>
                  <a:lnTo>
                    <a:pt x="1065" y="377"/>
                  </a:lnTo>
                  <a:lnTo>
                    <a:pt x="1062" y="382"/>
                  </a:lnTo>
                  <a:lnTo>
                    <a:pt x="1058" y="385"/>
                  </a:lnTo>
                  <a:lnTo>
                    <a:pt x="1062" y="385"/>
                  </a:lnTo>
                  <a:lnTo>
                    <a:pt x="1065" y="385"/>
                  </a:lnTo>
                  <a:lnTo>
                    <a:pt x="1065" y="390"/>
                  </a:lnTo>
                  <a:lnTo>
                    <a:pt x="1065" y="396"/>
                  </a:lnTo>
                  <a:lnTo>
                    <a:pt x="1068" y="392"/>
                  </a:lnTo>
                  <a:lnTo>
                    <a:pt x="1072" y="390"/>
                  </a:lnTo>
                  <a:lnTo>
                    <a:pt x="1075" y="389"/>
                  </a:lnTo>
                  <a:lnTo>
                    <a:pt x="1082" y="387"/>
                  </a:lnTo>
                  <a:lnTo>
                    <a:pt x="1087" y="389"/>
                  </a:lnTo>
                  <a:lnTo>
                    <a:pt x="1092" y="390"/>
                  </a:lnTo>
                  <a:lnTo>
                    <a:pt x="1089" y="409"/>
                  </a:lnTo>
                  <a:lnTo>
                    <a:pt x="1084" y="429"/>
                  </a:lnTo>
                  <a:lnTo>
                    <a:pt x="1079" y="429"/>
                  </a:lnTo>
                  <a:lnTo>
                    <a:pt x="1074" y="429"/>
                  </a:lnTo>
                  <a:lnTo>
                    <a:pt x="1072" y="427"/>
                  </a:lnTo>
                  <a:lnTo>
                    <a:pt x="1068" y="427"/>
                  </a:lnTo>
                  <a:lnTo>
                    <a:pt x="1068" y="422"/>
                  </a:lnTo>
                  <a:lnTo>
                    <a:pt x="1067" y="419"/>
                  </a:lnTo>
                  <a:lnTo>
                    <a:pt x="1065" y="421"/>
                  </a:lnTo>
                  <a:lnTo>
                    <a:pt x="1062" y="422"/>
                  </a:lnTo>
                  <a:lnTo>
                    <a:pt x="1058" y="426"/>
                  </a:lnTo>
                  <a:lnTo>
                    <a:pt x="1055" y="429"/>
                  </a:lnTo>
                  <a:lnTo>
                    <a:pt x="1052" y="422"/>
                  </a:lnTo>
                  <a:lnTo>
                    <a:pt x="1048" y="416"/>
                  </a:lnTo>
                  <a:lnTo>
                    <a:pt x="1037" y="417"/>
                  </a:lnTo>
                  <a:lnTo>
                    <a:pt x="1027" y="417"/>
                  </a:lnTo>
                  <a:lnTo>
                    <a:pt x="1025" y="412"/>
                  </a:lnTo>
                  <a:lnTo>
                    <a:pt x="1025" y="406"/>
                  </a:lnTo>
                  <a:lnTo>
                    <a:pt x="1035" y="399"/>
                  </a:lnTo>
                  <a:lnTo>
                    <a:pt x="1047" y="389"/>
                  </a:lnTo>
                  <a:lnTo>
                    <a:pt x="1057" y="377"/>
                  </a:lnTo>
                  <a:lnTo>
                    <a:pt x="1063" y="367"/>
                  </a:lnTo>
                  <a:close/>
                  <a:moveTo>
                    <a:pt x="719" y="399"/>
                  </a:moveTo>
                  <a:lnTo>
                    <a:pt x="707" y="406"/>
                  </a:lnTo>
                  <a:lnTo>
                    <a:pt x="693" y="411"/>
                  </a:lnTo>
                  <a:lnTo>
                    <a:pt x="688" y="414"/>
                  </a:lnTo>
                  <a:lnTo>
                    <a:pt x="682" y="417"/>
                  </a:lnTo>
                  <a:lnTo>
                    <a:pt x="677" y="422"/>
                  </a:lnTo>
                  <a:lnTo>
                    <a:pt x="673" y="429"/>
                  </a:lnTo>
                  <a:lnTo>
                    <a:pt x="673" y="431"/>
                  </a:lnTo>
                  <a:lnTo>
                    <a:pt x="675" y="431"/>
                  </a:lnTo>
                  <a:lnTo>
                    <a:pt x="683" y="431"/>
                  </a:lnTo>
                  <a:lnTo>
                    <a:pt x="690" y="427"/>
                  </a:lnTo>
                  <a:lnTo>
                    <a:pt x="695" y="424"/>
                  </a:lnTo>
                  <a:lnTo>
                    <a:pt x="704" y="421"/>
                  </a:lnTo>
                  <a:lnTo>
                    <a:pt x="720" y="427"/>
                  </a:lnTo>
                  <a:lnTo>
                    <a:pt x="739" y="432"/>
                  </a:lnTo>
                  <a:lnTo>
                    <a:pt x="739" y="434"/>
                  </a:lnTo>
                  <a:lnTo>
                    <a:pt x="737" y="436"/>
                  </a:lnTo>
                  <a:lnTo>
                    <a:pt x="727" y="439"/>
                  </a:lnTo>
                  <a:lnTo>
                    <a:pt x="717" y="442"/>
                  </a:lnTo>
                  <a:lnTo>
                    <a:pt x="709" y="447"/>
                  </a:lnTo>
                  <a:lnTo>
                    <a:pt x="702" y="454"/>
                  </a:lnTo>
                  <a:lnTo>
                    <a:pt x="695" y="461"/>
                  </a:lnTo>
                  <a:lnTo>
                    <a:pt x="690" y="469"/>
                  </a:lnTo>
                  <a:lnTo>
                    <a:pt x="685" y="479"/>
                  </a:lnTo>
                  <a:lnTo>
                    <a:pt x="682" y="489"/>
                  </a:lnTo>
                  <a:lnTo>
                    <a:pt x="683" y="491"/>
                  </a:lnTo>
                  <a:lnTo>
                    <a:pt x="683" y="491"/>
                  </a:lnTo>
                  <a:lnTo>
                    <a:pt x="690" y="491"/>
                  </a:lnTo>
                  <a:lnTo>
                    <a:pt x="697" y="491"/>
                  </a:lnTo>
                  <a:lnTo>
                    <a:pt x="704" y="474"/>
                  </a:lnTo>
                  <a:lnTo>
                    <a:pt x="714" y="459"/>
                  </a:lnTo>
                  <a:lnTo>
                    <a:pt x="719" y="452"/>
                  </a:lnTo>
                  <a:lnTo>
                    <a:pt x="725" y="447"/>
                  </a:lnTo>
                  <a:lnTo>
                    <a:pt x="732" y="444"/>
                  </a:lnTo>
                  <a:lnTo>
                    <a:pt x="742" y="441"/>
                  </a:lnTo>
                  <a:lnTo>
                    <a:pt x="742" y="442"/>
                  </a:lnTo>
                  <a:lnTo>
                    <a:pt x="742" y="444"/>
                  </a:lnTo>
                  <a:lnTo>
                    <a:pt x="744" y="451"/>
                  </a:lnTo>
                  <a:lnTo>
                    <a:pt x="744" y="457"/>
                  </a:lnTo>
                  <a:lnTo>
                    <a:pt x="742" y="464"/>
                  </a:lnTo>
                  <a:lnTo>
                    <a:pt x="739" y="469"/>
                  </a:lnTo>
                  <a:lnTo>
                    <a:pt x="747" y="469"/>
                  </a:lnTo>
                  <a:lnTo>
                    <a:pt x="755" y="471"/>
                  </a:lnTo>
                  <a:lnTo>
                    <a:pt x="762" y="461"/>
                  </a:lnTo>
                  <a:lnTo>
                    <a:pt x="770" y="452"/>
                  </a:lnTo>
                  <a:lnTo>
                    <a:pt x="777" y="454"/>
                  </a:lnTo>
                  <a:lnTo>
                    <a:pt x="784" y="454"/>
                  </a:lnTo>
                  <a:lnTo>
                    <a:pt x="786" y="452"/>
                  </a:lnTo>
                  <a:lnTo>
                    <a:pt x="786" y="451"/>
                  </a:lnTo>
                  <a:lnTo>
                    <a:pt x="767" y="437"/>
                  </a:lnTo>
                  <a:lnTo>
                    <a:pt x="747" y="427"/>
                  </a:lnTo>
                  <a:lnTo>
                    <a:pt x="749" y="421"/>
                  </a:lnTo>
                  <a:lnTo>
                    <a:pt x="750" y="416"/>
                  </a:lnTo>
                  <a:lnTo>
                    <a:pt x="744" y="409"/>
                  </a:lnTo>
                  <a:lnTo>
                    <a:pt x="735" y="402"/>
                  </a:lnTo>
                  <a:lnTo>
                    <a:pt x="727" y="401"/>
                  </a:lnTo>
                  <a:lnTo>
                    <a:pt x="719" y="399"/>
                  </a:lnTo>
                  <a:close/>
                  <a:moveTo>
                    <a:pt x="1999" y="442"/>
                  </a:moveTo>
                  <a:lnTo>
                    <a:pt x="1991" y="439"/>
                  </a:lnTo>
                  <a:lnTo>
                    <a:pt x="1984" y="434"/>
                  </a:lnTo>
                  <a:lnTo>
                    <a:pt x="1979" y="432"/>
                  </a:lnTo>
                  <a:lnTo>
                    <a:pt x="1974" y="432"/>
                  </a:lnTo>
                  <a:lnTo>
                    <a:pt x="1969" y="432"/>
                  </a:lnTo>
                  <a:lnTo>
                    <a:pt x="1964" y="434"/>
                  </a:lnTo>
                  <a:lnTo>
                    <a:pt x="1962" y="442"/>
                  </a:lnTo>
                  <a:lnTo>
                    <a:pt x="1961" y="447"/>
                  </a:lnTo>
                  <a:lnTo>
                    <a:pt x="1956" y="451"/>
                  </a:lnTo>
                  <a:lnTo>
                    <a:pt x="1949" y="454"/>
                  </a:lnTo>
                  <a:lnTo>
                    <a:pt x="1949" y="468"/>
                  </a:lnTo>
                  <a:lnTo>
                    <a:pt x="1949" y="479"/>
                  </a:lnTo>
                  <a:lnTo>
                    <a:pt x="1949" y="493"/>
                  </a:lnTo>
                  <a:lnTo>
                    <a:pt x="1949" y="508"/>
                  </a:lnTo>
                  <a:lnTo>
                    <a:pt x="1942" y="511"/>
                  </a:lnTo>
                  <a:lnTo>
                    <a:pt x="1937" y="513"/>
                  </a:lnTo>
                  <a:lnTo>
                    <a:pt x="1949" y="513"/>
                  </a:lnTo>
                  <a:lnTo>
                    <a:pt x="1959" y="511"/>
                  </a:lnTo>
                  <a:lnTo>
                    <a:pt x="1969" y="508"/>
                  </a:lnTo>
                  <a:lnTo>
                    <a:pt x="1979" y="504"/>
                  </a:lnTo>
                  <a:lnTo>
                    <a:pt x="1998" y="496"/>
                  </a:lnTo>
                  <a:lnTo>
                    <a:pt x="2018" y="489"/>
                  </a:lnTo>
                  <a:lnTo>
                    <a:pt x="2018" y="489"/>
                  </a:lnTo>
                  <a:lnTo>
                    <a:pt x="2019" y="489"/>
                  </a:lnTo>
                  <a:lnTo>
                    <a:pt x="2026" y="489"/>
                  </a:lnTo>
                  <a:lnTo>
                    <a:pt x="2031" y="491"/>
                  </a:lnTo>
                  <a:lnTo>
                    <a:pt x="2034" y="493"/>
                  </a:lnTo>
                  <a:lnTo>
                    <a:pt x="2040" y="494"/>
                  </a:lnTo>
                  <a:lnTo>
                    <a:pt x="2045" y="501"/>
                  </a:lnTo>
                  <a:lnTo>
                    <a:pt x="2051" y="506"/>
                  </a:lnTo>
                  <a:lnTo>
                    <a:pt x="2065" y="504"/>
                  </a:lnTo>
                  <a:lnTo>
                    <a:pt x="2078" y="503"/>
                  </a:lnTo>
                  <a:lnTo>
                    <a:pt x="2091" y="501"/>
                  </a:lnTo>
                  <a:lnTo>
                    <a:pt x="2105" y="501"/>
                  </a:lnTo>
                  <a:lnTo>
                    <a:pt x="2105" y="498"/>
                  </a:lnTo>
                  <a:lnTo>
                    <a:pt x="2105" y="496"/>
                  </a:lnTo>
                  <a:lnTo>
                    <a:pt x="2098" y="493"/>
                  </a:lnTo>
                  <a:lnTo>
                    <a:pt x="2093" y="489"/>
                  </a:lnTo>
                  <a:lnTo>
                    <a:pt x="2090" y="484"/>
                  </a:lnTo>
                  <a:lnTo>
                    <a:pt x="2090" y="476"/>
                  </a:lnTo>
                  <a:lnTo>
                    <a:pt x="2075" y="471"/>
                  </a:lnTo>
                  <a:lnTo>
                    <a:pt x="2060" y="464"/>
                  </a:lnTo>
                  <a:lnTo>
                    <a:pt x="2053" y="459"/>
                  </a:lnTo>
                  <a:lnTo>
                    <a:pt x="2048" y="454"/>
                  </a:lnTo>
                  <a:lnTo>
                    <a:pt x="2046" y="449"/>
                  </a:lnTo>
                  <a:lnTo>
                    <a:pt x="2046" y="442"/>
                  </a:lnTo>
                  <a:lnTo>
                    <a:pt x="2051" y="441"/>
                  </a:lnTo>
                  <a:lnTo>
                    <a:pt x="2055" y="439"/>
                  </a:lnTo>
                  <a:lnTo>
                    <a:pt x="2055" y="439"/>
                  </a:lnTo>
                  <a:lnTo>
                    <a:pt x="2055" y="437"/>
                  </a:lnTo>
                  <a:lnTo>
                    <a:pt x="2051" y="436"/>
                  </a:lnTo>
                  <a:lnTo>
                    <a:pt x="2048" y="434"/>
                  </a:lnTo>
                  <a:lnTo>
                    <a:pt x="2058" y="431"/>
                  </a:lnTo>
                  <a:lnTo>
                    <a:pt x="2065" y="426"/>
                  </a:lnTo>
                  <a:lnTo>
                    <a:pt x="2063" y="422"/>
                  </a:lnTo>
                  <a:lnTo>
                    <a:pt x="2061" y="421"/>
                  </a:lnTo>
                  <a:lnTo>
                    <a:pt x="2056" y="419"/>
                  </a:lnTo>
                  <a:lnTo>
                    <a:pt x="2053" y="417"/>
                  </a:lnTo>
                  <a:lnTo>
                    <a:pt x="2046" y="424"/>
                  </a:lnTo>
                  <a:lnTo>
                    <a:pt x="2036" y="429"/>
                  </a:lnTo>
                  <a:lnTo>
                    <a:pt x="2028" y="432"/>
                  </a:lnTo>
                  <a:lnTo>
                    <a:pt x="2018" y="436"/>
                  </a:lnTo>
                  <a:lnTo>
                    <a:pt x="2018" y="437"/>
                  </a:lnTo>
                  <a:lnTo>
                    <a:pt x="2018" y="439"/>
                  </a:lnTo>
                  <a:lnTo>
                    <a:pt x="2023" y="441"/>
                  </a:lnTo>
                  <a:lnTo>
                    <a:pt x="2024" y="442"/>
                  </a:lnTo>
                  <a:lnTo>
                    <a:pt x="2026" y="444"/>
                  </a:lnTo>
                  <a:lnTo>
                    <a:pt x="2028" y="449"/>
                  </a:lnTo>
                  <a:lnTo>
                    <a:pt x="2026" y="451"/>
                  </a:lnTo>
                  <a:lnTo>
                    <a:pt x="2024" y="454"/>
                  </a:lnTo>
                  <a:lnTo>
                    <a:pt x="2019" y="456"/>
                  </a:lnTo>
                  <a:lnTo>
                    <a:pt x="2014" y="459"/>
                  </a:lnTo>
                  <a:lnTo>
                    <a:pt x="2009" y="459"/>
                  </a:lnTo>
                  <a:lnTo>
                    <a:pt x="2001" y="459"/>
                  </a:lnTo>
                  <a:lnTo>
                    <a:pt x="2001" y="451"/>
                  </a:lnTo>
                  <a:lnTo>
                    <a:pt x="1999" y="442"/>
                  </a:lnTo>
                  <a:close/>
                  <a:moveTo>
                    <a:pt x="2194" y="449"/>
                  </a:moveTo>
                  <a:lnTo>
                    <a:pt x="2204" y="447"/>
                  </a:lnTo>
                  <a:lnTo>
                    <a:pt x="2214" y="447"/>
                  </a:lnTo>
                  <a:lnTo>
                    <a:pt x="2212" y="437"/>
                  </a:lnTo>
                  <a:lnTo>
                    <a:pt x="2212" y="427"/>
                  </a:lnTo>
                  <a:lnTo>
                    <a:pt x="2207" y="424"/>
                  </a:lnTo>
                  <a:lnTo>
                    <a:pt x="2202" y="422"/>
                  </a:lnTo>
                  <a:lnTo>
                    <a:pt x="2185" y="429"/>
                  </a:lnTo>
                  <a:lnTo>
                    <a:pt x="2172" y="434"/>
                  </a:lnTo>
                  <a:lnTo>
                    <a:pt x="2165" y="437"/>
                  </a:lnTo>
                  <a:lnTo>
                    <a:pt x="2158" y="441"/>
                  </a:lnTo>
                  <a:lnTo>
                    <a:pt x="2153" y="446"/>
                  </a:lnTo>
                  <a:lnTo>
                    <a:pt x="2147" y="452"/>
                  </a:lnTo>
                  <a:lnTo>
                    <a:pt x="2150" y="459"/>
                  </a:lnTo>
                  <a:lnTo>
                    <a:pt x="2155" y="464"/>
                  </a:lnTo>
                  <a:lnTo>
                    <a:pt x="2160" y="468"/>
                  </a:lnTo>
                  <a:lnTo>
                    <a:pt x="2167" y="473"/>
                  </a:lnTo>
                  <a:lnTo>
                    <a:pt x="2172" y="484"/>
                  </a:lnTo>
                  <a:lnTo>
                    <a:pt x="2175" y="494"/>
                  </a:lnTo>
                  <a:lnTo>
                    <a:pt x="2178" y="498"/>
                  </a:lnTo>
                  <a:lnTo>
                    <a:pt x="2183" y="503"/>
                  </a:lnTo>
                  <a:lnTo>
                    <a:pt x="2190" y="506"/>
                  </a:lnTo>
                  <a:lnTo>
                    <a:pt x="2202" y="509"/>
                  </a:lnTo>
                  <a:lnTo>
                    <a:pt x="2199" y="516"/>
                  </a:lnTo>
                  <a:lnTo>
                    <a:pt x="2194" y="519"/>
                  </a:lnTo>
                  <a:lnTo>
                    <a:pt x="2189" y="521"/>
                  </a:lnTo>
                  <a:lnTo>
                    <a:pt x="2182" y="524"/>
                  </a:lnTo>
                  <a:lnTo>
                    <a:pt x="2182" y="529"/>
                  </a:lnTo>
                  <a:lnTo>
                    <a:pt x="2182" y="533"/>
                  </a:lnTo>
                  <a:lnTo>
                    <a:pt x="2194" y="548"/>
                  </a:lnTo>
                  <a:lnTo>
                    <a:pt x="2205" y="556"/>
                  </a:lnTo>
                  <a:lnTo>
                    <a:pt x="2212" y="560"/>
                  </a:lnTo>
                  <a:lnTo>
                    <a:pt x="2222" y="561"/>
                  </a:lnTo>
                  <a:lnTo>
                    <a:pt x="2232" y="563"/>
                  </a:lnTo>
                  <a:lnTo>
                    <a:pt x="2245" y="563"/>
                  </a:lnTo>
                  <a:lnTo>
                    <a:pt x="2249" y="560"/>
                  </a:lnTo>
                  <a:lnTo>
                    <a:pt x="2250" y="556"/>
                  </a:lnTo>
                  <a:lnTo>
                    <a:pt x="2249" y="555"/>
                  </a:lnTo>
                  <a:lnTo>
                    <a:pt x="2247" y="553"/>
                  </a:lnTo>
                  <a:lnTo>
                    <a:pt x="2242" y="551"/>
                  </a:lnTo>
                  <a:lnTo>
                    <a:pt x="2237" y="550"/>
                  </a:lnTo>
                  <a:lnTo>
                    <a:pt x="2235" y="533"/>
                  </a:lnTo>
                  <a:lnTo>
                    <a:pt x="2234" y="519"/>
                  </a:lnTo>
                  <a:lnTo>
                    <a:pt x="2229" y="508"/>
                  </a:lnTo>
                  <a:lnTo>
                    <a:pt x="2222" y="496"/>
                  </a:lnTo>
                  <a:lnTo>
                    <a:pt x="2209" y="478"/>
                  </a:lnTo>
                  <a:lnTo>
                    <a:pt x="2194" y="459"/>
                  </a:lnTo>
                  <a:lnTo>
                    <a:pt x="2194" y="454"/>
                  </a:lnTo>
                  <a:lnTo>
                    <a:pt x="2194" y="449"/>
                  </a:lnTo>
                  <a:close/>
                  <a:moveTo>
                    <a:pt x="1683" y="469"/>
                  </a:moveTo>
                  <a:lnTo>
                    <a:pt x="1683" y="476"/>
                  </a:lnTo>
                  <a:lnTo>
                    <a:pt x="1683" y="483"/>
                  </a:lnTo>
                  <a:lnTo>
                    <a:pt x="1671" y="493"/>
                  </a:lnTo>
                  <a:lnTo>
                    <a:pt x="1661" y="501"/>
                  </a:lnTo>
                  <a:lnTo>
                    <a:pt x="1649" y="508"/>
                  </a:lnTo>
                  <a:lnTo>
                    <a:pt x="1634" y="513"/>
                  </a:lnTo>
                  <a:lnTo>
                    <a:pt x="1636" y="521"/>
                  </a:lnTo>
                  <a:lnTo>
                    <a:pt x="1639" y="528"/>
                  </a:lnTo>
                  <a:lnTo>
                    <a:pt x="1639" y="534"/>
                  </a:lnTo>
                  <a:lnTo>
                    <a:pt x="1638" y="541"/>
                  </a:lnTo>
                  <a:lnTo>
                    <a:pt x="1626" y="551"/>
                  </a:lnTo>
                  <a:lnTo>
                    <a:pt x="1616" y="558"/>
                  </a:lnTo>
                  <a:lnTo>
                    <a:pt x="1609" y="561"/>
                  </a:lnTo>
                  <a:lnTo>
                    <a:pt x="1603" y="563"/>
                  </a:lnTo>
                  <a:lnTo>
                    <a:pt x="1592" y="565"/>
                  </a:lnTo>
                  <a:lnTo>
                    <a:pt x="1581" y="565"/>
                  </a:lnTo>
                  <a:lnTo>
                    <a:pt x="1579" y="573"/>
                  </a:lnTo>
                  <a:lnTo>
                    <a:pt x="1579" y="581"/>
                  </a:lnTo>
                  <a:lnTo>
                    <a:pt x="1579" y="581"/>
                  </a:lnTo>
                  <a:lnTo>
                    <a:pt x="1581" y="583"/>
                  </a:lnTo>
                  <a:lnTo>
                    <a:pt x="1594" y="581"/>
                  </a:lnTo>
                  <a:lnTo>
                    <a:pt x="1606" y="580"/>
                  </a:lnTo>
                  <a:lnTo>
                    <a:pt x="1614" y="578"/>
                  </a:lnTo>
                  <a:lnTo>
                    <a:pt x="1623" y="576"/>
                  </a:lnTo>
                  <a:lnTo>
                    <a:pt x="1636" y="570"/>
                  </a:lnTo>
                  <a:lnTo>
                    <a:pt x="1653" y="565"/>
                  </a:lnTo>
                  <a:lnTo>
                    <a:pt x="1666" y="565"/>
                  </a:lnTo>
                  <a:lnTo>
                    <a:pt x="1680" y="565"/>
                  </a:lnTo>
                  <a:lnTo>
                    <a:pt x="1695" y="563"/>
                  </a:lnTo>
                  <a:lnTo>
                    <a:pt x="1708" y="563"/>
                  </a:lnTo>
                  <a:lnTo>
                    <a:pt x="1718" y="561"/>
                  </a:lnTo>
                  <a:lnTo>
                    <a:pt x="1728" y="556"/>
                  </a:lnTo>
                  <a:lnTo>
                    <a:pt x="1735" y="555"/>
                  </a:lnTo>
                  <a:lnTo>
                    <a:pt x="1740" y="555"/>
                  </a:lnTo>
                  <a:lnTo>
                    <a:pt x="1747" y="555"/>
                  </a:lnTo>
                  <a:lnTo>
                    <a:pt x="1752" y="556"/>
                  </a:lnTo>
                  <a:lnTo>
                    <a:pt x="1755" y="556"/>
                  </a:lnTo>
                  <a:lnTo>
                    <a:pt x="1758" y="558"/>
                  </a:lnTo>
                  <a:lnTo>
                    <a:pt x="1760" y="573"/>
                  </a:lnTo>
                  <a:lnTo>
                    <a:pt x="1763" y="588"/>
                  </a:lnTo>
                  <a:lnTo>
                    <a:pt x="1768" y="601"/>
                  </a:lnTo>
                  <a:lnTo>
                    <a:pt x="1773" y="612"/>
                  </a:lnTo>
                  <a:lnTo>
                    <a:pt x="1787" y="615"/>
                  </a:lnTo>
                  <a:lnTo>
                    <a:pt x="1798" y="618"/>
                  </a:lnTo>
                  <a:lnTo>
                    <a:pt x="1808" y="625"/>
                  </a:lnTo>
                  <a:lnTo>
                    <a:pt x="1817" y="632"/>
                  </a:lnTo>
                  <a:lnTo>
                    <a:pt x="1827" y="637"/>
                  </a:lnTo>
                  <a:lnTo>
                    <a:pt x="1835" y="643"/>
                  </a:lnTo>
                  <a:lnTo>
                    <a:pt x="1847" y="647"/>
                  </a:lnTo>
                  <a:lnTo>
                    <a:pt x="1862" y="648"/>
                  </a:lnTo>
                  <a:lnTo>
                    <a:pt x="1865" y="633"/>
                  </a:lnTo>
                  <a:lnTo>
                    <a:pt x="1870" y="620"/>
                  </a:lnTo>
                  <a:lnTo>
                    <a:pt x="1875" y="618"/>
                  </a:lnTo>
                  <a:lnTo>
                    <a:pt x="1880" y="617"/>
                  </a:lnTo>
                  <a:lnTo>
                    <a:pt x="1885" y="617"/>
                  </a:lnTo>
                  <a:lnTo>
                    <a:pt x="1891" y="617"/>
                  </a:lnTo>
                  <a:lnTo>
                    <a:pt x="1901" y="620"/>
                  </a:lnTo>
                  <a:lnTo>
                    <a:pt x="1911" y="623"/>
                  </a:lnTo>
                  <a:lnTo>
                    <a:pt x="1926" y="628"/>
                  </a:lnTo>
                  <a:lnTo>
                    <a:pt x="1942" y="633"/>
                  </a:lnTo>
                  <a:lnTo>
                    <a:pt x="1959" y="638"/>
                  </a:lnTo>
                  <a:lnTo>
                    <a:pt x="1976" y="643"/>
                  </a:lnTo>
                  <a:lnTo>
                    <a:pt x="1986" y="638"/>
                  </a:lnTo>
                  <a:lnTo>
                    <a:pt x="1996" y="633"/>
                  </a:lnTo>
                  <a:lnTo>
                    <a:pt x="2004" y="633"/>
                  </a:lnTo>
                  <a:lnTo>
                    <a:pt x="2011" y="633"/>
                  </a:lnTo>
                  <a:lnTo>
                    <a:pt x="2018" y="633"/>
                  </a:lnTo>
                  <a:lnTo>
                    <a:pt x="2024" y="635"/>
                  </a:lnTo>
                  <a:lnTo>
                    <a:pt x="2034" y="640"/>
                  </a:lnTo>
                  <a:lnTo>
                    <a:pt x="2043" y="645"/>
                  </a:lnTo>
                  <a:lnTo>
                    <a:pt x="2043" y="640"/>
                  </a:lnTo>
                  <a:lnTo>
                    <a:pt x="2043" y="635"/>
                  </a:lnTo>
                  <a:lnTo>
                    <a:pt x="2041" y="627"/>
                  </a:lnTo>
                  <a:lnTo>
                    <a:pt x="2040" y="618"/>
                  </a:lnTo>
                  <a:lnTo>
                    <a:pt x="2040" y="608"/>
                  </a:lnTo>
                  <a:lnTo>
                    <a:pt x="2041" y="598"/>
                  </a:lnTo>
                  <a:lnTo>
                    <a:pt x="2046" y="580"/>
                  </a:lnTo>
                  <a:lnTo>
                    <a:pt x="2051" y="563"/>
                  </a:lnTo>
                  <a:lnTo>
                    <a:pt x="2050" y="561"/>
                  </a:lnTo>
                  <a:lnTo>
                    <a:pt x="2046" y="560"/>
                  </a:lnTo>
                  <a:lnTo>
                    <a:pt x="2028" y="566"/>
                  </a:lnTo>
                  <a:lnTo>
                    <a:pt x="2009" y="575"/>
                  </a:lnTo>
                  <a:lnTo>
                    <a:pt x="1999" y="568"/>
                  </a:lnTo>
                  <a:lnTo>
                    <a:pt x="1989" y="561"/>
                  </a:lnTo>
                  <a:lnTo>
                    <a:pt x="1983" y="566"/>
                  </a:lnTo>
                  <a:lnTo>
                    <a:pt x="1978" y="568"/>
                  </a:lnTo>
                  <a:lnTo>
                    <a:pt x="1971" y="568"/>
                  </a:lnTo>
                  <a:lnTo>
                    <a:pt x="1966" y="566"/>
                  </a:lnTo>
                  <a:lnTo>
                    <a:pt x="1956" y="560"/>
                  </a:lnTo>
                  <a:lnTo>
                    <a:pt x="1947" y="550"/>
                  </a:lnTo>
                  <a:lnTo>
                    <a:pt x="1931" y="523"/>
                  </a:lnTo>
                  <a:lnTo>
                    <a:pt x="1917" y="504"/>
                  </a:lnTo>
                  <a:lnTo>
                    <a:pt x="1909" y="508"/>
                  </a:lnTo>
                  <a:lnTo>
                    <a:pt x="1904" y="509"/>
                  </a:lnTo>
                  <a:lnTo>
                    <a:pt x="1897" y="511"/>
                  </a:lnTo>
                  <a:lnTo>
                    <a:pt x="1889" y="511"/>
                  </a:lnTo>
                  <a:lnTo>
                    <a:pt x="1887" y="516"/>
                  </a:lnTo>
                  <a:lnTo>
                    <a:pt x="1887" y="519"/>
                  </a:lnTo>
                  <a:lnTo>
                    <a:pt x="1892" y="526"/>
                  </a:lnTo>
                  <a:lnTo>
                    <a:pt x="1897" y="533"/>
                  </a:lnTo>
                  <a:lnTo>
                    <a:pt x="1901" y="541"/>
                  </a:lnTo>
                  <a:lnTo>
                    <a:pt x="1904" y="551"/>
                  </a:lnTo>
                  <a:lnTo>
                    <a:pt x="1901" y="558"/>
                  </a:lnTo>
                  <a:lnTo>
                    <a:pt x="1896" y="566"/>
                  </a:lnTo>
                  <a:lnTo>
                    <a:pt x="1874" y="543"/>
                  </a:lnTo>
                  <a:lnTo>
                    <a:pt x="1855" y="519"/>
                  </a:lnTo>
                  <a:lnTo>
                    <a:pt x="1854" y="506"/>
                  </a:lnTo>
                  <a:lnTo>
                    <a:pt x="1854" y="493"/>
                  </a:lnTo>
                  <a:lnTo>
                    <a:pt x="1839" y="484"/>
                  </a:lnTo>
                  <a:lnTo>
                    <a:pt x="1822" y="476"/>
                  </a:lnTo>
                  <a:lnTo>
                    <a:pt x="1807" y="459"/>
                  </a:lnTo>
                  <a:lnTo>
                    <a:pt x="1792" y="444"/>
                  </a:lnTo>
                  <a:lnTo>
                    <a:pt x="1787" y="444"/>
                  </a:lnTo>
                  <a:lnTo>
                    <a:pt x="1782" y="446"/>
                  </a:lnTo>
                  <a:lnTo>
                    <a:pt x="1780" y="447"/>
                  </a:lnTo>
                  <a:lnTo>
                    <a:pt x="1777" y="451"/>
                  </a:lnTo>
                  <a:lnTo>
                    <a:pt x="1778" y="454"/>
                  </a:lnTo>
                  <a:lnTo>
                    <a:pt x="1778" y="457"/>
                  </a:lnTo>
                  <a:lnTo>
                    <a:pt x="1783" y="468"/>
                  </a:lnTo>
                  <a:lnTo>
                    <a:pt x="1792" y="474"/>
                  </a:lnTo>
                  <a:lnTo>
                    <a:pt x="1800" y="483"/>
                  </a:lnTo>
                  <a:lnTo>
                    <a:pt x="1808" y="489"/>
                  </a:lnTo>
                  <a:lnTo>
                    <a:pt x="1827" y="503"/>
                  </a:lnTo>
                  <a:lnTo>
                    <a:pt x="1842" y="516"/>
                  </a:lnTo>
                  <a:lnTo>
                    <a:pt x="1842" y="518"/>
                  </a:lnTo>
                  <a:lnTo>
                    <a:pt x="1842" y="518"/>
                  </a:lnTo>
                  <a:lnTo>
                    <a:pt x="1839" y="518"/>
                  </a:lnTo>
                  <a:lnTo>
                    <a:pt x="1835" y="518"/>
                  </a:lnTo>
                  <a:lnTo>
                    <a:pt x="1830" y="516"/>
                  </a:lnTo>
                  <a:lnTo>
                    <a:pt x="1827" y="513"/>
                  </a:lnTo>
                  <a:lnTo>
                    <a:pt x="1829" y="519"/>
                  </a:lnTo>
                  <a:lnTo>
                    <a:pt x="1829" y="526"/>
                  </a:lnTo>
                  <a:lnTo>
                    <a:pt x="1827" y="531"/>
                  </a:lnTo>
                  <a:lnTo>
                    <a:pt x="1825" y="536"/>
                  </a:lnTo>
                  <a:lnTo>
                    <a:pt x="1815" y="541"/>
                  </a:lnTo>
                  <a:lnTo>
                    <a:pt x="1807" y="546"/>
                  </a:lnTo>
                  <a:lnTo>
                    <a:pt x="1807" y="556"/>
                  </a:lnTo>
                  <a:lnTo>
                    <a:pt x="1807" y="565"/>
                  </a:lnTo>
                  <a:lnTo>
                    <a:pt x="1792" y="556"/>
                  </a:lnTo>
                  <a:lnTo>
                    <a:pt x="1778" y="548"/>
                  </a:lnTo>
                  <a:lnTo>
                    <a:pt x="1790" y="545"/>
                  </a:lnTo>
                  <a:lnTo>
                    <a:pt x="1802" y="543"/>
                  </a:lnTo>
                  <a:lnTo>
                    <a:pt x="1807" y="543"/>
                  </a:lnTo>
                  <a:lnTo>
                    <a:pt x="1810" y="541"/>
                  </a:lnTo>
                  <a:lnTo>
                    <a:pt x="1815" y="538"/>
                  </a:lnTo>
                  <a:lnTo>
                    <a:pt x="1819" y="534"/>
                  </a:lnTo>
                  <a:lnTo>
                    <a:pt x="1819" y="528"/>
                  </a:lnTo>
                  <a:lnTo>
                    <a:pt x="1817" y="521"/>
                  </a:lnTo>
                  <a:lnTo>
                    <a:pt x="1807" y="518"/>
                  </a:lnTo>
                  <a:lnTo>
                    <a:pt x="1797" y="513"/>
                  </a:lnTo>
                  <a:lnTo>
                    <a:pt x="1788" y="504"/>
                  </a:lnTo>
                  <a:lnTo>
                    <a:pt x="1780" y="498"/>
                  </a:lnTo>
                  <a:lnTo>
                    <a:pt x="1765" y="481"/>
                  </a:lnTo>
                  <a:lnTo>
                    <a:pt x="1750" y="466"/>
                  </a:lnTo>
                  <a:lnTo>
                    <a:pt x="1738" y="468"/>
                  </a:lnTo>
                  <a:lnTo>
                    <a:pt x="1731" y="471"/>
                  </a:lnTo>
                  <a:lnTo>
                    <a:pt x="1726" y="474"/>
                  </a:lnTo>
                  <a:lnTo>
                    <a:pt x="1720" y="479"/>
                  </a:lnTo>
                  <a:lnTo>
                    <a:pt x="1715" y="479"/>
                  </a:lnTo>
                  <a:lnTo>
                    <a:pt x="1710" y="479"/>
                  </a:lnTo>
                  <a:lnTo>
                    <a:pt x="1705" y="478"/>
                  </a:lnTo>
                  <a:lnTo>
                    <a:pt x="1700" y="476"/>
                  </a:lnTo>
                  <a:lnTo>
                    <a:pt x="1691" y="473"/>
                  </a:lnTo>
                  <a:lnTo>
                    <a:pt x="1683" y="469"/>
                  </a:lnTo>
                  <a:close/>
                  <a:moveTo>
                    <a:pt x="3156" y="446"/>
                  </a:moveTo>
                  <a:lnTo>
                    <a:pt x="3158" y="447"/>
                  </a:lnTo>
                  <a:lnTo>
                    <a:pt x="3160" y="449"/>
                  </a:lnTo>
                  <a:lnTo>
                    <a:pt x="3158" y="447"/>
                  </a:lnTo>
                  <a:lnTo>
                    <a:pt x="3156" y="446"/>
                  </a:lnTo>
                  <a:close/>
                  <a:moveTo>
                    <a:pt x="3221" y="468"/>
                  </a:moveTo>
                  <a:lnTo>
                    <a:pt x="3221" y="473"/>
                  </a:lnTo>
                  <a:lnTo>
                    <a:pt x="3221" y="478"/>
                  </a:lnTo>
                  <a:lnTo>
                    <a:pt x="3215" y="481"/>
                  </a:lnTo>
                  <a:lnTo>
                    <a:pt x="3208" y="483"/>
                  </a:lnTo>
                  <a:lnTo>
                    <a:pt x="3210" y="488"/>
                  </a:lnTo>
                  <a:lnTo>
                    <a:pt x="3210" y="493"/>
                  </a:lnTo>
                  <a:lnTo>
                    <a:pt x="3201" y="489"/>
                  </a:lnTo>
                  <a:lnTo>
                    <a:pt x="3193" y="488"/>
                  </a:lnTo>
                  <a:lnTo>
                    <a:pt x="3190" y="486"/>
                  </a:lnTo>
                  <a:lnTo>
                    <a:pt x="3186" y="488"/>
                  </a:lnTo>
                  <a:lnTo>
                    <a:pt x="3183" y="489"/>
                  </a:lnTo>
                  <a:lnTo>
                    <a:pt x="3180" y="494"/>
                  </a:lnTo>
                  <a:lnTo>
                    <a:pt x="3175" y="493"/>
                  </a:lnTo>
                  <a:lnTo>
                    <a:pt x="3171" y="491"/>
                  </a:lnTo>
                  <a:lnTo>
                    <a:pt x="3168" y="488"/>
                  </a:lnTo>
                  <a:lnTo>
                    <a:pt x="3166" y="481"/>
                  </a:lnTo>
                  <a:lnTo>
                    <a:pt x="3173" y="481"/>
                  </a:lnTo>
                  <a:lnTo>
                    <a:pt x="3180" y="479"/>
                  </a:lnTo>
                  <a:lnTo>
                    <a:pt x="3178" y="468"/>
                  </a:lnTo>
                  <a:lnTo>
                    <a:pt x="3176" y="456"/>
                  </a:lnTo>
                  <a:lnTo>
                    <a:pt x="3170" y="454"/>
                  </a:lnTo>
                  <a:lnTo>
                    <a:pt x="3166" y="454"/>
                  </a:lnTo>
                  <a:lnTo>
                    <a:pt x="3165" y="452"/>
                  </a:lnTo>
                  <a:lnTo>
                    <a:pt x="3161" y="451"/>
                  </a:lnTo>
                  <a:lnTo>
                    <a:pt x="3161" y="449"/>
                  </a:lnTo>
                  <a:lnTo>
                    <a:pt x="3161" y="449"/>
                  </a:lnTo>
                  <a:lnTo>
                    <a:pt x="3168" y="449"/>
                  </a:lnTo>
                  <a:lnTo>
                    <a:pt x="3175" y="449"/>
                  </a:lnTo>
                  <a:lnTo>
                    <a:pt x="3185" y="456"/>
                  </a:lnTo>
                  <a:lnTo>
                    <a:pt x="3195" y="462"/>
                  </a:lnTo>
                  <a:lnTo>
                    <a:pt x="3200" y="466"/>
                  </a:lnTo>
                  <a:lnTo>
                    <a:pt x="3206" y="468"/>
                  </a:lnTo>
                  <a:lnTo>
                    <a:pt x="3213" y="468"/>
                  </a:lnTo>
                  <a:lnTo>
                    <a:pt x="3221" y="468"/>
                  </a:lnTo>
                  <a:close/>
                  <a:moveTo>
                    <a:pt x="1745" y="471"/>
                  </a:moveTo>
                  <a:lnTo>
                    <a:pt x="1748" y="474"/>
                  </a:lnTo>
                  <a:lnTo>
                    <a:pt x="1752" y="478"/>
                  </a:lnTo>
                  <a:lnTo>
                    <a:pt x="1748" y="486"/>
                  </a:lnTo>
                  <a:lnTo>
                    <a:pt x="1745" y="496"/>
                  </a:lnTo>
                  <a:lnTo>
                    <a:pt x="1747" y="501"/>
                  </a:lnTo>
                  <a:lnTo>
                    <a:pt x="1750" y="509"/>
                  </a:lnTo>
                  <a:lnTo>
                    <a:pt x="1750" y="518"/>
                  </a:lnTo>
                  <a:lnTo>
                    <a:pt x="1748" y="526"/>
                  </a:lnTo>
                  <a:lnTo>
                    <a:pt x="1747" y="529"/>
                  </a:lnTo>
                  <a:lnTo>
                    <a:pt x="1745" y="531"/>
                  </a:lnTo>
                  <a:lnTo>
                    <a:pt x="1738" y="531"/>
                  </a:lnTo>
                  <a:lnTo>
                    <a:pt x="1733" y="529"/>
                  </a:lnTo>
                  <a:lnTo>
                    <a:pt x="1731" y="518"/>
                  </a:lnTo>
                  <a:lnTo>
                    <a:pt x="1731" y="506"/>
                  </a:lnTo>
                  <a:lnTo>
                    <a:pt x="1736" y="504"/>
                  </a:lnTo>
                  <a:lnTo>
                    <a:pt x="1741" y="504"/>
                  </a:lnTo>
                  <a:lnTo>
                    <a:pt x="1738" y="496"/>
                  </a:lnTo>
                  <a:lnTo>
                    <a:pt x="1735" y="489"/>
                  </a:lnTo>
                  <a:lnTo>
                    <a:pt x="1740" y="481"/>
                  </a:lnTo>
                  <a:lnTo>
                    <a:pt x="1745" y="471"/>
                  </a:lnTo>
                  <a:close/>
                  <a:moveTo>
                    <a:pt x="3223" y="583"/>
                  </a:moveTo>
                  <a:lnTo>
                    <a:pt x="3185" y="593"/>
                  </a:lnTo>
                  <a:lnTo>
                    <a:pt x="3183" y="601"/>
                  </a:lnTo>
                  <a:lnTo>
                    <a:pt x="3183" y="608"/>
                  </a:lnTo>
                  <a:lnTo>
                    <a:pt x="3178" y="608"/>
                  </a:lnTo>
                  <a:lnTo>
                    <a:pt x="3175" y="608"/>
                  </a:lnTo>
                  <a:lnTo>
                    <a:pt x="3175" y="605"/>
                  </a:lnTo>
                  <a:lnTo>
                    <a:pt x="3175" y="600"/>
                  </a:lnTo>
                  <a:lnTo>
                    <a:pt x="3173" y="600"/>
                  </a:lnTo>
                  <a:lnTo>
                    <a:pt x="3173" y="600"/>
                  </a:lnTo>
                  <a:lnTo>
                    <a:pt x="3170" y="600"/>
                  </a:lnTo>
                  <a:lnTo>
                    <a:pt x="3166" y="601"/>
                  </a:lnTo>
                  <a:lnTo>
                    <a:pt x="3163" y="608"/>
                  </a:lnTo>
                  <a:lnTo>
                    <a:pt x="3160" y="613"/>
                  </a:lnTo>
                  <a:lnTo>
                    <a:pt x="3154" y="617"/>
                  </a:lnTo>
                  <a:lnTo>
                    <a:pt x="3149" y="620"/>
                  </a:lnTo>
                  <a:lnTo>
                    <a:pt x="3146" y="610"/>
                  </a:lnTo>
                  <a:lnTo>
                    <a:pt x="3143" y="601"/>
                  </a:lnTo>
                  <a:lnTo>
                    <a:pt x="3138" y="605"/>
                  </a:lnTo>
                  <a:lnTo>
                    <a:pt x="3131" y="608"/>
                  </a:lnTo>
                  <a:lnTo>
                    <a:pt x="3128" y="605"/>
                  </a:lnTo>
                  <a:lnTo>
                    <a:pt x="3126" y="601"/>
                  </a:lnTo>
                  <a:lnTo>
                    <a:pt x="3131" y="588"/>
                  </a:lnTo>
                  <a:lnTo>
                    <a:pt x="3139" y="576"/>
                  </a:lnTo>
                  <a:lnTo>
                    <a:pt x="3156" y="578"/>
                  </a:lnTo>
                  <a:lnTo>
                    <a:pt x="3175" y="580"/>
                  </a:lnTo>
                  <a:lnTo>
                    <a:pt x="3186" y="560"/>
                  </a:lnTo>
                  <a:lnTo>
                    <a:pt x="3200" y="541"/>
                  </a:lnTo>
                  <a:lnTo>
                    <a:pt x="3193" y="526"/>
                  </a:lnTo>
                  <a:lnTo>
                    <a:pt x="3186" y="511"/>
                  </a:lnTo>
                  <a:lnTo>
                    <a:pt x="3190" y="509"/>
                  </a:lnTo>
                  <a:lnTo>
                    <a:pt x="3190" y="508"/>
                  </a:lnTo>
                  <a:lnTo>
                    <a:pt x="3190" y="508"/>
                  </a:lnTo>
                  <a:lnTo>
                    <a:pt x="3190" y="504"/>
                  </a:lnTo>
                  <a:lnTo>
                    <a:pt x="3195" y="504"/>
                  </a:lnTo>
                  <a:lnTo>
                    <a:pt x="3200" y="506"/>
                  </a:lnTo>
                  <a:lnTo>
                    <a:pt x="3206" y="514"/>
                  </a:lnTo>
                  <a:lnTo>
                    <a:pt x="3213" y="523"/>
                  </a:lnTo>
                  <a:lnTo>
                    <a:pt x="3216" y="538"/>
                  </a:lnTo>
                  <a:lnTo>
                    <a:pt x="3218" y="553"/>
                  </a:lnTo>
                  <a:lnTo>
                    <a:pt x="3220" y="568"/>
                  </a:lnTo>
                  <a:lnTo>
                    <a:pt x="3223" y="583"/>
                  </a:lnTo>
                  <a:close/>
                  <a:moveTo>
                    <a:pt x="3144" y="615"/>
                  </a:moveTo>
                  <a:lnTo>
                    <a:pt x="3141" y="627"/>
                  </a:lnTo>
                  <a:lnTo>
                    <a:pt x="3139" y="637"/>
                  </a:lnTo>
                  <a:lnTo>
                    <a:pt x="3134" y="637"/>
                  </a:lnTo>
                  <a:lnTo>
                    <a:pt x="3129" y="637"/>
                  </a:lnTo>
                  <a:lnTo>
                    <a:pt x="3129" y="628"/>
                  </a:lnTo>
                  <a:lnTo>
                    <a:pt x="3128" y="618"/>
                  </a:lnTo>
                  <a:lnTo>
                    <a:pt x="3124" y="618"/>
                  </a:lnTo>
                  <a:lnTo>
                    <a:pt x="3121" y="617"/>
                  </a:lnTo>
                  <a:lnTo>
                    <a:pt x="3118" y="615"/>
                  </a:lnTo>
                  <a:lnTo>
                    <a:pt x="3116" y="612"/>
                  </a:lnTo>
                  <a:lnTo>
                    <a:pt x="3116" y="610"/>
                  </a:lnTo>
                  <a:lnTo>
                    <a:pt x="3118" y="608"/>
                  </a:lnTo>
                  <a:lnTo>
                    <a:pt x="3121" y="606"/>
                  </a:lnTo>
                  <a:lnTo>
                    <a:pt x="3124" y="605"/>
                  </a:lnTo>
                  <a:lnTo>
                    <a:pt x="3128" y="608"/>
                  </a:lnTo>
                  <a:lnTo>
                    <a:pt x="3133" y="612"/>
                  </a:lnTo>
                  <a:lnTo>
                    <a:pt x="3136" y="613"/>
                  </a:lnTo>
                  <a:lnTo>
                    <a:pt x="3144" y="615"/>
                  </a:lnTo>
                  <a:close/>
                  <a:moveTo>
                    <a:pt x="3052" y="719"/>
                  </a:moveTo>
                  <a:lnTo>
                    <a:pt x="3056" y="720"/>
                  </a:lnTo>
                  <a:lnTo>
                    <a:pt x="3059" y="720"/>
                  </a:lnTo>
                  <a:lnTo>
                    <a:pt x="3057" y="740"/>
                  </a:lnTo>
                  <a:lnTo>
                    <a:pt x="3056" y="761"/>
                  </a:lnTo>
                  <a:lnTo>
                    <a:pt x="3054" y="761"/>
                  </a:lnTo>
                  <a:lnTo>
                    <a:pt x="3052" y="761"/>
                  </a:lnTo>
                  <a:lnTo>
                    <a:pt x="3049" y="757"/>
                  </a:lnTo>
                  <a:lnTo>
                    <a:pt x="3044" y="754"/>
                  </a:lnTo>
                  <a:lnTo>
                    <a:pt x="3042" y="744"/>
                  </a:lnTo>
                  <a:lnTo>
                    <a:pt x="3042" y="735"/>
                  </a:lnTo>
                  <a:lnTo>
                    <a:pt x="3047" y="727"/>
                  </a:lnTo>
                  <a:lnTo>
                    <a:pt x="3052" y="719"/>
                  </a:lnTo>
                  <a:close/>
                  <a:moveTo>
                    <a:pt x="710" y="782"/>
                  </a:moveTo>
                  <a:lnTo>
                    <a:pt x="709" y="776"/>
                  </a:lnTo>
                  <a:lnTo>
                    <a:pt x="707" y="771"/>
                  </a:lnTo>
                  <a:lnTo>
                    <a:pt x="687" y="764"/>
                  </a:lnTo>
                  <a:lnTo>
                    <a:pt x="667" y="754"/>
                  </a:lnTo>
                  <a:lnTo>
                    <a:pt x="652" y="759"/>
                  </a:lnTo>
                  <a:lnTo>
                    <a:pt x="637" y="762"/>
                  </a:lnTo>
                  <a:lnTo>
                    <a:pt x="638" y="761"/>
                  </a:lnTo>
                  <a:lnTo>
                    <a:pt x="640" y="761"/>
                  </a:lnTo>
                  <a:lnTo>
                    <a:pt x="645" y="752"/>
                  </a:lnTo>
                  <a:lnTo>
                    <a:pt x="650" y="747"/>
                  </a:lnTo>
                  <a:lnTo>
                    <a:pt x="657" y="744"/>
                  </a:lnTo>
                  <a:lnTo>
                    <a:pt x="665" y="744"/>
                  </a:lnTo>
                  <a:lnTo>
                    <a:pt x="673" y="744"/>
                  </a:lnTo>
                  <a:lnTo>
                    <a:pt x="682" y="745"/>
                  </a:lnTo>
                  <a:lnTo>
                    <a:pt x="690" y="749"/>
                  </a:lnTo>
                  <a:lnTo>
                    <a:pt x="698" y="752"/>
                  </a:lnTo>
                  <a:lnTo>
                    <a:pt x="734" y="772"/>
                  </a:lnTo>
                  <a:lnTo>
                    <a:pt x="757" y="786"/>
                  </a:lnTo>
                  <a:lnTo>
                    <a:pt x="757" y="786"/>
                  </a:lnTo>
                  <a:lnTo>
                    <a:pt x="757" y="787"/>
                  </a:lnTo>
                  <a:lnTo>
                    <a:pt x="737" y="787"/>
                  </a:lnTo>
                  <a:lnTo>
                    <a:pt x="719" y="787"/>
                  </a:lnTo>
                  <a:lnTo>
                    <a:pt x="719" y="786"/>
                  </a:lnTo>
                  <a:lnTo>
                    <a:pt x="720" y="782"/>
                  </a:lnTo>
                  <a:lnTo>
                    <a:pt x="715" y="782"/>
                  </a:lnTo>
                  <a:lnTo>
                    <a:pt x="710" y="782"/>
                  </a:lnTo>
                  <a:close/>
                  <a:moveTo>
                    <a:pt x="776" y="789"/>
                  </a:moveTo>
                  <a:lnTo>
                    <a:pt x="791" y="791"/>
                  </a:lnTo>
                  <a:lnTo>
                    <a:pt x="802" y="792"/>
                  </a:lnTo>
                  <a:lnTo>
                    <a:pt x="812" y="797"/>
                  </a:lnTo>
                  <a:lnTo>
                    <a:pt x="821" y="806"/>
                  </a:lnTo>
                  <a:lnTo>
                    <a:pt x="819" y="809"/>
                  </a:lnTo>
                  <a:lnTo>
                    <a:pt x="817" y="811"/>
                  </a:lnTo>
                  <a:lnTo>
                    <a:pt x="797" y="812"/>
                  </a:lnTo>
                  <a:lnTo>
                    <a:pt x="779" y="812"/>
                  </a:lnTo>
                  <a:lnTo>
                    <a:pt x="760" y="809"/>
                  </a:lnTo>
                  <a:lnTo>
                    <a:pt x="744" y="804"/>
                  </a:lnTo>
                  <a:lnTo>
                    <a:pt x="744" y="802"/>
                  </a:lnTo>
                  <a:lnTo>
                    <a:pt x="744" y="802"/>
                  </a:lnTo>
                  <a:lnTo>
                    <a:pt x="752" y="799"/>
                  </a:lnTo>
                  <a:lnTo>
                    <a:pt x="760" y="797"/>
                  </a:lnTo>
                  <a:lnTo>
                    <a:pt x="769" y="794"/>
                  </a:lnTo>
                  <a:lnTo>
                    <a:pt x="776" y="789"/>
                  </a:lnTo>
                  <a:close/>
                  <a:moveTo>
                    <a:pt x="2930" y="789"/>
                  </a:moveTo>
                  <a:lnTo>
                    <a:pt x="2937" y="792"/>
                  </a:lnTo>
                  <a:lnTo>
                    <a:pt x="2939" y="794"/>
                  </a:lnTo>
                  <a:lnTo>
                    <a:pt x="2940" y="797"/>
                  </a:lnTo>
                  <a:lnTo>
                    <a:pt x="2942" y="802"/>
                  </a:lnTo>
                  <a:lnTo>
                    <a:pt x="2942" y="802"/>
                  </a:lnTo>
                  <a:lnTo>
                    <a:pt x="2942" y="804"/>
                  </a:lnTo>
                  <a:lnTo>
                    <a:pt x="2937" y="807"/>
                  </a:lnTo>
                  <a:lnTo>
                    <a:pt x="2934" y="811"/>
                  </a:lnTo>
                  <a:lnTo>
                    <a:pt x="2927" y="814"/>
                  </a:lnTo>
                  <a:lnTo>
                    <a:pt x="2920" y="814"/>
                  </a:lnTo>
                  <a:lnTo>
                    <a:pt x="2917" y="812"/>
                  </a:lnTo>
                  <a:lnTo>
                    <a:pt x="2915" y="811"/>
                  </a:lnTo>
                  <a:lnTo>
                    <a:pt x="2913" y="809"/>
                  </a:lnTo>
                  <a:lnTo>
                    <a:pt x="2912" y="807"/>
                  </a:lnTo>
                  <a:lnTo>
                    <a:pt x="2915" y="801"/>
                  </a:lnTo>
                  <a:lnTo>
                    <a:pt x="2920" y="796"/>
                  </a:lnTo>
                  <a:lnTo>
                    <a:pt x="2923" y="794"/>
                  </a:lnTo>
                  <a:lnTo>
                    <a:pt x="2930" y="789"/>
                  </a:lnTo>
                  <a:close/>
                  <a:moveTo>
                    <a:pt x="3062" y="811"/>
                  </a:moveTo>
                  <a:lnTo>
                    <a:pt x="3064" y="811"/>
                  </a:lnTo>
                  <a:lnTo>
                    <a:pt x="3067" y="811"/>
                  </a:lnTo>
                  <a:lnTo>
                    <a:pt x="3074" y="816"/>
                  </a:lnTo>
                  <a:lnTo>
                    <a:pt x="3079" y="822"/>
                  </a:lnTo>
                  <a:lnTo>
                    <a:pt x="3083" y="829"/>
                  </a:lnTo>
                  <a:lnTo>
                    <a:pt x="3084" y="839"/>
                  </a:lnTo>
                  <a:lnTo>
                    <a:pt x="3079" y="843"/>
                  </a:lnTo>
                  <a:lnTo>
                    <a:pt x="3076" y="846"/>
                  </a:lnTo>
                  <a:lnTo>
                    <a:pt x="3077" y="859"/>
                  </a:lnTo>
                  <a:lnTo>
                    <a:pt x="3077" y="871"/>
                  </a:lnTo>
                  <a:lnTo>
                    <a:pt x="3076" y="871"/>
                  </a:lnTo>
                  <a:lnTo>
                    <a:pt x="3076" y="871"/>
                  </a:lnTo>
                  <a:lnTo>
                    <a:pt x="3066" y="864"/>
                  </a:lnTo>
                  <a:lnTo>
                    <a:pt x="3057" y="859"/>
                  </a:lnTo>
                  <a:lnTo>
                    <a:pt x="3057" y="838"/>
                  </a:lnTo>
                  <a:lnTo>
                    <a:pt x="3057" y="816"/>
                  </a:lnTo>
                  <a:lnTo>
                    <a:pt x="3061" y="814"/>
                  </a:lnTo>
                  <a:lnTo>
                    <a:pt x="3062" y="811"/>
                  </a:lnTo>
                  <a:close/>
                  <a:moveTo>
                    <a:pt x="2964" y="824"/>
                  </a:moveTo>
                  <a:lnTo>
                    <a:pt x="2967" y="829"/>
                  </a:lnTo>
                  <a:lnTo>
                    <a:pt x="2972" y="834"/>
                  </a:lnTo>
                  <a:lnTo>
                    <a:pt x="2969" y="836"/>
                  </a:lnTo>
                  <a:lnTo>
                    <a:pt x="2965" y="836"/>
                  </a:lnTo>
                  <a:lnTo>
                    <a:pt x="2962" y="834"/>
                  </a:lnTo>
                  <a:lnTo>
                    <a:pt x="2960" y="834"/>
                  </a:lnTo>
                  <a:lnTo>
                    <a:pt x="2959" y="836"/>
                  </a:lnTo>
                  <a:lnTo>
                    <a:pt x="2955" y="839"/>
                  </a:lnTo>
                  <a:lnTo>
                    <a:pt x="2957" y="844"/>
                  </a:lnTo>
                  <a:lnTo>
                    <a:pt x="2959" y="846"/>
                  </a:lnTo>
                  <a:lnTo>
                    <a:pt x="2957" y="849"/>
                  </a:lnTo>
                  <a:lnTo>
                    <a:pt x="2955" y="853"/>
                  </a:lnTo>
                  <a:lnTo>
                    <a:pt x="2952" y="849"/>
                  </a:lnTo>
                  <a:lnTo>
                    <a:pt x="2950" y="846"/>
                  </a:lnTo>
                  <a:lnTo>
                    <a:pt x="2955" y="838"/>
                  </a:lnTo>
                  <a:lnTo>
                    <a:pt x="2960" y="826"/>
                  </a:lnTo>
                  <a:lnTo>
                    <a:pt x="2962" y="824"/>
                  </a:lnTo>
                  <a:lnTo>
                    <a:pt x="2964" y="824"/>
                  </a:lnTo>
                  <a:close/>
                  <a:moveTo>
                    <a:pt x="3066" y="876"/>
                  </a:moveTo>
                  <a:lnTo>
                    <a:pt x="3066" y="873"/>
                  </a:lnTo>
                  <a:lnTo>
                    <a:pt x="3067" y="868"/>
                  </a:lnTo>
                  <a:lnTo>
                    <a:pt x="3067" y="868"/>
                  </a:lnTo>
                  <a:lnTo>
                    <a:pt x="3069" y="868"/>
                  </a:lnTo>
                  <a:lnTo>
                    <a:pt x="3071" y="873"/>
                  </a:lnTo>
                  <a:lnTo>
                    <a:pt x="3074" y="876"/>
                  </a:lnTo>
                  <a:lnTo>
                    <a:pt x="3069" y="876"/>
                  </a:lnTo>
                  <a:lnTo>
                    <a:pt x="3066" y="876"/>
                  </a:lnTo>
                  <a:close/>
                  <a:moveTo>
                    <a:pt x="3084" y="873"/>
                  </a:moveTo>
                  <a:lnTo>
                    <a:pt x="3089" y="873"/>
                  </a:lnTo>
                  <a:lnTo>
                    <a:pt x="3094" y="873"/>
                  </a:lnTo>
                  <a:lnTo>
                    <a:pt x="3094" y="874"/>
                  </a:lnTo>
                  <a:lnTo>
                    <a:pt x="3094" y="876"/>
                  </a:lnTo>
                  <a:lnTo>
                    <a:pt x="3094" y="879"/>
                  </a:lnTo>
                  <a:lnTo>
                    <a:pt x="3096" y="883"/>
                  </a:lnTo>
                  <a:lnTo>
                    <a:pt x="3093" y="881"/>
                  </a:lnTo>
                  <a:lnTo>
                    <a:pt x="3089" y="879"/>
                  </a:lnTo>
                  <a:lnTo>
                    <a:pt x="3086" y="878"/>
                  </a:lnTo>
                  <a:lnTo>
                    <a:pt x="3084" y="873"/>
                  </a:lnTo>
                  <a:close/>
                  <a:moveTo>
                    <a:pt x="3071" y="881"/>
                  </a:moveTo>
                  <a:lnTo>
                    <a:pt x="3074" y="883"/>
                  </a:lnTo>
                  <a:lnTo>
                    <a:pt x="3076" y="886"/>
                  </a:lnTo>
                  <a:lnTo>
                    <a:pt x="3076" y="889"/>
                  </a:lnTo>
                  <a:lnTo>
                    <a:pt x="3077" y="896"/>
                  </a:lnTo>
                  <a:lnTo>
                    <a:pt x="3076" y="896"/>
                  </a:lnTo>
                  <a:lnTo>
                    <a:pt x="3074" y="894"/>
                  </a:lnTo>
                  <a:lnTo>
                    <a:pt x="3072" y="888"/>
                  </a:lnTo>
                  <a:lnTo>
                    <a:pt x="3071" y="881"/>
                  </a:lnTo>
                  <a:close/>
                  <a:moveTo>
                    <a:pt x="3104" y="881"/>
                  </a:moveTo>
                  <a:lnTo>
                    <a:pt x="3108" y="883"/>
                  </a:lnTo>
                  <a:lnTo>
                    <a:pt x="3109" y="886"/>
                  </a:lnTo>
                  <a:lnTo>
                    <a:pt x="3109" y="886"/>
                  </a:lnTo>
                  <a:lnTo>
                    <a:pt x="3108" y="888"/>
                  </a:lnTo>
                  <a:lnTo>
                    <a:pt x="3104" y="888"/>
                  </a:lnTo>
                  <a:lnTo>
                    <a:pt x="3103" y="888"/>
                  </a:lnTo>
                  <a:lnTo>
                    <a:pt x="3103" y="886"/>
                  </a:lnTo>
                  <a:lnTo>
                    <a:pt x="3103" y="884"/>
                  </a:lnTo>
                  <a:lnTo>
                    <a:pt x="3103" y="884"/>
                  </a:lnTo>
                  <a:lnTo>
                    <a:pt x="3104" y="884"/>
                  </a:lnTo>
                  <a:lnTo>
                    <a:pt x="3104" y="883"/>
                  </a:lnTo>
                  <a:lnTo>
                    <a:pt x="3104" y="881"/>
                  </a:lnTo>
                  <a:close/>
                  <a:moveTo>
                    <a:pt x="3104" y="893"/>
                  </a:moveTo>
                  <a:lnTo>
                    <a:pt x="3108" y="894"/>
                  </a:lnTo>
                  <a:lnTo>
                    <a:pt x="3109" y="899"/>
                  </a:lnTo>
                  <a:lnTo>
                    <a:pt x="3106" y="899"/>
                  </a:lnTo>
                  <a:lnTo>
                    <a:pt x="3103" y="899"/>
                  </a:lnTo>
                  <a:lnTo>
                    <a:pt x="3103" y="898"/>
                  </a:lnTo>
                  <a:lnTo>
                    <a:pt x="3101" y="896"/>
                  </a:lnTo>
                  <a:lnTo>
                    <a:pt x="3103" y="896"/>
                  </a:lnTo>
                  <a:lnTo>
                    <a:pt x="3103" y="896"/>
                  </a:lnTo>
                  <a:lnTo>
                    <a:pt x="3104" y="894"/>
                  </a:lnTo>
                  <a:lnTo>
                    <a:pt x="3104" y="893"/>
                  </a:lnTo>
                  <a:close/>
                  <a:moveTo>
                    <a:pt x="3119" y="896"/>
                  </a:moveTo>
                  <a:lnTo>
                    <a:pt x="3123" y="898"/>
                  </a:lnTo>
                  <a:lnTo>
                    <a:pt x="3128" y="899"/>
                  </a:lnTo>
                  <a:lnTo>
                    <a:pt x="3128" y="899"/>
                  </a:lnTo>
                  <a:lnTo>
                    <a:pt x="3128" y="901"/>
                  </a:lnTo>
                  <a:lnTo>
                    <a:pt x="3124" y="901"/>
                  </a:lnTo>
                  <a:lnTo>
                    <a:pt x="3123" y="901"/>
                  </a:lnTo>
                  <a:lnTo>
                    <a:pt x="3121" y="899"/>
                  </a:lnTo>
                  <a:lnTo>
                    <a:pt x="3119" y="896"/>
                  </a:lnTo>
                  <a:close/>
                  <a:moveTo>
                    <a:pt x="3089" y="905"/>
                  </a:moveTo>
                  <a:lnTo>
                    <a:pt x="3093" y="908"/>
                  </a:lnTo>
                  <a:lnTo>
                    <a:pt x="3094" y="911"/>
                  </a:lnTo>
                  <a:lnTo>
                    <a:pt x="3096" y="915"/>
                  </a:lnTo>
                  <a:lnTo>
                    <a:pt x="3098" y="918"/>
                  </a:lnTo>
                  <a:lnTo>
                    <a:pt x="3096" y="918"/>
                  </a:lnTo>
                  <a:lnTo>
                    <a:pt x="3096" y="918"/>
                  </a:lnTo>
                  <a:lnTo>
                    <a:pt x="3091" y="918"/>
                  </a:lnTo>
                  <a:lnTo>
                    <a:pt x="3088" y="916"/>
                  </a:lnTo>
                  <a:lnTo>
                    <a:pt x="3089" y="911"/>
                  </a:lnTo>
                  <a:lnTo>
                    <a:pt x="3089" y="905"/>
                  </a:lnTo>
                  <a:close/>
                  <a:moveTo>
                    <a:pt x="3123" y="908"/>
                  </a:moveTo>
                  <a:lnTo>
                    <a:pt x="3126" y="908"/>
                  </a:lnTo>
                  <a:lnTo>
                    <a:pt x="3128" y="910"/>
                  </a:lnTo>
                  <a:lnTo>
                    <a:pt x="3128" y="910"/>
                  </a:lnTo>
                  <a:lnTo>
                    <a:pt x="3128" y="913"/>
                  </a:lnTo>
                  <a:lnTo>
                    <a:pt x="3124" y="913"/>
                  </a:lnTo>
                  <a:lnTo>
                    <a:pt x="3119" y="913"/>
                  </a:lnTo>
                  <a:lnTo>
                    <a:pt x="3116" y="911"/>
                  </a:lnTo>
                  <a:lnTo>
                    <a:pt x="3114" y="910"/>
                  </a:lnTo>
                  <a:lnTo>
                    <a:pt x="3118" y="908"/>
                  </a:lnTo>
                  <a:lnTo>
                    <a:pt x="3123" y="908"/>
                  </a:lnTo>
                  <a:close/>
                  <a:moveTo>
                    <a:pt x="3103" y="921"/>
                  </a:moveTo>
                  <a:lnTo>
                    <a:pt x="3106" y="923"/>
                  </a:lnTo>
                  <a:lnTo>
                    <a:pt x="3106" y="928"/>
                  </a:lnTo>
                  <a:lnTo>
                    <a:pt x="3103" y="933"/>
                  </a:lnTo>
                  <a:lnTo>
                    <a:pt x="3101" y="938"/>
                  </a:lnTo>
                  <a:lnTo>
                    <a:pt x="3101" y="936"/>
                  </a:lnTo>
                  <a:lnTo>
                    <a:pt x="3101" y="936"/>
                  </a:lnTo>
                  <a:lnTo>
                    <a:pt x="3099" y="930"/>
                  </a:lnTo>
                  <a:lnTo>
                    <a:pt x="3098" y="925"/>
                  </a:lnTo>
                  <a:lnTo>
                    <a:pt x="3101" y="923"/>
                  </a:lnTo>
                  <a:lnTo>
                    <a:pt x="3103" y="921"/>
                  </a:lnTo>
                  <a:close/>
                  <a:moveTo>
                    <a:pt x="2592" y="931"/>
                  </a:moveTo>
                  <a:lnTo>
                    <a:pt x="2599" y="936"/>
                  </a:lnTo>
                  <a:lnTo>
                    <a:pt x="2604" y="945"/>
                  </a:lnTo>
                  <a:lnTo>
                    <a:pt x="2609" y="953"/>
                  </a:lnTo>
                  <a:lnTo>
                    <a:pt x="2614" y="963"/>
                  </a:lnTo>
                  <a:lnTo>
                    <a:pt x="2609" y="973"/>
                  </a:lnTo>
                  <a:lnTo>
                    <a:pt x="2604" y="983"/>
                  </a:lnTo>
                  <a:lnTo>
                    <a:pt x="2604" y="983"/>
                  </a:lnTo>
                  <a:lnTo>
                    <a:pt x="2602" y="983"/>
                  </a:lnTo>
                  <a:lnTo>
                    <a:pt x="2597" y="982"/>
                  </a:lnTo>
                  <a:lnTo>
                    <a:pt x="2590" y="982"/>
                  </a:lnTo>
                  <a:lnTo>
                    <a:pt x="2589" y="966"/>
                  </a:lnTo>
                  <a:lnTo>
                    <a:pt x="2587" y="955"/>
                  </a:lnTo>
                  <a:lnTo>
                    <a:pt x="2589" y="943"/>
                  </a:lnTo>
                  <a:lnTo>
                    <a:pt x="2592" y="931"/>
                  </a:lnTo>
                  <a:close/>
                  <a:moveTo>
                    <a:pt x="3136" y="983"/>
                  </a:moveTo>
                  <a:lnTo>
                    <a:pt x="3129" y="982"/>
                  </a:lnTo>
                  <a:lnTo>
                    <a:pt x="3124" y="982"/>
                  </a:lnTo>
                  <a:lnTo>
                    <a:pt x="3121" y="978"/>
                  </a:lnTo>
                  <a:lnTo>
                    <a:pt x="3118" y="975"/>
                  </a:lnTo>
                  <a:lnTo>
                    <a:pt x="3116" y="966"/>
                  </a:lnTo>
                  <a:lnTo>
                    <a:pt x="3114" y="955"/>
                  </a:lnTo>
                  <a:lnTo>
                    <a:pt x="3124" y="945"/>
                  </a:lnTo>
                  <a:lnTo>
                    <a:pt x="3133" y="933"/>
                  </a:lnTo>
                  <a:lnTo>
                    <a:pt x="3133" y="935"/>
                  </a:lnTo>
                  <a:lnTo>
                    <a:pt x="3133" y="936"/>
                  </a:lnTo>
                  <a:lnTo>
                    <a:pt x="3138" y="950"/>
                  </a:lnTo>
                  <a:lnTo>
                    <a:pt x="3143" y="963"/>
                  </a:lnTo>
                  <a:lnTo>
                    <a:pt x="3138" y="966"/>
                  </a:lnTo>
                  <a:lnTo>
                    <a:pt x="3133" y="970"/>
                  </a:lnTo>
                  <a:lnTo>
                    <a:pt x="3134" y="977"/>
                  </a:lnTo>
                  <a:lnTo>
                    <a:pt x="3136" y="983"/>
                  </a:lnTo>
                  <a:close/>
                  <a:moveTo>
                    <a:pt x="3108" y="946"/>
                  </a:moveTo>
                  <a:lnTo>
                    <a:pt x="3111" y="950"/>
                  </a:lnTo>
                  <a:lnTo>
                    <a:pt x="3111" y="953"/>
                  </a:lnTo>
                  <a:lnTo>
                    <a:pt x="3111" y="956"/>
                  </a:lnTo>
                  <a:lnTo>
                    <a:pt x="3109" y="961"/>
                  </a:lnTo>
                  <a:lnTo>
                    <a:pt x="3109" y="961"/>
                  </a:lnTo>
                  <a:lnTo>
                    <a:pt x="3108" y="961"/>
                  </a:lnTo>
                  <a:lnTo>
                    <a:pt x="3103" y="960"/>
                  </a:lnTo>
                  <a:lnTo>
                    <a:pt x="3096" y="960"/>
                  </a:lnTo>
                  <a:lnTo>
                    <a:pt x="3101" y="953"/>
                  </a:lnTo>
                  <a:lnTo>
                    <a:pt x="3108" y="946"/>
                  </a:lnTo>
                  <a:close/>
                  <a:moveTo>
                    <a:pt x="3029" y="970"/>
                  </a:moveTo>
                  <a:lnTo>
                    <a:pt x="3044" y="980"/>
                  </a:lnTo>
                  <a:lnTo>
                    <a:pt x="3057" y="990"/>
                  </a:lnTo>
                  <a:lnTo>
                    <a:pt x="3057" y="993"/>
                  </a:lnTo>
                  <a:lnTo>
                    <a:pt x="3057" y="995"/>
                  </a:lnTo>
                  <a:lnTo>
                    <a:pt x="3054" y="1003"/>
                  </a:lnTo>
                  <a:lnTo>
                    <a:pt x="3049" y="1008"/>
                  </a:lnTo>
                  <a:lnTo>
                    <a:pt x="3044" y="1012"/>
                  </a:lnTo>
                  <a:lnTo>
                    <a:pt x="3039" y="1017"/>
                  </a:lnTo>
                  <a:lnTo>
                    <a:pt x="3047" y="1033"/>
                  </a:lnTo>
                  <a:lnTo>
                    <a:pt x="3052" y="1052"/>
                  </a:lnTo>
                  <a:lnTo>
                    <a:pt x="3047" y="1059"/>
                  </a:lnTo>
                  <a:lnTo>
                    <a:pt x="3042" y="1065"/>
                  </a:lnTo>
                  <a:lnTo>
                    <a:pt x="3039" y="1074"/>
                  </a:lnTo>
                  <a:lnTo>
                    <a:pt x="3036" y="1084"/>
                  </a:lnTo>
                  <a:lnTo>
                    <a:pt x="3032" y="1092"/>
                  </a:lnTo>
                  <a:lnTo>
                    <a:pt x="3029" y="1102"/>
                  </a:lnTo>
                  <a:lnTo>
                    <a:pt x="3026" y="1110"/>
                  </a:lnTo>
                  <a:lnTo>
                    <a:pt x="3021" y="1117"/>
                  </a:lnTo>
                  <a:lnTo>
                    <a:pt x="3007" y="1112"/>
                  </a:lnTo>
                  <a:lnTo>
                    <a:pt x="2999" y="1107"/>
                  </a:lnTo>
                  <a:lnTo>
                    <a:pt x="2975" y="1105"/>
                  </a:lnTo>
                  <a:lnTo>
                    <a:pt x="2952" y="1104"/>
                  </a:lnTo>
                  <a:lnTo>
                    <a:pt x="2952" y="1090"/>
                  </a:lnTo>
                  <a:lnTo>
                    <a:pt x="2947" y="1082"/>
                  </a:lnTo>
                  <a:lnTo>
                    <a:pt x="2942" y="1074"/>
                  </a:lnTo>
                  <a:lnTo>
                    <a:pt x="2935" y="1067"/>
                  </a:lnTo>
                  <a:lnTo>
                    <a:pt x="2935" y="1060"/>
                  </a:lnTo>
                  <a:lnTo>
                    <a:pt x="2937" y="1054"/>
                  </a:lnTo>
                  <a:lnTo>
                    <a:pt x="2939" y="1047"/>
                  </a:lnTo>
                  <a:lnTo>
                    <a:pt x="2942" y="1042"/>
                  </a:lnTo>
                  <a:lnTo>
                    <a:pt x="2950" y="1043"/>
                  </a:lnTo>
                  <a:lnTo>
                    <a:pt x="2957" y="1045"/>
                  </a:lnTo>
                  <a:lnTo>
                    <a:pt x="2964" y="1037"/>
                  </a:lnTo>
                  <a:lnTo>
                    <a:pt x="2970" y="1028"/>
                  </a:lnTo>
                  <a:lnTo>
                    <a:pt x="2982" y="1022"/>
                  </a:lnTo>
                  <a:lnTo>
                    <a:pt x="2995" y="1015"/>
                  </a:lnTo>
                  <a:lnTo>
                    <a:pt x="3012" y="993"/>
                  </a:lnTo>
                  <a:lnTo>
                    <a:pt x="3029" y="970"/>
                  </a:lnTo>
                  <a:close/>
                  <a:moveTo>
                    <a:pt x="2771" y="983"/>
                  </a:moveTo>
                  <a:lnTo>
                    <a:pt x="2785" y="988"/>
                  </a:lnTo>
                  <a:lnTo>
                    <a:pt x="2801" y="992"/>
                  </a:lnTo>
                  <a:lnTo>
                    <a:pt x="2806" y="1002"/>
                  </a:lnTo>
                  <a:lnTo>
                    <a:pt x="2813" y="1010"/>
                  </a:lnTo>
                  <a:lnTo>
                    <a:pt x="2820" y="1017"/>
                  </a:lnTo>
                  <a:lnTo>
                    <a:pt x="2828" y="1023"/>
                  </a:lnTo>
                  <a:lnTo>
                    <a:pt x="2846" y="1033"/>
                  </a:lnTo>
                  <a:lnTo>
                    <a:pt x="2862" y="1047"/>
                  </a:lnTo>
                  <a:lnTo>
                    <a:pt x="2873" y="1069"/>
                  </a:lnTo>
                  <a:lnTo>
                    <a:pt x="2883" y="1092"/>
                  </a:lnTo>
                  <a:lnTo>
                    <a:pt x="2892" y="1097"/>
                  </a:lnTo>
                  <a:lnTo>
                    <a:pt x="2900" y="1102"/>
                  </a:lnTo>
                  <a:lnTo>
                    <a:pt x="2902" y="1110"/>
                  </a:lnTo>
                  <a:lnTo>
                    <a:pt x="2903" y="1122"/>
                  </a:lnTo>
                  <a:lnTo>
                    <a:pt x="2902" y="1134"/>
                  </a:lnTo>
                  <a:lnTo>
                    <a:pt x="2900" y="1142"/>
                  </a:lnTo>
                  <a:lnTo>
                    <a:pt x="2890" y="1142"/>
                  </a:lnTo>
                  <a:lnTo>
                    <a:pt x="2880" y="1142"/>
                  </a:lnTo>
                  <a:lnTo>
                    <a:pt x="2862" y="1119"/>
                  </a:lnTo>
                  <a:lnTo>
                    <a:pt x="2841" y="1095"/>
                  </a:lnTo>
                  <a:lnTo>
                    <a:pt x="2835" y="1082"/>
                  </a:lnTo>
                  <a:lnTo>
                    <a:pt x="2830" y="1069"/>
                  </a:lnTo>
                  <a:lnTo>
                    <a:pt x="2825" y="1054"/>
                  </a:lnTo>
                  <a:lnTo>
                    <a:pt x="2818" y="1038"/>
                  </a:lnTo>
                  <a:lnTo>
                    <a:pt x="2813" y="1032"/>
                  </a:lnTo>
                  <a:lnTo>
                    <a:pt x="2806" y="1027"/>
                  </a:lnTo>
                  <a:lnTo>
                    <a:pt x="2800" y="1022"/>
                  </a:lnTo>
                  <a:lnTo>
                    <a:pt x="2793" y="1015"/>
                  </a:lnTo>
                  <a:lnTo>
                    <a:pt x="2785" y="1010"/>
                  </a:lnTo>
                  <a:lnTo>
                    <a:pt x="2778" y="1005"/>
                  </a:lnTo>
                  <a:lnTo>
                    <a:pt x="2773" y="998"/>
                  </a:lnTo>
                  <a:lnTo>
                    <a:pt x="2768" y="990"/>
                  </a:lnTo>
                  <a:lnTo>
                    <a:pt x="2769" y="987"/>
                  </a:lnTo>
                  <a:lnTo>
                    <a:pt x="2771" y="983"/>
                  </a:lnTo>
                  <a:close/>
                  <a:moveTo>
                    <a:pt x="3170" y="1030"/>
                  </a:moveTo>
                  <a:lnTo>
                    <a:pt x="3171" y="1030"/>
                  </a:lnTo>
                  <a:lnTo>
                    <a:pt x="3173" y="1030"/>
                  </a:lnTo>
                  <a:lnTo>
                    <a:pt x="3171" y="1033"/>
                  </a:lnTo>
                  <a:lnTo>
                    <a:pt x="3171" y="1035"/>
                  </a:lnTo>
                  <a:lnTo>
                    <a:pt x="3170" y="1035"/>
                  </a:lnTo>
                  <a:lnTo>
                    <a:pt x="3166" y="1037"/>
                  </a:lnTo>
                  <a:lnTo>
                    <a:pt x="3168" y="1033"/>
                  </a:lnTo>
                  <a:lnTo>
                    <a:pt x="3170" y="1030"/>
                  </a:lnTo>
                  <a:close/>
                  <a:moveTo>
                    <a:pt x="3160" y="1040"/>
                  </a:moveTo>
                  <a:lnTo>
                    <a:pt x="3163" y="1040"/>
                  </a:lnTo>
                  <a:lnTo>
                    <a:pt x="3165" y="1040"/>
                  </a:lnTo>
                  <a:lnTo>
                    <a:pt x="3166" y="1057"/>
                  </a:lnTo>
                  <a:lnTo>
                    <a:pt x="3166" y="1072"/>
                  </a:lnTo>
                  <a:lnTo>
                    <a:pt x="3165" y="1072"/>
                  </a:lnTo>
                  <a:lnTo>
                    <a:pt x="3163" y="1072"/>
                  </a:lnTo>
                  <a:lnTo>
                    <a:pt x="3160" y="1055"/>
                  </a:lnTo>
                  <a:lnTo>
                    <a:pt x="3160" y="1040"/>
                  </a:lnTo>
                  <a:close/>
                  <a:moveTo>
                    <a:pt x="3128" y="1043"/>
                  </a:moveTo>
                  <a:lnTo>
                    <a:pt x="3129" y="1047"/>
                  </a:lnTo>
                  <a:lnTo>
                    <a:pt x="3129" y="1049"/>
                  </a:lnTo>
                  <a:lnTo>
                    <a:pt x="3129" y="1052"/>
                  </a:lnTo>
                  <a:lnTo>
                    <a:pt x="3128" y="1054"/>
                  </a:lnTo>
                  <a:lnTo>
                    <a:pt x="3123" y="1057"/>
                  </a:lnTo>
                  <a:lnTo>
                    <a:pt x="3118" y="1060"/>
                  </a:lnTo>
                  <a:lnTo>
                    <a:pt x="3113" y="1057"/>
                  </a:lnTo>
                  <a:lnTo>
                    <a:pt x="3106" y="1054"/>
                  </a:lnTo>
                  <a:lnTo>
                    <a:pt x="3106" y="1052"/>
                  </a:lnTo>
                  <a:lnTo>
                    <a:pt x="3106" y="1052"/>
                  </a:lnTo>
                  <a:lnTo>
                    <a:pt x="3116" y="1050"/>
                  </a:lnTo>
                  <a:lnTo>
                    <a:pt x="3126" y="1050"/>
                  </a:lnTo>
                  <a:lnTo>
                    <a:pt x="3126" y="1047"/>
                  </a:lnTo>
                  <a:lnTo>
                    <a:pt x="3128" y="1043"/>
                  </a:lnTo>
                  <a:close/>
                  <a:moveTo>
                    <a:pt x="3091" y="1050"/>
                  </a:moveTo>
                  <a:lnTo>
                    <a:pt x="3098" y="1050"/>
                  </a:lnTo>
                  <a:lnTo>
                    <a:pt x="3103" y="1052"/>
                  </a:lnTo>
                  <a:lnTo>
                    <a:pt x="3103" y="1052"/>
                  </a:lnTo>
                  <a:lnTo>
                    <a:pt x="3103" y="1054"/>
                  </a:lnTo>
                  <a:lnTo>
                    <a:pt x="3094" y="1055"/>
                  </a:lnTo>
                  <a:lnTo>
                    <a:pt x="3086" y="1059"/>
                  </a:lnTo>
                  <a:lnTo>
                    <a:pt x="3083" y="1059"/>
                  </a:lnTo>
                  <a:lnTo>
                    <a:pt x="3079" y="1059"/>
                  </a:lnTo>
                  <a:lnTo>
                    <a:pt x="3076" y="1059"/>
                  </a:lnTo>
                  <a:lnTo>
                    <a:pt x="3074" y="1057"/>
                  </a:lnTo>
                  <a:lnTo>
                    <a:pt x="3074" y="1054"/>
                  </a:lnTo>
                  <a:lnTo>
                    <a:pt x="3076" y="1052"/>
                  </a:lnTo>
                  <a:lnTo>
                    <a:pt x="3083" y="1050"/>
                  </a:lnTo>
                  <a:lnTo>
                    <a:pt x="3091" y="1050"/>
                  </a:lnTo>
                  <a:close/>
                  <a:moveTo>
                    <a:pt x="3280" y="1176"/>
                  </a:moveTo>
                  <a:lnTo>
                    <a:pt x="3282" y="1171"/>
                  </a:lnTo>
                  <a:lnTo>
                    <a:pt x="3282" y="1166"/>
                  </a:lnTo>
                  <a:lnTo>
                    <a:pt x="3288" y="1166"/>
                  </a:lnTo>
                  <a:lnTo>
                    <a:pt x="3293" y="1166"/>
                  </a:lnTo>
                  <a:lnTo>
                    <a:pt x="3293" y="1159"/>
                  </a:lnTo>
                  <a:lnTo>
                    <a:pt x="3293" y="1152"/>
                  </a:lnTo>
                  <a:lnTo>
                    <a:pt x="3282" y="1142"/>
                  </a:lnTo>
                  <a:lnTo>
                    <a:pt x="3272" y="1131"/>
                  </a:lnTo>
                  <a:lnTo>
                    <a:pt x="3267" y="1127"/>
                  </a:lnTo>
                  <a:lnTo>
                    <a:pt x="3260" y="1126"/>
                  </a:lnTo>
                  <a:lnTo>
                    <a:pt x="3253" y="1127"/>
                  </a:lnTo>
                  <a:lnTo>
                    <a:pt x="3245" y="1132"/>
                  </a:lnTo>
                  <a:lnTo>
                    <a:pt x="3242" y="1129"/>
                  </a:lnTo>
                  <a:lnTo>
                    <a:pt x="3238" y="1127"/>
                  </a:lnTo>
                  <a:lnTo>
                    <a:pt x="3238" y="1119"/>
                  </a:lnTo>
                  <a:lnTo>
                    <a:pt x="3238" y="1114"/>
                  </a:lnTo>
                  <a:lnTo>
                    <a:pt x="3235" y="1109"/>
                  </a:lnTo>
                  <a:lnTo>
                    <a:pt x="3230" y="1105"/>
                  </a:lnTo>
                  <a:lnTo>
                    <a:pt x="3225" y="1107"/>
                  </a:lnTo>
                  <a:lnTo>
                    <a:pt x="3220" y="1107"/>
                  </a:lnTo>
                  <a:lnTo>
                    <a:pt x="3216" y="1105"/>
                  </a:lnTo>
                  <a:lnTo>
                    <a:pt x="3213" y="1100"/>
                  </a:lnTo>
                  <a:lnTo>
                    <a:pt x="3216" y="1102"/>
                  </a:lnTo>
                  <a:lnTo>
                    <a:pt x="3221" y="1105"/>
                  </a:lnTo>
                  <a:lnTo>
                    <a:pt x="3226" y="1100"/>
                  </a:lnTo>
                  <a:lnTo>
                    <a:pt x="3233" y="1095"/>
                  </a:lnTo>
                  <a:lnTo>
                    <a:pt x="3233" y="1095"/>
                  </a:lnTo>
                  <a:lnTo>
                    <a:pt x="3233" y="1094"/>
                  </a:lnTo>
                  <a:lnTo>
                    <a:pt x="3225" y="1094"/>
                  </a:lnTo>
                  <a:lnTo>
                    <a:pt x="3216" y="1090"/>
                  </a:lnTo>
                  <a:lnTo>
                    <a:pt x="3210" y="1085"/>
                  </a:lnTo>
                  <a:lnTo>
                    <a:pt x="3205" y="1079"/>
                  </a:lnTo>
                  <a:lnTo>
                    <a:pt x="3215" y="1074"/>
                  </a:lnTo>
                  <a:lnTo>
                    <a:pt x="3223" y="1067"/>
                  </a:lnTo>
                  <a:lnTo>
                    <a:pt x="3230" y="1070"/>
                  </a:lnTo>
                  <a:lnTo>
                    <a:pt x="3235" y="1074"/>
                  </a:lnTo>
                  <a:lnTo>
                    <a:pt x="3238" y="1079"/>
                  </a:lnTo>
                  <a:lnTo>
                    <a:pt x="3243" y="1084"/>
                  </a:lnTo>
                  <a:lnTo>
                    <a:pt x="3240" y="1089"/>
                  </a:lnTo>
                  <a:lnTo>
                    <a:pt x="3238" y="1092"/>
                  </a:lnTo>
                  <a:lnTo>
                    <a:pt x="3237" y="1095"/>
                  </a:lnTo>
                  <a:lnTo>
                    <a:pt x="3238" y="1100"/>
                  </a:lnTo>
                  <a:lnTo>
                    <a:pt x="3240" y="1104"/>
                  </a:lnTo>
                  <a:lnTo>
                    <a:pt x="3243" y="1105"/>
                  </a:lnTo>
                  <a:lnTo>
                    <a:pt x="3252" y="1105"/>
                  </a:lnTo>
                  <a:lnTo>
                    <a:pt x="3258" y="1105"/>
                  </a:lnTo>
                  <a:lnTo>
                    <a:pt x="3263" y="1102"/>
                  </a:lnTo>
                  <a:lnTo>
                    <a:pt x="3268" y="1099"/>
                  </a:lnTo>
                  <a:lnTo>
                    <a:pt x="3272" y="1094"/>
                  </a:lnTo>
                  <a:lnTo>
                    <a:pt x="3277" y="1090"/>
                  </a:lnTo>
                  <a:lnTo>
                    <a:pt x="3282" y="1087"/>
                  </a:lnTo>
                  <a:lnTo>
                    <a:pt x="3288" y="1085"/>
                  </a:lnTo>
                  <a:lnTo>
                    <a:pt x="3305" y="1092"/>
                  </a:lnTo>
                  <a:lnTo>
                    <a:pt x="3327" y="1100"/>
                  </a:lnTo>
                  <a:lnTo>
                    <a:pt x="3349" y="1110"/>
                  </a:lnTo>
                  <a:lnTo>
                    <a:pt x="3364" y="1119"/>
                  </a:lnTo>
                  <a:lnTo>
                    <a:pt x="3370" y="1126"/>
                  </a:lnTo>
                  <a:lnTo>
                    <a:pt x="3377" y="1132"/>
                  </a:lnTo>
                  <a:lnTo>
                    <a:pt x="3382" y="1141"/>
                  </a:lnTo>
                  <a:lnTo>
                    <a:pt x="3387" y="1149"/>
                  </a:lnTo>
                  <a:lnTo>
                    <a:pt x="3396" y="1167"/>
                  </a:lnTo>
                  <a:lnTo>
                    <a:pt x="3406" y="1184"/>
                  </a:lnTo>
                  <a:lnTo>
                    <a:pt x="3419" y="1192"/>
                  </a:lnTo>
                  <a:lnTo>
                    <a:pt x="3431" y="1204"/>
                  </a:lnTo>
                  <a:lnTo>
                    <a:pt x="3431" y="1204"/>
                  </a:lnTo>
                  <a:lnTo>
                    <a:pt x="3431" y="1204"/>
                  </a:lnTo>
                  <a:lnTo>
                    <a:pt x="3416" y="1203"/>
                  </a:lnTo>
                  <a:lnTo>
                    <a:pt x="3401" y="1203"/>
                  </a:lnTo>
                  <a:lnTo>
                    <a:pt x="3384" y="1184"/>
                  </a:lnTo>
                  <a:lnTo>
                    <a:pt x="3367" y="1166"/>
                  </a:lnTo>
                  <a:lnTo>
                    <a:pt x="3359" y="1167"/>
                  </a:lnTo>
                  <a:lnTo>
                    <a:pt x="3354" y="1169"/>
                  </a:lnTo>
                  <a:lnTo>
                    <a:pt x="3350" y="1171"/>
                  </a:lnTo>
                  <a:lnTo>
                    <a:pt x="3345" y="1172"/>
                  </a:lnTo>
                  <a:lnTo>
                    <a:pt x="3344" y="1182"/>
                  </a:lnTo>
                  <a:lnTo>
                    <a:pt x="3342" y="1191"/>
                  </a:lnTo>
                  <a:lnTo>
                    <a:pt x="3324" y="1186"/>
                  </a:lnTo>
                  <a:lnTo>
                    <a:pt x="3312" y="1181"/>
                  </a:lnTo>
                  <a:lnTo>
                    <a:pt x="3305" y="1179"/>
                  </a:lnTo>
                  <a:lnTo>
                    <a:pt x="3298" y="1177"/>
                  </a:lnTo>
                  <a:lnTo>
                    <a:pt x="3290" y="1176"/>
                  </a:lnTo>
                  <a:lnTo>
                    <a:pt x="3280" y="1176"/>
                  </a:lnTo>
                  <a:close/>
                  <a:moveTo>
                    <a:pt x="1030" y="1072"/>
                  </a:moveTo>
                  <a:lnTo>
                    <a:pt x="1035" y="1072"/>
                  </a:lnTo>
                  <a:lnTo>
                    <a:pt x="1040" y="1072"/>
                  </a:lnTo>
                  <a:lnTo>
                    <a:pt x="1040" y="1075"/>
                  </a:lnTo>
                  <a:lnTo>
                    <a:pt x="1040" y="1079"/>
                  </a:lnTo>
                  <a:lnTo>
                    <a:pt x="1038" y="1080"/>
                  </a:lnTo>
                  <a:lnTo>
                    <a:pt x="1037" y="1082"/>
                  </a:lnTo>
                  <a:lnTo>
                    <a:pt x="1037" y="1082"/>
                  </a:lnTo>
                  <a:lnTo>
                    <a:pt x="1035" y="1082"/>
                  </a:lnTo>
                  <a:lnTo>
                    <a:pt x="1030" y="1080"/>
                  </a:lnTo>
                  <a:lnTo>
                    <a:pt x="1025" y="1079"/>
                  </a:lnTo>
                  <a:lnTo>
                    <a:pt x="1027" y="1075"/>
                  </a:lnTo>
                  <a:lnTo>
                    <a:pt x="1030" y="1072"/>
                  </a:lnTo>
                  <a:close/>
                  <a:moveTo>
                    <a:pt x="3108" y="1085"/>
                  </a:moveTo>
                  <a:lnTo>
                    <a:pt x="3101" y="1085"/>
                  </a:lnTo>
                  <a:lnTo>
                    <a:pt x="3094" y="1087"/>
                  </a:lnTo>
                  <a:lnTo>
                    <a:pt x="3094" y="1095"/>
                  </a:lnTo>
                  <a:lnTo>
                    <a:pt x="3096" y="1105"/>
                  </a:lnTo>
                  <a:lnTo>
                    <a:pt x="3099" y="1115"/>
                  </a:lnTo>
                  <a:lnTo>
                    <a:pt x="3103" y="1127"/>
                  </a:lnTo>
                  <a:lnTo>
                    <a:pt x="3099" y="1127"/>
                  </a:lnTo>
                  <a:lnTo>
                    <a:pt x="3096" y="1126"/>
                  </a:lnTo>
                  <a:lnTo>
                    <a:pt x="3086" y="1114"/>
                  </a:lnTo>
                  <a:lnTo>
                    <a:pt x="3077" y="1100"/>
                  </a:lnTo>
                  <a:lnTo>
                    <a:pt x="3074" y="1102"/>
                  </a:lnTo>
                  <a:lnTo>
                    <a:pt x="3072" y="1104"/>
                  </a:lnTo>
                  <a:lnTo>
                    <a:pt x="3071" y="1119"/>
                  </a:lnTo>
                  <a:lnTo>
                    <a:pt x="3074" y="1132"/>
                  </a:lnTo>
                  <a:lnTo>
                    <a:pt x="3071" y="1131"/>
                  </a:lnTo>
                  <a:lnTo>
                    <a:pt x="3067" y="1129"/>
                  </a:lnTo>
                  <a:lnTo>
                    <a:pt x="3066" y="1127"/>
                  </a:lnTo>
                  <a:lnTo>
                    <a:pt x="3064" y="1126"/>
                  </a:lnTo>
                  <a:lnTo>
                    <a:pt x="3061" y="1112"/>
                  </a:lnTo>
                  <a:lnTo>
                    <a:pt x="3056" y="1097"/>
                  </a:lnTo>
                  <a:lnTo>
                    <a:pt x="3062" y="1085"/>
                  </a:lnTo>
                  <a:lnTo>
                    <a:pt x="3067" y="1074"/>
                  </a:lnTo>
                  <a:lnTo>
                    <a:pt x="3074" y="1079"/>
                  </a:lnTo>
                  <a:lnTo>
                    <a:pt x="3081" y="1082"/>
                  </a:lnTo>
                  <a:lnTo>
                    <a:pt x="3088" y="1079"/>
                  </a:lnTo>
                  <a:lnTo>
                    <a:pt x="3094" y="1077"/>
                  </a:lnTo>
                  <a:lnTo>
                    <a:pt x="3101" y="1075"/>
                  </a:lnTo>
                  <a:lnTo>
                    <a:pt x="3108" y="1077"/>
                  </a:lnTo>
                  <a:lnTo>
                    <a:pt x="3108" y="1080"/>
                  </a:lnTo>
                  <a:lnTo>
                    <a:pt x="3108" y="1085"/>
                  </a:lnTo>
                  <a:close/>
                  <a:moveTo>
                    <a:pt x="2897" y="1144"/>
                  </a:moveTo>
                  <a:lnTo>
                    <a:pt x="2908" y="1144"/>
                  </a:lnTo>
                  <a:lnTo>
                    <a:pt x="2922" y="1144"/>
                  </a:lnTo>
                  <a:lnTo>
                    <a:pt x="2930" y="1152"/>
                  </a:lnTo>
                  <a:lnTo>
                    <a:pt x="2940" y="1159"/>
                  </a:lnTo>
                  <a:lnTo>
                    <a:pt x="2955" y="1156"/>
                  </a:lnTo>
                  <a:lnTo>
                    <a:pt x="2970" y="1154"/>
                  </a:lnTo>
                  <a:lnTo>
                    <a:pt x="2987" y="1166"/>
                  </a:lnTo>
                  <a:lnTo>
                    <a:pt x="3004" y="1177"/>
                  </a:lnTo>
                  <a:lnTo>
                    <a:pt x="3004" y="1179"/>
                  </a:lnTo>
                  <a:lnTo>
                    <a:pt x="3002" y="1181"/>
                  </a:lnTo>
                  <a:lnTo>
                    <a:pt x="2979" y="1177"/>
                  </a:lnTo>
                  <a:lnTo>
                    <a:pt x="2955" y="1174"/>
                  </a:lnTo>
                  <a:lnTo>
                    <a:pt x="2932" y="1171"/>
                  </a:lnTo>
                  <a:lnTo>
                    <a:pt x="2908" y="1167"/>
                  </a:lnTo>
                  <a:lnTo>
                    <a:pt x="2903" y="1162"/>
                  </a:lnTo>
                  <a:lnTo>
                    <a:pt x="2900" y="1157"/>
                  </a:lnTo>
                  <a:lnTo>
                    <a:pt x="2897" y="1152"/>
                  </a:lnTo>
                  <a:lnTo>
                    <a:pt x="2897" y="1144"/>
                  </a:lnTo>
                  <a:close/>
                  <a:moveTo>
                    <a:pt x="3098" y="1295"/>
                  </a:moveTo>
                  <a:lnTo>
                    <a:pt x="3098" y="1291"/>
                  </a:lnTo>
                  <a:lnTo>
                    <a:pt x="3098" y="1288"/>
                  </a:lnTo>
                  <a:lnTo>
                    <a:pt x="3104" y="1285"/>
                  </a:lnTo>
                  <a:lnTo>
                    <a:pt x="3109" y="1278"/>
                  </a:lnTo>
                  <a:lnTo>
                    <a:pt x="3113" y="1270"/>
                  </a:lnTo>
                  <a:lnTo>
                    <a:pt x="3114" y="1259"/>
                  </a:lnTo>
                  <a:lnTo>
                    <a:pt x="3131" y="1254"/>
                  </a:lnTo>
                  <a:lnTo>
                    <a:pt x="3148" y="1251"/>
                  </a:lnTo>
                  <a:lnTo>
                    <a:pt x="3154" y="1261"/>
                  </a:lnTo>
                  <a:lnTo>
                    <a:pt x="3163" y="1270"/>
                  </a:lnTo>
                  <a:lnTo>
                    <a:pt x="3168" y="1270"/>
                  </a:lnTo>
                  <a:lnTo>
                    <a:pt x="3175" y="1268"/>
                  </a:lnTo>
                  <a:lnTo>
                    <a:pt x="3175" y="1259"/>
                  </a:lnTo>
                  <a:lnTo>
                    <a:pt x="3175" y="1253"/>
                  </a:lnTo>
                  <a:lnTo>
                    <a:pt x="3176" y="1248"/>
                  </a:lnTo>
                  <a:lnTo>
                    <a:pt x="3180" y="1243"/>
                  </a:lnTo>
                  <a:lnTo>
                    <a:pt x="3186" y="1234"/>
                  </a:lnTo>
                  <a:lnTo>
                    <a:pt x="3195" y="1228"/>
                  </a:lnTo>
                  <a:lnTo>
                    <a:pt x="3200" y="1229"/>
                  </a:lnTo>
                  <a:lnTo>
                    <a:pt x="3205" y="1229"/>
                  </a:lnTo>
                  <a:lnTo>
                    <a:pt x="3210" y="1229"/>
                  </a:lnTo>
                  <a:lnTo>
                    <a:pt x="3213" y="1228"/>
                  </a:lnTo>
                  <a:lnTo>
                    <a:pt x="3211" y="1221"/>
                  </a:lnTo>
                  <a:lnTo>
                    <a:pt x="3211" y="1214"/>
                  </a:lnTo>
                  <a:lnTo>
                    <a:pt x="3223" y="1219"/>
                  </a:lnTo>
                  <a:lnTo>
                    <a:pt x="3235" y="1224"/>
                  </a:lnTo>
                  <a:lnTo>
                    <a:pt x="3247" y="1228"/>
                  </a:lnTo>
                  <a:lnTo>
                    <a:pt x="3262" y="1231"/>
                  </a:lnTo>
                  <a:lnTo>
                    <a:pt x="3262" y="1234"/>
                  </a:lnTo>
                  <a:lnTo>
                    <a:pt x="3262" y="1238"/>
                  </a:lnTo>
                  <a:lnTo>
                    <a:pt x="3257" y="1241"/>
                  </a:lnTo>
                  <a:lnTo>
                    <a:pt x="3253" y="1244"/>
                  </a:lnTo>
                  <a:lnTo>
                    <a:pt x="3252" y="1249"/>
                  </a:lnTo>
                  <a:lnTo>
                    <a:pt x="3250" y="1256"/>
                  </a:lnTo>
                  <a:lnTo>
                    <a:pt x="3270" y="1244"/>
                  </a:lnTo>
                  <a:lnTo>
                    <a:pt x="3292" y="1234"/>
                  </a:lnTo>
                  <a:lnTo>
                    <a:pt x="3314" y="1223"/>
                  </a:lnTo>
                  <a:lnTo>
                    <a:pt x="3334" y="1213"/>
                  </a:lnTo>
                  <a:lnTo>
                    <a:pt x="3335" y="1221"/>
                  </a:lnTo>
                  <a:lnTo>
                    <a:pt x="3337" y="1234"/>
                  </a:lnTo>
                  <a:lnTo>
                    <a:pt x="3340" y="1248"/>
                  </a:lnTo>
                  <a:lnTo>
                    <a:pt x="3345" y="1254"/>
                  </a:lnTo>
                  <a:lnTo>
                    <a:pt x="3350" y="1258"/>
                  </a:lnTo>
                  <a:lnTo>
                    <a:pt x="3355" y="1261"/>
                  </a:lnTo>
                  <a:lnTo>
                    <a:pt x="3355" y="1288"/>
                  </a:lnTo>
                  <a:lnTo>
                    <a:pt x="3359" y="1306"/>
                  </a:lnTo>
                  <a:lnTo>
                    <a:pt x="3360" y="1315"/>
                  </a:lnTo>
                  <a:lnTo>
                    <a:pt x="3365" y="1321"/>
                  </a:lnTo>
                  <a:lnTo>
                    <a:pt x="3374" y="1328"/>
                  </a:lnTo>
                  <a:lnTo>
                    <a:pt x="3382" y="1336"/>
                  </a:lnTo>
                  <a:lnTo>
                    <a:pt x="3386" y="1348"/>
                  </a:lnTo>
                  <a:lnTo>
                    <a:pt x="3391" y="1360"/>
                  </a:lnTo>
                  <a:lnTo>
                    <a:pt x="3396" y="1368"/>
                  </a:lnTo>
                  <a:lnTo>
                    <a:pt x="3401" y="1377"/>
                  </a:lnTo>
                  <a:lnTo>
                    <a:pt x="3407" y="1385"/>
                  </a:lnTo>
                  <a:lnTo>
                    <a:pt x="3412" y="1395"/>
                  </a:lnTo>
                  <a:lnTo>
                    <a:pt x="3416" y="1403"/>
                  </a:lnTo>
                  <a:lnTo>
                    <a:pt x="3419" y="1415"/>
                  </a:lnTo>
                  <a:lnTo>
                    <a:pt x="3419" y="1424"/>
                  </a:lnTo>
                  <a:lnTo>
                    <a:pt x="3419" y="1434"/>
                  </a:lnTo>
                  <a:lnTo>
                    <a:pt x="3417" y="1442"/>
                  </a:lnTo>
                  <a:lnTo>
                    <a:pt x="3414" y="1452"/>
                  </a:lnTo>
                  <a:lnTo>
                    <a:pt x="3404" y="1470"/>
                  </a:lnTo>
                  <a:lnTo>
                    <a:pt x="3391" y="1489"/>
                  </a:lnTo>
                  <a:lnTo>
                    <a:pt x="3362" y="1521"/>
                  </a:lnTo>
                  <a:lnTo>
                    <a:pt x="3337" y="1542"/>
                  </a:lnTo>
                  <a:lnTo>
                    <a:pt x="3325" y="1559"/>
                  </a:lnTo>
                  <a:lnTo>
                    <a:pt x="3312" y="1576"/>
                  </a:lnTo>
                  <a:lnTo>
                    <a:pt x="3302" y="1581"/>
                  </a:lnTo>
                  <a:lnTo>
                    <a:pt x="3287" y="1586"/>
                  </a:lnTo>
                  <a:lnTo>
                    <a:pt x="3272" y="1589"/>
                  </a:lnTo>
                  <a:lnTo>
                    <a:pt x="3262" y="1593"/>
                  </a:lnTo>
                  <a:lnTo>
                    <a:pt x="3260" y="1588"/>
                  </a:lnTo>
                  <a:lnTo>
                    <a:pt x="3257" y="1583"/>
                  </a:lnTo>
                  <a:lnTo>
                    <a:pt x="3245" y="1584"/>
                  </a:lnTo>
                  <a:lnTo>
                    <a:pt x="3232" y="1589"/>
                  </a:lnTo>
                  <a:lnTo>
                    <a:pt x="3221" y="1586"/>
                  </a:lnTo>
                  <a:lnTo>
                    <a:pt x="3206" y="1581"/>
                  </a:lnTo>
                  <a:lnTo>
                    <a:pt x="3203" y="1576"/>
                  </a:lnTo>
                  <a:lnTo>
                    <a:pt x="3201" y="1571"/>
                  </a:lnTo>
                  <a:lnTo>
                    <a:pt x="3205" y="1563"/>
                  </a:lnTo>
                  <a:lnTo>
                    <a:pt x="3206" y="1556"/>
                  </a:lnTo>
                  <a:lnTo>
                    <a:pt x="3206" y="1551"/>
                  </a:lnTo>
                  <a:lnTo>
                    <a:pt x="3205" y="1549"/>
                  </a:lnTo>
                  <a:lnTo>
                    <a:pt x="3201" y="1546"/>
                  </a:lnTo>
                  <a:lnTo>
                    <a:pt x="3200" y="1544"/>
                  </a:lnTo>
                  <a:lnTo>
                    <a:pt x="3198" y="1541"/>
                  </a:lnTo>
                  <a:lnTo>
                    <a:pt x="3196" y="1536"/>
                  </a:lnTo>
                  <a:lnTo>
                    <a:pt x="3191" y="1539"/>
                  </a:lnTo>
                  <a:lnTo>
                    <a:pt x="3190" y="1541"/>
                  </a:lnTo>
                  <a:lnTo>
                    <a:pt x="3186" y="1541"/>
                  </a:lnTo>
                  <a:lnTo>
                    <a:pt x="3183" y="1541"/>
                  </a:lnTo>
                  <a:lnTo>
                    <a:pt x="3188" y="1536"/>
                  </a:lnTo>
                  <a:lnTo>
                    <a:pt x="3191" y="1534"/>
                  </a:lnTo>
                  <a:lnTo>
                    <a:pt x="3196" y="1534"/>
                  </a:lnTo>
                  <a:lnTo>
                    <a:pt x="3203" y="1534"/>
                  </a:lnTo>
                  <a:lnTo>
                    <a:pt x="3203" y="1531"/>
                  </a:lnTo>
                  <a:lnTo>
                    <a:pt x="3205" y="1526"/>
                  </a:lnTo>
                  <a:lnTo>
                    <a:pt x="3205" y="1521"/>
                  </a:lnTo>
                  <a:lnTo>
                    <a:pt x="3203" y="1516"/>
                  </a:lnTo>
                  <a:lnTo>
                    <a:pt x="3188" y="1526"/>
                  </a:lnTo>
                  <a:lnTo>
                    <a:pt x="3171" y="1536"/>
                  </a:lnTo>
                  <a:lnTo>
                    <a:pt x="3171" y="1522"/>
                  </a:lnTo>
                  <a:lnTo>
                    <a:pt x="3170" y="1514"/>
                  </a:lnTo>
                  <a:lnTo>
                    <a:pt x="3165" y="1507"/>
                  </a:lnTo>
                  <a:lnTo>
                    <a:pt x="3160" y="1499"/>
                  </a:lnTo>
                  <a:lnTo>
                    <a:pt x="3141" y="1496"/>
                  </a:lnTo>
                  <a:lnTo>
                    <a:pt x="3124" y="1496"/>
                  </a:lnTo>
                  <a:lnTo>
                    <a:pt x="3108" y="1497"/>
                  </a:lnTo>
                  <a:lnTo>
                    <a:pt x="3093" y="1502"/>
                  </a:lnTo>
                  <a:lnTo>
                    <a:pt x="3062" y="1514"/>
                  </a:lnTo>
                  <a:lnTo>
                    <a:pt x="3036" y="1524"/>
                  </a:lnTo>
                  <a:lnTo>
                    <a:pt x="3017" y="1526"/>
                  </a:lnTo>
                  <a:lnTo>
                    <a:pt x="3000" y="1526"/>
                  </a:lnTo>
                  <a:lnTo>
                    <a:pt x="2990" y="1532"/>
                  </a:lnTo>
                  <a:lnTo>
                    <a:pt x="2982" y="1537"/>
                  </a:lnTo>
                  <a:lnTo>
                    <a:pt x="2970" y="1541"/>
                  </a:lnTo>
                  <a:lnTo>
                    <a:pt x="2957" y="1541"/>
                  </a:lnTo>
                  <a:lnTo>
                    <a:pt x="2952" y="1539"/>
                  </a:lnTo>
                  <a:lnTo>
                    <a:pt x="2947" y="1537"/>
                  </a:lnTo>
                  <a:lnTo>
                    <a:pt x="2944" y="1532"/>
                  </a:lnTo>
                  <a:lnTo>
                    <a:pt x="2942" y="1526"/>
                  </a:lnTo>
                  <a:lnTo>
                    <a:pt x="2947" y="1519"/>
                  </a:lnTo>
                  <a:lnTo>
                    <a:pt x="2952" y="1512"/>
                  </a:lnTo>
                  <a:lnTo>
                    <a:pt x="2955" y="1502"/>
                  </a:lnTo>
                  <a:lnTo>
                    <a:pt x="2957" y="1492"/>
                  </a:lnTo>
                  <a:lnTo>
                    <a:pt x="2959" y="1472"/>
                  </a:lnTo>
                  <a:lnTo>
                    <a:pt x="2959" y="1449"/>
                  </a:lnTo>
                  <a:lnTo>
                    <a:pt x="2959" y="1425"/>
                  </a:lnTo>
                  <a:lnTo>
                    <a:pt x="2959" y="1402"/>
                  </a:lnTo>
                  <a:lnTo>
                    <a:pt x="2959" y="1392"/>
                  </a:lnTo>
                  <a:lnTo>
                    <a:pt x="2960" y="1380"/>
                  </a:lnTo>
                  <a:lnTo>
                    <a:pt x="2964" y="1372"/>
                  </a:lnTo>
                  <a:lnTo>
                    <a:pt x="2967" y="1363"/>
                  </a:lnTo>
                  <a:lnTo>
                    <a:pt x="2977" y="1360"/>
                  </a:lnTo>
                  <a:lnTo>
                    <a:pt x="2985" y="1355"/>
                  </a:lnTo>
                  <a:lnTo>
                    <a:pt x="2992" y="1350"/>
                  </a:lnTo>
                  <a:lnTo>
                    <a:pt x="3000" y="1345"/>
                  </a:lnTo>
                  <a:lnTo>
                    <a:pt x="3032" y="1336"/>
                  </a:lnTo>
                  <a:lnTo>
                    <a:pt x="3051" y="1330"/>
                  </a:lnTo>
                  <a:lnTo>
                    <a:pt x="3057" y="1326"/>
                  </a:lnTo>
                  <a:lnTo>
                    <a:pt x="3064" y="1320"/>
                  </a:lnTo>
                  <a:lnTo>
                    <a:pt x="3071" y="1310"/>
                  </a:lnTo>
                  <a:lnTo>
                    <a:pt x="3081" y="1293"/>
                  </a:lnTo>
                  <a:lnTo>
                    <a:pt x="3089" y="1295"/>
                  </a:lnTo>
                  <a:lnTo>
                    <a:pt x="3098" y="1295"/>
                  </a:lnTo>
                  <a:close/>
                  <a:moveTo>
                    <a:pt x="2215" y="1218"/>
                  </a:moveTo>
                  <a:lnTo>
                    <a:pt x="2220" y="1229"/>
                  </a:lnTo>
                  <a:lnTo>
                    <a:pt x="2225" y="1243"/>
                  </a:lnTo>
                  <a:lnTo>
                    <a:pt x="2230" y="1256"/>
                  </a:lnTo>
                  <a:lnTo>
                    <a:pt x="2232" y="1270"/>
                  </a:lnTo>
                  <a:lnTo>
                    <a:pt x="2224" y="1283"/>
                  </a:lnTo>
                  <a:lnTo>
                    <a:pt x="2215" y="1296"/>
                  </a:lnTo>
                  <a:lnTo>
                    <a:pt x="2214" y="1311"/>
                  </a:lnTo>
                  <a:lnTo>
                    <a:pt x="2214" y="1326"/>
                  </a:lnTo>
                  <a:lnTo>
                    <a:pt x="2202" y="1345"/>
                  </a:lnTo>
                  <a:lnTo>
                    <a:pt x="2192" y="1363"/>
                  </a:lnTo>
                  <a:lnTo>
                    <a:pt x="2185" y="1383"/>
                  </a:lnTo>
                  <a:lnTo>
                    <a:pt x="2178" y="1403"/>
                  </a:lnTo>
                  <a:lnTo>
                    <a:pt x="2177" y="1407"/>
                  </a:lnTo>
                  <a:lnTo>
                    <a:pt x="2173" y="1410"/>
                  </a:lnTo>
                  <a:lnTo>
                    <a:pt x="2170" y="1412"/>
                  </a:lnTo>
                  <a:lnTo>
                    <a:pt x="2167" y="1414"/>
                  </a:lnTo>
                  <a:lnTo>
                    <a:pt x="2163" y="1414"/>
                  </a:lnTo>
                  <a:lnTo>
                    <a:pt x="2158" y="1412"/>
                  </a:lnTo>
                  <a:lnTo>
                    <a:pt x="2152" y="1410"/>
                  </a:lnTo>
                  <a:lnTo>
                    <a:pt x="2145" y="1407"/>
                  </a:lnTo>
                  <a:lnTo>
                    <a:pt x="2145" y="1392"/>
                  </a:lnTo>
                  <a:lnTo>
                    <a:pt x="2142" y="1380"/>
                  </a:lnTo>
                  <a:lnTo>
                    <a:pt x="2140" y="1368"/>
                  </a:lnTo>
                  <a:lnTo>
                    <a:pt x="2138" y="1353"/>
                  </a:lnTo>
                  <a:lnTo>
                    <a:pt x="2145" y="1347"/>
                  </a:lnTo>
                  <a:lnTo>
                    <a:pt x="2150" y="1338"/>
                  </a:lnTo>
                  <a:lnTo>
                    <a:pt x="2153" y="1330"/>
                  </a:lnTo>
                  <a:lnTo>
                    <a:pt x="2153" y="1320"/>
                  </a:lnTo>
                  <a:lnTo>
                    <a:pt x="2155" y="1310"/>
                  </a:lnTo>
                  <a:lnTo>
                    <a:pt x="2155" y="1300"/>
                  </a:lnTo>
                  <a:lnTo>
                    <a:pt x="2157" y="1290"/>
                  </a:lnTo>
                  <a:lnTo>
                    <a:pt x="2162" y="1281"/>
                  </a:lnTo>
                  <a:lnTo>
                    <a:pt x="2172" y="1278"/>
                  </a:lnTo>
                  <a:lnTo>
                    <a:pt x="2183" y="1273"/>
                  </a:lnTo>
                  <a:lnTo>
                    <a:pt x="2192" y="1268"/>
                  </a:lnTo>
                  <a:lnTo>
                    <a:pt x="2200" y="1259"/>
                  </a:lnTo>
                  <a:lnTo>
                    <a:pt x="2207" y="1253"/>
                  </a:lnTo>
                  <a:lnTo>
                    <a:pt x="2212" y="1243"/>
                  </a:lnTo>
                  <a:lnTo>
                    <a:pt x="2215" y="1231"/>
                  </a:lnTo>
                  <a:lnTo>
                    <a:pt x="2215" y="1218"/>
                  </a:lnTo>
                  <a:close/>
                  <a:moveTo>
                    <a:pt x="3591" y="1531"/>
                  </a:moveTo>
                  <a:lnTo>
                    <a:pt x="3600" y="1534"/>
                  </a:lnTo>
                  <a:lnTo>
                    <a:pt x="3607" y="1541"/>
                  </a:lnTo>
                  <a:lnTo>
                    <a:pt x="3607" y="1559"/>
                  </a:lnTo>
                  <a:lnTo>
                    <a:pt x="3607" y="1574"/>
                  </a:lnTo>
                  <a:lnTo>
                    <a:pt x="3608" y="1578"/>
                  </a:lnTo>
                  <a:lnTo>
                    <a:pt x="3610" y="1579"/>
                  </a:lnTo>
                  <a:lnTo>
                    <a:pt x="3622" y="1578"/>
                  </a:lnTo>
                  <a:lnTo>
                    <a:pt x="3632" y="1574"/>
                  </a:lnTo>
                  <a:lnTo>
                    <a:pt x="3632" y="1579"/>
                  </a:lnTo>
                  <a:lnTo>
                    <a:pt x="3632" y="1584"/>
                  </a:lnTo>
                  <a:lnTo>
                    <a:pt x="3618" y="1594"/>
                  </a:lnTo>
                  <a:lnTo>
                    <a:pt x="3601" y="1606"/>
                  </a:lnTo>
                  <a:lnTo>
                    <a:pt x="3586" y="1618"/>
                  </a:lnTo>
                  <a:lnTo>
                    <a:pt x="3573" y="1624"/>
                  </a:lnTo>
                  <a:lnTo>
                    <a:pt x="3561" y="1626"/>
                  </a:lnTo>
                  <a:lnTo>
                    <a:pt x="3551" y="1628"/>
                  </a:lnTo>
                  <a:lnTo>
                    <a:pt x="3548" y="1635"/>
                  </a:lnTo>
                  <a:lnTo>
                    <a:pt x="3546" y="1640"/>
                  </a:lnTo>
                  <a:lnTo>
                    <a:pt x="3536" y="1640"/>
                  </a:lnTo>
                  <a:lnTo>
                    <a:pt x="3528" y="1641"/>
                  </a:lnTo>
                  <a:lnTo>
                    <a:pt x="3508" y="1656"/>
                  </a:lnTo>
                  <a:lnTo>
                    <a:pt x="3488" y="1673"/>
                  </a:lnTo>
                  <a:lnTo>
                    <a:pt x="3476" y="1681"/>
                  </a:lnTo>
                  <a:lnTo>
                    <a:pt x="3463" y="1688"/>
                  </a:lnTo>
                  <a:lnTo>
                    <a:pt x="3451" y="1691"/>
                  </a:lnTo>
                  <a:lnTo>
                    <a:pt x="3436" y="1695"/>
                  </a:lnTo>
                  <a:lnTo>
                    <a:pt x="3432" y="1693"/>
                  </a:lnTo>
                  <a:lnTo>
                    <a:pt x="3429" y="1691"/>
                  </a:lnTo>
                  <a:lnTo>
                    <a:pt x="3427" y="1688"/>
                  </a:lnTo>
                  <a:lnTo>
                    <a:pt x="3426" y="1685"/>
                  </a:lnTo>
                  <a:lnTo>
                    <a:pt x="3456" y="1666"/>
                  </a:lnTo>
                  <a:lnTo>
                    <a:pt x="3486" y="1650"/>
                  </a:lnTo>
                  <a:lnTo>
                    <a:pt x="3516" y="1631"/>
                  </a:lnTo>
                  <a:lnTo>
                    <a:pt x="3545" y="1613"/>
                  </a:lnTo>
                  <a:lnTo>
                    <a:pt x="3546" y="1616"/>
                  </a:lnTo>
                  <a:lnTo>
                    <a:pt x="3550" y="1619"/>
                  </a:lnTo>
                  <a:lnTo>
                    <a:pt x="3553" y="1621"/>
                  </a:lnTo>
                  <a:lnTo>
                    <a:pt x="3558" y="1621"/>
                  </a:lnTo>
                  <a:lnTo>
                    <a:pt x="3566" y="1616"/>
                  </a:lnTo>
                  <a:lnTo>
                    <a:pt x="3575" y="1611"/>
                  </a:lnTo>
                  <a:lnTo>
                    <a:pt x="3570" y="1606"/>
                  </a:lnTo>
                  <a:lnTo>
                    <a:pt x="3568" y="1604"/>
                  </a:lnTo>
                  <a:lnTo>
                    <a:pt x="3568" y="1601"/>
                  </a:lnTo>
                  <a:lnTo>
                    <a:pt x="3568" y="1596"/>
                  </a:lnTo>
                  <a:lnTo>
                    <a:pt x="3576" y="1593"/>
                  </a:lnTo>
                  <a:lnTo>
                    <a:pt x="3581" y="1586"/>
                  </a:lnTo>
                  <a:lnTo>
                    <a:pt x="3586" y="1579"/>
                  </a:lnTo>
                  <a:lnTo>
                    <a:pt x="3593" y="1573"/>
                  </a:lnTo>
                  <a:lnTo>
                    <a:pt x="3593" y="1552"/>
                  </a:lnTo>
                  <a:lnTo>
                    <a:pt x="3591" y="1531"/>
                  </a:lnTo>
                  <a:close/>
                  <a:moveTo>
                    <a:pt x="3180" y="1547"/>
                  </a:moveTo>
                  <a:lnTo>
                    <a:pt x="3186" y="1549"/>
                  </a:lnTo>
                  <a:lnTo>
                    <a:pt x="3193" y="1551"/>
                  </a:lnTo>
                  <a:lnTo>
                    <a:pt x="3191" y="1552"/>
                  </a:lnTo>
                  <a:lnTo>
                    <a:pt x="3188" y="1554"/>
                  </a:lnTo>
                  <a:lnTo>
                    <a:pt x="3185" y="1556"/>
                  </a:lnTo>
                  <a:lnTo>
                    <a:pt x="3181" y="1556"/>
                  </a:lnTo>
                  <a:lnTo>
                    <a:pt x="3180" y="1554"/>
                  </a:lnTo>
                  <a:lnTo>
                    <a:pt x="3178" y="1549"/>
                  </a:lnTo>
                  <a:lnTo>
                    <a:pt x="3178" y="1549"/>
                  </a:lnTo>
                  <a:lnTo>
                    <a:pt x="3180" y="1547"/>
                  </a:lnTo>
                  <a:close/>
                  <a:moveTo>
                    <a:pt x="3220" y="1656"/>
                  </a:moveTo>
                  <a:lnTo>
                    <a:pt x="3223" y="1636"/>
                  </a:lnTo>
                  <a:lnTo>
                    <a:pt x="3230" y="1616"/>
                  </a:lnTo>
                  <a:lnTo>
                    <a:pt x="3232" y="1616"/>
                  </a:lnTo>
                  <a:lnTo>
                    <a:pt x="3232" y="1616"/>
                  </a:lnTo>
                  <a:lnTo>
                    <a:pt x="3252" y="1618"/>
                  </a:lnTo>
                  <a:lnTo>
                    <a:pt x="3268" y="1621"/>
                  </a:lnTo>
                  <a:lnTo>
                    <a:pt x="3268" y="1623"/>
                  </a:lnTo>
                  <a:lnTo>
                    <a:pt x="3268" y="1623"/>
                  </a:lnTo>
                  <a:lnTo>
                    <a:pt x="3267" y="1626"/>
                  </a:lnTo>
                  <a:lnTo>
                    <a:pt x="3267" y="1629"/>
                  </a:lnTo>
                  <a:lnTo>
                    <a:pt x="3260" y="1638"/>
                  </a:lnTo>
                  <a:lnTo>
                    <a:pt x="3252" y="1645"/>
                  </a:lnTo>
                  <a:lnTo>
                    <a:pt x="3243" y="1651"/>
                  </a:lnTo>
                  <a:lnTo>
                    <a:pt x="3235" y="1656"/>
                  </a:lnTo>
                  <a:lnTo>
                    <a:pt x="3228" y="1656"/>
                  </a:lnTo>
                  <a:lnTo>
                    <a:pt x="3220" y="1656"/>
                  </a:lnTo>
                  <a:close/>
                </a:path>
              </a:pathLst>
            </a:custGeom>
            <a:solidFill>
              <a:srgbClr val="D3E5E4"/>
            </a:solidFill>
            <a:ln w="9525" cap="flat" cmpd="sng">
              <a:noFill/>
              <a:prstDash val="solid"/>
              <a:round/>
              <a:headEnd type="none" w="med" len="med"/>
              <a:tailEnd type="none" w="med" len="med"/>
            </a:ln>
            <a:effectLst>
              <a:outerShdw dist="17961" dir="2700000" algn="ctr" rotWithShape="0">
                <a:srgbClr val="EBEBEB"/>
              </a:outerShdw>
            </a:effectLst>
          </p:spPr>
          <p:txBody>
            <a:bodyPr wrap="square" lIns="91403" tIns="45702" rIns="91403" bIns="45702">
              <a:noAutofit/>
            </a:bodyPr>
            <a:lstStyle/>
            <a:p>
              <a:pPr marL="0" marR="0" lvl="0" indent="0" defTabSz="914400" eaLnBrk="1" fontAlgn="ctr" latinLnBrk="0" hangingPunct="1">
                <a:lnSpc>
                  <a:spcPct val="100000"/>
                </a:lnSpc>
                <a:spcBef>
                  <a:spcPct val="0"/>
                </a:spcBef>
                <a:spcAft>
                  <a:spcPct val="0"/>
                </a:spcAft>
                <a:buClr>
                  <a:srgbClr val="CC9900"/>
                </a:buClr>
                <a:buSzPct val="80000"/>
                <a:buFont typeface="Wingdings" pitchFamily="2" charset="2"/>
                <a:buChar char="n"/>
                <a:tabLst/>
                <a:defRPr/>
              </a:pPr>
              <a:endParaRPr kumimoji="0" lang="en-US" altLang="zh-CN" sz="1800" b="0" i="0" u="none" strike="noStrike" kern="0" cap="none" spc="0" normalizeH="0" baseline="0" noProof="0" dirty="0">
                <a:ln>
                  <a:noFill/>
                </a:ln>
                <a:solidFill>
                  <a:srgbClr val="000000"/>
                </a:solidFill>
                <a:effectLst/>
                <a:uLnTx/>
                <a:uFillTx/>
                <a:ea typeface="宋体" pitchFamily="2" charset="-122"/>
                <a:cs typeface="Arial" panose="020B0604020202020204" pitchFamily="34" charset="0"/>
              </a:endParaRPr>
            </a:p>
          </p:txBody>
        </p:sp>
        <p:pic>
          <p:nvPicPr>
            <p:cNvPr id="8" name="7ecfcc10-a29b-461a-8ceb-12eceecfe4b0" descr="http://www.movistar.cl/PortalMovistarWeb/framework/skins/portalMovistar/images/layout/css/logoMovistarTransparente.png">
              <a:extLst>
                <a:ext uri="{FF2B5EF4-FFF2-40B4-BE49-F238E27FC236}">
                  <a16:creationId xmlns:a16="http://schemas.microsoft.com/office/drawing/2014/main" id="{1F7709A6-3270-4EE2-AA81-09EA10184F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188" y="3966365"/>
              <a:ext cx="645151" cy="144028"/>
            </a:xfrm>
            <a:prstGeom prst="rect">
              <a:avLst/>
            </a:prstGeom>
            <a:solidFill>
              <a:srgbClr val="EBEBEB">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805aa007-6643-4fd7-ac90-b2281ede1b25" descr="http://www.webgamecard.com/images/201111/goods_img/24_P_1320492916805.jpg">
              <a:extLst>
                <a:ext uri="{FF2B5EF4-FFF2-40B4-BE49-F238E27FC236}">
                  <a16:creationId xmlns:a16="http://schemas.microsoft.com/office/drawing/2014/main" id="{9416FB8E-AE0B-4585-8F18-456B7B57170F}"/>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9696" y="2115291"/>
              <a:ext cx="485350" cy="359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0768db4d-d9e2-4834-83a1-f558c258acba" descr="http://www.sotuzi.com/blog_ai/upload/%E4%B8%AD%E5%9B%BD%E7%94%B5%E4%BF%A1LOGO.jpg">
              <a:extLst>
                <a:ext uri="{FF2B5EF4-FFF2-40B4-BE49-F238E27FC236}">
                  <a16:creationId xmlns:a16="http://schemas.microsoft.com/office/drawing/2014/main" id="{589BCBA4-AEE5-4767-9643-D571F59AAEE8}"/>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7144" y="2723275"/>
              <a:ext cx="419725" cy="211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036bb0a2-cb7c-46b7-8d86-941c107a016a" descr="http://pica.nipic.com/2007-09-28/2007928234132190_2.jpg">
              <a:extLst>
                <a:ext uri="{FF2B5EF4-FFF2-40B4-BE49-F238E27FC236}">
                  <a16:creationId xmlns:a16="http://schemas.microsoft.com/office/drawing/2014/main" id="{9A584B5E-3772-488F-ABE2-246EE9BD836C}"/>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0352" y="2428691"/>
              <a:ext cx="241717" cy="27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7" descr="orange.com">
              <a:extLst>
                <a:ext uri="{FF2B5EF4-FFF2-40B4-BE49-F238E27FC236}">
                  <a16:creationId xmlns:a16="http://schemas.microsoft.com/office/drawing/2014/main" id="{D2105531-51C3-4CC5-BFE1-C7A2842BC183}"/>
                </a:ext>
              </a:extLst>
            </p:cNvPr>
            <p:cNvPicPr preferRelativeResize="0">
              <a:picLocks noChangeAspect="1" noChangeArrowheads="1"/>
            </p:cNvPicPr>
            <p:nvPr/>
          </p:nvPicPr>
          <p:blipFill>
            <a:blip r:embed="rId6" cstate="screen"/>
            <a:srcRect/>
            <a:stretch>
              <a:fillRect/>
            </a:stretch>
          </p:blipFill>
          <p:spPr bwMode="auto">
            <a:xfrm>
              <a:off x="5565746" y="2146380"/>
              <a:ext cx="217030" cy="102413"/>
            </a:xfrm>
            <a:prstGeom prst="rect">
              <a:avLst/>
            </a:prstGeom>
            <a:noFill/>
            <a:ln w="9525">
              <a:noFill/>
              <a:miter lim="800000"/>
              <a:headEnd/>
              <a:tailEnd/>
            </a:ln>
          </p:spPr>
        </p:pic>
        <p:pic>
          <p:nvPicPr>
            <p:cNvPr id="13" name="Picture 4" descr="C:\Users\l00199738\Desktop\imagesCAPORZ9A.jpg">
              <a:extLst>
                <a:ext uri="{FF2B5EF4-FFF2-40B4-BE49-F238E27FC236}">
                  <a16:creationId xmlns:a16="http://schemas.microsoft.com/office/drawing/2014/main" id="{8C834257-18F2-4DC8-860B-E9CF59C6BF0E}"/>
                </a:ext>
              </a:extLst>
            </p:cNvPr>
            <p:cNvPicPr>
              <a:picLocks noChangeAspect="1" noChangeArrowheads="1"/>
            </p:cNvPicPr>
            <p:nvPr/>
          </p:nvPicPr>
          <p:blipFill>
            <a:blip r:embed="rId7" cstate="screen"/>
            <a:srcRect/>
            <a:stretch>
              <a:fillRect/>
            </a:stretch>
          </p:blipFill>
          <p:spPr bwMode="auto">
            <a:xfrm>
              <a:off x="8042976" y="3077316"/>
              <a:ext cx="466529" cy="201089"/>
            </a:xfrm>
            <a:prstGeom prst="rect">
              <a:avLst/>
            </a:prstGeom>
            <a:noFill/>
          </p:spPr>
        </p:pic>
        <p:pic>
          <p:nvPicPr>
            <p:cNvPr id="14" name="Picture 3">
              <a:extLst>
                <a:ext uri="{FF2B5EF4-FFF2-40B4-BE49-F238E27FC236}">
                  <a16:creationId xmlns:a16="http://schemas.microsoft.com/office/drawing/2014/main" id="{DF0BDA7D-0B6B-42BC-810F-039E6470C68A}"/>
                </a:ext>
              </a:extLst>
            </p:cNvPr>
            <p:cNvPicPr>
              <a:picLocks noChangeAspect="1" noChangeArrowheads="1"/>
            </p:cNvPicPr>
            <p:nvPr/>
          </p:nvPicPr>
          <p:blipFill>
            <a:blip r:embed="rId8" cstate="screen"/>
            <a:srcRect/>
            <a:stretch>
              <a:fillRect/>
            </a:stretch>
          </p:blipFill>
          <p:spPr bwMode="auto">
            <a:xfrm>
              <a:off x="5410872" y="2297640"/>
              <a:ext cx="446750" cy="160551"/>
            </a:xfrm>
            <a:prstGeom prst="rect">
              <a:avLst/>
            </a:prstGeom>
            <a:noFill/>
            <a:ln w="9525">
              <a:noFill/>
              <a:miter lim="800000"/>
              <a:headEnd/>
              <a:tailEnd/>
            </a:ln>
          </p:spPr>
        </p:pic>
        <p:pic>
          <p:nvPicPr>
            <p:cNvPr id="15" name="Picture 5">
              <a:extLst>
                <a:ext uri="{FF2B5EF4-FFF2-40B4-BE49-F238E27FC236}">
                  <a16:creationId xmlns:a16="http://schemas.microsoft.com/office/drawing/2014/main" id="{3EF9BEF5-EF69-421C-9793-86D44227CD53}"/>
                </a:ext>
              </a:extLst>
            </p:cNvPr>
            <p:cNvPicPr>
              <a:picLocks noChangeAspect="1" noChangeArrowheads="1"/>
            </p:cNvPicPr>
            <p:nvPr/>
          </p:nvPicPr>
          <p:blipFill>
            <a:blip r:embed="rId9" cstate="screen"/>
            <a:srcRect/>
            <a:stretch>
              <a:fillRect/>
            </a:stretch>
          </p:blipFill>
          <p:spPr bwMode="auto">
            <a:xfrm>
              <a:off x="7435236" y="1926923"/>
              <a:ext cx="654517" cy="207417"/>
            </a:xfrm>
            <a:prstGeom prst="rect">
              <a:avLst/>
            </a:prstGeom>
            <a:noFill/>
            <a:ln w="9525">
              <a:noFill/>
              <a:miter lim="800000"/>
              <a:headEnd/>
              <a:tailEnd/>
            </a:ln>
          </p:spPr>
        </p:pic>
        <p:pic>
          <p:nvPicPr>
            <p:cNvPr id="16" name="388991793">
              <a:extLst>
                <a:ext uri="{FF2B5EF4-FFF2-40B4-BE49-F238E27FC236}">
                  <a16:creationId xmlns:a16="http://schemas.microsoft.com/office/drawing/2014/main" id="{F4E9D19E-EB62-4C86-A4AC-0D24B18AACCE}"/>
                </a:ext>
              </a:extLst>
            </p:cNvPr>
            <p:cNvPicPr>
              <a:picLocks noChangeAspect="1" noChangeArrowheads="1"/>
            </p:cNvPicPr>
            <p:nvPr/>
          </p:nvPicPr>
          <p:blipFill>
            <a:blip r:embed="rId10" cstate="screen"/>
            <a:srcRect/>
            <a:stretch>
              <a:fillRect/>
            </a:stretch>
          </p:blipFill>
          <p:spPr bwMode="auto">
            <a:xfrm>
              <a:off x="7314185" y="2812442"/>
              <a:ext cx="474010" cy="139415"/>
            </a:xfrm>
            <a:prstGeom prst="rect">
              <a:avLst/>
            </a:prstGeom>
            <a:noFill/>
            <a:ln w="9525">
              <a:noFill/>
              <a:miter lim="800000"/>
              <a:headEnd/>
              <a:tailEnd/>
            </a:ln>
          </p:spPr>
        </p:pic>
        <p:pic>
          <p:nvPicPr>
            <p:cNvPr id="17" name="305336212">
              <a:extLst>
                <a:ext uri="{FF2B5EF4-FFF2-40B4-BE49-F238E27FC236}">
                  <a16:creationId xmlns:a16="http://schemas.microsoft.com/office/drawing/2014/main" id="{6CAF0A1B-DC9A-41DC-8B25-E344C47FFFE3}"/>
                </a:ext>
              </a:extLst>
            </p:cNvPr>
            <p:cNvPicPr>
              <a:picLocks noChangeAspect="1" noChangeArrowheads="1"/>
            </p:cNvPicPr>
            <p:nvPr/>
          </p:nvPicPr>
          <p:blipFill>
            <a:blip r:embed="rId11" cstate="screen"/>
            <a:srcRect/>
            <a:stretch>
              <a:fillRect/>
            </a:stretch>
          </p:blipFill>
          <p:spPr bwMode="auto">
            <a:xfrm>
              <a:off x="5001124" y="1896217"/>
              <a:ext cx="474065" cy="149822"/>
            </a:xfrm>
            <a:prstGeom prst="rect">
              <a:avLst/>
            </a:prstGeom>
            <a:noFill/>
            <a:ln w="9525">
              <a:noFill/>
              <a:miter lim="800000"/>
              <a:headEnd/>
              <a:tailEnd/>
            </a:ln>
          </p:spPr>
        </p:pic>
        <p:pic>
          <p:nvPicPr>
            <p:cNvPr id="18" name="653507287">
              <a:extLst>
                <a:ext uri="{FF2B5EF4-FFF2-40B4-BE49-F238E27FC236}">
                  <a16:creationId xmlns:a16="http://schemas.microsoft.com/office/drawing/2014/main" id="{11F572D4-D998-4AB3-ABC9-24EF9F65AB8E}"/>
                </a:ext>
              </a:extLst>
            </p:cNvPr>
            <p:cNvPicPr>
              <a:picLocks noChangeAspect="1" noChangeArrowheads="1"/>
            </p:cNvPicPr>
            <p:nvPr/>
          </p:nvPicPr>
          <p:blipFill>
            <a:blip r:embed="rId12" cstate="screen"/>
            <a:srcRect/>
            <a:stretch>
              <a:fillRect/>
            </a:stretch>
          </p:blipFill>
          <p:spPr bwMode="auto">
            <a:xfrm>
              <a:off x="8414272" y="3361658"/>
              <a:ext cx="212316" cy="220483"/>
            </a:xfrm>
            <a:prstGeom prst="rect">
              <a:avLst/>
            </a:prstGeom>
            <a:noFill/>
            <a:ln w="9525">
              <a:noFill/>
              <a:miter lim="800000"/>
              <a:headEnd/>
              <a:tailEnd/>
            </a:ln>
          </p:spPr>
        </p:pic>
        <p:pic>
          <p:nvPicPr>
            <p:cNvPr id="19" name="1421956173">
              <a:extLst>
                <a:ext uri="{FF2B5EF4-FFF2-40B4-BE49-F238E27FC236}">
                  <a16:creationId xmlns:a16="http://schemas.microsoft.com/office/drawing/2014/main" id="{76B3EBCE-1B4E-4140-A6FD-131EA9E1C565}"/>
                </a:ext>
              </a:extLst>
            </p:cNvPr>
            <p:cNvPicPr>
              <a:picLocks noChangeAspect="1" noChangeArrowheads="1"/>
            </p:cNvPicPr>
            <p:nvPr/>
          </p:nvPicPr>
          <p:blipFill>
            <a:blip r:embed="rId13" cstate="screen"/>
            <a:srcRect/>
            <a:stretch>
              <a:fillRect/>
            </a:stretch>
          </p:blipFill>
          <p:spPr bwMode="auto">
            <a:xfrm>
              <a:off x="7912020" y="3524402"/>
              <a:ext cx="372304" cy="419150"/>
            </a:xfrm>
            <a:prstGeom prst="rect">
              <a:avLst/>
            </a:prstGeom>
            <a:noFill/>
            <a:ln w="9525">
              <a:noFill/>
              <a:miter lim="800000"/>
              <a:headEnd/>
              <a:tailEnd/>
            </a:ln>
          </p:spPr>
        </p:pic>
        <p:pic>
          <p:nvPicPr>
            <p:cNvPr id="20" name="1134850237">
              <a:extLst>
                <a:ext uri="{FF2B5EF4-FFF2-40B4-BE49-F238E27FC236}">
                  <a16:creationId xmlns:a16="http://schemas.microsoft.com/office/drawing/2014/main" id="{57881F5D-E94B-40C0-A3E3-5E995E98068A}"/>
                </a:ext>
              </a:extLst>
            </p:cNvPr>
            <p:cNvPicPr>
              <a:picLocks noChangeAspect="1" noChangeArrowheads="1"/>
            </p:cNvPicPr>
            <p:nvPr/>
          </p:nvPicPr>
          <p:blipFill>
            <a:blip r:embed="rId14" cstate="screen"/>
            <a:srcRect/>
            <a:stretch>
              <a:fillRect/>
            </a:stretch>
          </p:blipFill>
          <p:spPr bwMode="auto">
            <a:xfrm>
              <a:off x="3943345" y="4191551"/>
              <a:ext cx="452045" cy="202886"/>
            </a:xfrm>
            <a:prstGeom prst="rect">
              <a:avLst/>
            </a:prstGeom>
            <a:noFill/>
            <a:ln w="9525">
              <a:noFill/>
              <a:miter lim="800000"/>
              <a:headEnd/>
              <a:tailEnd/>
            </a:ln>
          </p:spPr>
        </p:pic>
        <p:pic>
          <p:nvPicPr>
            <p:cNvPr id="21" name="Picture 1" descr="D:\Huawei-Customer\Cefinity\亞太電信\APT logo.jpg">
              <a:extLst>
                <a:ext uri="{FF2B5EF4-FFF2-40B4-BE49-F238E27FC236}">
                  <a16:creationId xmlns:a16="http://schemas.microsoft.com/office/drawing/2014/main" id="{F9D65296-4F0C-497A-9594-937C7D8F75A6}"/>
                </a:ext>
              </a:extLst>
            </p:cNvPr>
            <p:cNvPicPr/>
            <p:nvPr/>
          </p:nvPicPr>
          <p:blipFill>
            <a:blip r:embed="rId15" cstate="email"/>
            <a:srcRect/>
            <a:stretch>
              <a:fillRect/>
            </a:stretch>
          </p:blipFill>
          <p:spPr bwMode="auto">
            <a:xfrm>
              <a:off x="8614523" y="2956140"/>
              <a:ext cx="337710" cy="205409"/>
            </a:xfrm>
            <a:prstGeom prst="rect">
              <a:avLst/>
            </a:prstGeom>
            <a:noFill/>
            <a:ln w="9525">
              <a:noFill/>
              <a:miter lim="800000"/>
              <a:headEnd/>
              <a:tailEnd/>
            </a:ln>
          </p:spPr>
        </p:pic>
        <p:pic>
          <p:nvPicPr>
            <p:cNvPr id="22" name="68593076">
              <a:extLst>
                <a:ext uri="{FF2B5EF4-FFF2-40B4-BE49-F238E27FC236}">
                  <a16:creationId xmlns:a16="http://schemas.microsoft.com/office/drawing/2014/main" id="{A171E435-0BB1-486F-80BD-516101AEA8E7}"/>
                </a:ext>
              </a:extLst>
            </p:cNvPr>
            <p:cNvPicPr>
              <a:picLocks noChangeAspect="1" noChangeArrowheads="1"/>
            </p:cNvPicPr>
            <p:nvPr/>
          </p:nvPicPr>
          <p:blipFill>
            <a:blip r:embed="rId16" cstate="screen"/>
            <a:srcRect/>
            <a:stretch>
              <a:fillRect/>
            </a:stretch>
          </p:blipFill>
          <p:spPr bwMode="auto">
            <a:xfrm>
              <a:off x="7802825" y="3285024"/>
              <a:ext cx="537157" cy="163767"/>
            </a:xfrm>
            <a:prstGeom prst="rect">
              <a:avLst/>
            </a:prstGeom>
            <a:noFill/>
            <a:ln w="9525">
              <a:noFill/>
              <a:miter lim="800000"/>
              <a:headEnd/>
              <a:tailEnd/>
            </a:ln>
          </p:spPr>
        </p:pic>
        <p:pic>
          <p:nvPicPr>
            <p:cNvPr id="23" name="Picture 2">
              <a:extLst>
                <a:ext uri="{FF2B5EF4-FFF2-40B4-BE49-F238E27FC236}">
                  <a16:creationId xmlns:a16="http://schemas.microsoft.com/office/drawing/2014/main" id="{F6A9C93C-24A5-4CFC-B9A9-02700A35B3C6}"/>
                </a:ext>
              </a:extLst>
            </p:cNvPr>
            <p:cNvPicPr>
              <a:picLocks noChangeAspect="1" noChangeArrowheads="1"/>
            </p:cNvPicPr>
            <p:nvPr/>
          </p:nvPicPr>
          <p:blipFill>
            <a:blip r:embed="rId17" cstate="screen">
              <a:clrChange>
                <a:clrFrom>
                  <a:srgbClr val="0A2679"/>
                </a:clrFrom>
                <a:clrTo>
                  <a:srgbClr val="0A2679">
                    <a:alpha val="0"/>
                  </a:srgbClr>
                </a:clrTo>
              </a:clrChange>
            </a:blip>
            <a:srcRect/>
            <a:stretch>
              <a:fillRect/>
            </a:stretch>
          </p:blipFill>
          <p:spPr bwMode="auto">
            <a:xfrm>
              <a:off x="6285479" y="2081498"/>
              <a:ext cx="360585" cy="148531"/>
            </a:xfrm>
            <a:prstGeom prst="rect">
              <a:avLst/>
            </a:prstGeom>
            <a:noFill/>
            <a:ln w="9525">
              <a:noFill/>
              <a:miter lim="800000"/>
              <a:headEnd/>
              <a:tailEnd/>
            </a:ln>
          </p:spPr>
        </p:pic>
        <p:pic>
          <p:nvPicPr>
            <p:cNvPr id="24" name="Picture 3">
              <a:extLst>
                <a:ext uri="{FF2B5EF4-FFF2-40B4-BE49-F238E27FC236}">
                  <a16:creationId xmlns:a16="http://schemas.microsoft.com/office/drawing/2014/main" id="{163E26A5-DA12-44D8-B0E1-50A30CCDA173}"/>
                </a:ext>
              </a:extLst>
            </p:cNvPr>
            <p:cNvPicPr>
              <a:picLocks noChangeAspect="1" noChangeArrowheads="1"/>
            </p:cNvPicPr>
            <p:nvPr/>
          </p:nvPicPr>
          <p:blipFill>
            <a:blip r:embed="rId18" cstate="screen"/>
            <a:srcRect/>
            <a:stretch>
              <a:fillRect/>
            </a:stretch>
          </p:blipFill>
          <p:spPr bwMode="auto">
            <a:xfrm>
              <a:off x="6916182" y="1781780"/>
              <a:ext cx="471963" cy="197956"/>
            </a:xfrm>
            <a:prstGeom prst="rect">
              <a:avLst/>
            </a:prstGeom>
            <a:noFill/>
            <a:ln w="9525">
              <a:noFill/>
              <a:miter lim="800000"/>
              <a:headEnd/>
              <a:tailEnd/>
            </a:ln>
          </p:spPr>
        </p:pic>
        <p:pic>
          <p:nvPicPr>
            <p:cNvPr id="25" name="Picture 2">
              <a:extLst>
                <a:ext uri="{FF2B5EF4-FFF2-40B4-BE49-F238E27FC236}">
                  <a16:creationId xmlns:a16="http://schemas.microsoft.com/office/drawing/2014/main" id="{B3F59A60-ABA3-4A8A-9045-CD058211F41A}"/>
                </a:ext>
              </a:extLst>
            </p:cNvPr>
            <p:cNvPicPr>
              <a:picLocks noChangeAspect="1" noChangeArrowheads="1"/>
            </p:cNvPicPr>
            <p:nvPr/>
          </p:nvPicPr>
          <p:blipFill>
            <a:blip r:embed="rId19" cstate="screen"/>
            <a:srcRect/>
            <a:stretch>
              <a:fillRect/>
            </a:stretch>
          </p:blipFill>
          <p:spPr bwMode="auto">
            <a:xfrm>
              <a:off x="6043132" y="2393985"/>
              <a:ext cx="582267" cy="127815"/>
            </a:xfrm>
            <a:prstGeom prst="rect">
              <a:avLst/>
            </a:prstGeom>
            <a:noFill/>
            <a:ln w="9525">
              <a:noFill/>
              <a:miter lim="800000"/>
              <a:headEnd/>
              <a:tailEnd/>
            </a:ln>
          </p:spPr>
        </p:pic>
        <p:pic>
          <p:nvPicPr>
            <p:cNvPr id="26" name="Picture 3">
              <a:extLst>
                <a:ext uri="{FF2B5EF4-FFF2-40B4-BE49-F238E27FC236}">
                  <a16:creationId xmlns:a16="http://schemas.microsoft.com/office/drawing/2014/main" id="{3A28EF57-F395-4CD2-A0CE-5559F5883236}"/>
                </a:ext>
              </a:extLst>
            </p:cNvPr>
            <p:cNvPicPr>
              <a:picLocks noChangeAspect="1" noChangeArrowheads="1"/>
            </p:cNvPicPr>
            <p:nvPr/>
          </p:nvPicPr>
          <p:blipFill>
            <a:blip r:embed="rId20" cstate="screen"/>
            <a:srcRect/>
            <a:stretch>
              <a:fillRect/>
            </a:stretch>
          </p:blipFill>
          <p:spPr bwMode="auto">
            <a:xfrm>
              <a:off x="2497100" y="2897168"/>
              <a:ext cx="690998" cy="275398"/>
            </a:xfrm>
            <a:prstGeom prst="rect">
              <a:avLst/>
            </a:prstGeom>
            <a:noFill/>
            <a:ln w="9525">
              <a:noFill/>
              <a:miter lim="800000"/>
              <a:headEnd/>
              <a:tailEnd/>
            </a:ln>
          </p:spPr>
        </p:pic>
        <p:pic>
          <p:nvPicPr>
            <p:cNvPr id="27" name="Picture 4">
              <a:extLst>
                <a:ext uri="{FF2B5EF4-FFF2-40B4-BE49-F238E27FC236}">
                  <a16:creationId xmlns:a16="http://schemas.microsoft.com/office/drawing/2014/main" id="{3B633DA5-E88C-49EE-B306-37F2EC4FE060}"/>
                </a:ext>
              </a:extLst>
            </p:cNvPr>
            <p:cNvPicPr>
              <a:picLocks noChangeAspect="1" noChangeArrowheads="1"/>
            </p:cNvPicPr>
            <p:nvPr/>
          </p:nvPicPr>
          <p:blipFill>
            <a:blip r:embed="rId21" cstate="screen"/>
            <a:srcRect/>
            <a:stretch>
              <a:fillRect/>
            </a:stretch>
          </p:blipFill>
          <p:spPr bwMode="auto">
            <a:xfrm>
              <a:off x="8342467" y="3763116"/>
              <a:ext cx="523505" cy="165777"/>
            </a:xfrm>
            <a:prstGeom prst="rect">
              <a:avLst/>
            </a:prstGeom>
            <a:noFill/>
            <a:ln w="9525">
              <a:noFill/>
              <a:miter lim="800000"/>
              <a:headEnd/>
              <a:tailEnd/>
            </a:ln>
          </p:spPr>
        </p:pic>
        <p:pic>
          <p:nvPicPr>
            <p:cNvPr id="28" name="Picture 5">
              <a:extLst>
                <a:ext uri="{FF2B5EF4-FFF2-40B4-BE49-F238E27FC236}">
                  <a16:creationId xmlns:a16="http://schemas.microsoft.com/office/drawing/2014/main" id="{9DF44FD6-C08E-4095-A278-3147ABE5C5EA}"/>
                </a:ext>
              </a:extLst>
            </p:cNvPr>
            <p:cNvPicPr>
              <a:picLocks noChangeAspect="1" noChangeArrowheads="1"/>
            </p:cNvPicPr>
            <p:nvPr/>
          </p:nvPicPr>
          <p:blipFill>
            <a:blip r:embed="rId22" cstate="screen"/>
            <a:srcRect/>
            <a:stretch>
              <a:fillRect/>
            </a:stretch>
          </p:blipFill>
          <p:spPr bwMode="auto">
            <a:xfrm>
              <a:off x="6008263" y="4017255"/>
              <a:ext cx="529921" cy="150383"/>
            </a:xfrm>
            <a:prstGeom prst="rect">
              <a:avLst/>
            </a:prstGeom>
            <a:noFill/>
            <a:ln w="9525">
              <a:noFill/>
              <a:miter lim="800000"/>
              <a:headEnd/>
              <a:tailEnd/>
            </a:ln>
          </p:spPr>
        </p:pic>
        <p:pic>
          <p:nvPicPr>
            <p:cNvPr id="29" name="Picture 6">
              <a:extLst>
                <a:ext uri="{FF2B5EF4-FFF2-40B4-BE49-F238E27FC236}">
                  <a16:creationId xmlns:a16="http://schemas.microsoft.com/office/drawing/2014/main" id="{0FE7BF27-69B6-4AD1-ADF0-637F87C27DEC}"/>
                </a:ext>
              </a:extLst>
            </p:cNvPr>
            <p:cNvPicPr>
              <a:picLocks noChangeAspect="1" noChangeArrowheads="1"/>
            </p:cNvPicPr>
            <p:nvPr/>
          </p:nvPicPr>
          <p:blipFill>
            <a:blip r:embed="rId23" cstate="screen"/>
            <a:srcRect/>
            <a:stretch>
              <a:fillRect/>
            </a:stretch>
          </p:blipFill>
          <p:spPr bwMode="auto">
            <a:xfrm>
              <a:off x="8769271" y="3410691"/>
              <a:ext cx="432464" cy="247650"/>
            </a:xfrm>
            <a:prstGeom prst="rect">
              <a:avLst/>
            </a:prstGeom>
            <a:noFill/>
            <a:ln w="9525">
              <a:noFill/>
              <a:miter lim="800000"/>
              <a:headEnd/>
              <a:tailEnd/>
            </a:ln>
          </p:spPr>
        </p:pic>
        <p:pic>
          <p:nvPicPr>
            <p:cNvPr id="30" name="Picture 7">
              <a:extLst>
                <a:ext uri="{FF2B5EF4-FFF2-40B4-BE49-F238E27FC236}">
                  <a16:creationId xmlns:a16="http://schemas.microsoft.com/office/drawing/2014/main" id="{86D62A44-8376-450F-A318-6DE001C1804A}"/>
                </a:ext>
              </a:extLst>
            </p:cNvPr>
            <p:cNvPicPr>
              <a:picLocks noChangeAspect="1" noChangeArrowheads="1"/>
            </p:cNvPicPr>
            <p:nvPr/>
          </p:nvPicPr>
          <p:blipFill>
            <a:blip r:embed="rId24" cstate="screen"/>
            <a:srcRect/>
            <a:stretch>
              <a:fillRect/>
            </a:stretch>
          </p:blipFill>
          <p:spPr bwMode="auto">
            <a:xfrm>
              <a:off x="5926060" y="2743941"/>
              <a:ext cx="314908" cy="409574"/>
            </a:xfrm>
            <a:prstGeom prst="rect">
              <a:avLst/>
            </a:prstGeom>
            <a:noFill/>
            <a:ln w="9525">
              <a:noFill/>
              <a:miter lim="800000"/>
              <a:headEnd/>
              <a:tailEnd/>
            </a:ln>
          </p:spPr>
        </p:pic>
        <p:pic>
          <p:nvPicPr>
            <p:cNvPr id="31" name="Picture 8">
              <a:extLst>
                <a:ext uri="{FF2B5EF4-FFF2-40B4-BE49-F238E27FC236}">
                  <a16:creationId xmlns:a16="http://schemas.microsoft.com/office/drawing/2014/main" id="{E7C3EAA2-B0A9-4A75-9E89-208AC0F3A804}"/>
                </a:ext>
              </a:extLst>
            </p:cNvPr>
            <p:cNvPicPr>
              <a:picLocks noChangeAspect="1" noChangeArrowheads="1"/>
            </p:cNvPicPr>
            <p:nvPr/>
          </p:nvPicPr>
          <p:blipFill>
            <a:blip r:embed="rId25" cstate="screen"/>
            <a:srcRect/>
            <a:stretch>
              <a:fillRect/>
            </a:stretch>
          </p:blipFill>
          <p:spPr bwMode="auto">
            <a:xfrm>
              <a:off x="6540420" y="2827792"/>
              <a:ext cx="466725" cy="225711"/>
            </a:xfrm>
            <a:prstGeom prst="rect">
              <a:avLst/>
            </a:prstGeom>
            <a:noFill/>
            <a:ln w="9525">
              <a:noFill/>
              <a:miter lim="800000"/>
              <a:headEnd/>
              <a:tailEnd/>
            </a:ln>
          </p:spPr>
        </p:pic>
        <p:pic>
          <p:nvPicPr>
            <p:cNvPr id="32" name="Picture 9">
              <a:extLst>
                <a:ext uri="{FF2B5EF4-FFF2-40B4-BE49-F238E27FC236}">
                  <a16:creationId xmlns:a16="http://schemas.microsoft.com/office/drawing/2014/main" id="{D056BC1B-E1DF-42B8-BAC1-92544BCA174F}"/>
                </a:ext>
              </a:extLst>
            </p:cNvPr>
            <p:cNvPicPr>
              <a:picLocks noChangeAspect="1" noChangeArrowheads="1"/>
            </p:cNvPicPr>
            <p:nvPr/>
          </p:nvPicPr>
          <p:blipFill>
            <a:blip r:embed="rId26" cstate="screen"/>
            <a:srcRect/>
            <a:stretch>
              <a:fillRect/>
            </a:stretch>
          </p:blipFill>
          <p:spPr bwMode="auto">
            <a:xfrm>
              <a:off x="5206920" y="2072148"/>
              <a:ext cx="247650" cy="243168"/>
            </a:xfrm>
            <a:prstGeom prst="rect">
              <a:avLst/>
            </a:prstGeom>
            <a:noFill/>
            <a:ln w="9525">
              <a:noFill/>
              <a:miter lim="800000"/>
              <a:headEnd/>
              <a:tailEnd/>
            </a:ln>
          </p:spPr>
        </p:pic>
        <p:pic>
          <p:nvPicPr>
            <p:cNvPr id="33" name="Picture 2">
              <a:extLst>
                <a:ext uri="{FF2B5EF4-FFF2-40B4-BE49-F238E27FC236}">
                  <a16:creationId xmlns:a16="http://schemas.microsoft.com/office/drawing/2014/main" id="{E9940E9F-F443-43F0-8EF4-FCCB72B7710A}"/>
                </a:ext>
              </a:extLst>
            </p:cNvPr>
            <p:cNvPicPr>
              <a:picLocks noChangeAspect="1" noChangeArrowheads="1"/>
            </p:cNvPicPr>
            <p:nvPr/>
          </p:nvPicPr>
          <p:blipFill>
            <a:blip r:embed="rId27" cstate="screen"/>
            <a:srcRect/>
            <a:stretch>
              <a:fillRect/>
            </a:stretch>
          </p:blipFill>
          <p:spPr bwMode="auto">
            <a:xfrm>
              <a:off x="6297535" y="1848591"/>
              <a:ext cx="377926" cy="190499"/>
            </a:xfrm>
            <a:prstGeom prst="rect">
              <a:avLst/>
            </a:prstGeom>
            <a:noFill/>
            <a:ln w="9525">
              <a:noFill/>
              <a:miter lim="800000"/>
              <a:headEnd/>
              <a:tailEnd/>
            </a:ln>
          </p:spPr>
        </p:pic>
        <p:pic>
          <p:nvPicPr>
            <p:cNvPr id="34" name="Picture 4" descr="http://b.hiphotos.baidu.com/baike/w%3D268/sign=473213b69e510fb378197091e132c893/728da9773912b31b11ae90268618367adbb4e1fb.jpg">
              <a:extLst>
                <a:ext uri="{FF2B5EF4-FFF2-40B4-BE49-F238E27FC236}">
                  <a16:creationId xmlns:a16="http://schemas.microsoft.com/office/drawing/2014/main" id="{B039F127-A0D7-4C3C-B739-FE52DF4F36A4}"/>
                </a:ext>
              </a:extLst>
            </p:cNvPr>
            <p:cNvPicPr>
              <a:picLocks noChangeAspect="1" noChangeArrowheads="1"/>
            </p:cNvPicPr>
            <p:nvPr/>
          </p:nvPicPr>
          <p:blipFill>
            <a:blip r:embed="rId28" cstate="screen"/>
            <a:srcRect/>
            <a:stretch>
              <a:fillRect/>
            </a:stretch>
          </p:blipFill>
          <p:spPr bwMode="auto">
            <a:xfrm>
              <a:off x="2859008" y="3144052"/>
              <a:ext cx="852487" cy="314264"/>
            </a:xfrm>
            <a:prstGeom prst="rect">
              <a:avLst/>
            </a:prstGeom>
            <a:noFill/>
          </p:spPr>
        </p:pic>
        <p:pic>
          <p:nvPicPr>
            <p:cNvPr id="35" name="Picture 6" descr="http://a.hiphotos.baidu.com/baike/w%3D268/sign=c9d75aead31373f0f53f68999c0e4b8b/dbb44aed2e738bd4ab8870a0a38b87d6267ff9f2.jpg">
              <a:extLst>
                <a:ext uri="{FF2B5EF4-FFF2-40B4-BE49-F238E27FC236}">
                  <a16:creationId xmlns:a16="http://schemas.microsoft.com/office/drawing/2014/main" id="{EAE6C23A-CDB1-4868-A70A-86AE91172F8C}"/>
                </a:ext>
              </a:extLst>
            </p:cNvPr>
            <p:cNvPicPr>
              <a:picLocks noChangeAspect="1" noChangeArrowheads="1"/>
            </p:cNvPicPr>
            <p:nvPr/>
          </p:nvPicPr>
          <p:blipFill>
            <a:blip r:embed="rId29" cstate="screen"/>
            <a:srcRect/>
            <a:stretch>
              <a:fillRect/>
            </a:stretch>
          </p:blipFill>
          <p:spPr bwMode="auto">
            <a:xfrm>
              <a:off x="9031209" y="2534390"/>
              <a:ext cx="328613" cy="328613"/>
            </a:xfrm>
            <a:prstGeom prst="rect">
              <a:avLst/>
            </a:prstGeom>
            <a:noFill/>
          </p:spPr>
        </p:pic>
        <p:pic>
          <p:nvPicPr>
            <p:cNvPr id="36" name="Picture 8" descr="http://img0.imgtn.bdimg.com/it/u=2364794340,2804260852&amp;fm=15&amp;gp=0.jpg">
              <a:extLst>
                <a:ext uri="{FF2B5EF4-FFF2-40B4-BE49-F238E27FC236}">
                  <a16:creationId xmlns:a16="http://schemas.microsoft.com/office/drawing/2014/main" id="{F09903E2-6D54-42A6-9CFD-05120126C2A2}"/>
                </a:ext>
              </a:extLst>
            </p:cNvPr>
            <p:cNvPicPr>
              <a:picLocks noChangeAspect="1" noChangeArrowheads="1"/>
            </p:cNvPicPr>
            <p:nvPr/>
          </p:nvPicPr>
          <p:blipFill>
            <a:blip r:embed="rId30" cstate="screen"/>
            <a:srcRect/>
            <a:stretch>
              <a:fillRect/>
            </a:stretch>
          </p:blipFill>
          <p:spPr bwMode="auto">
            <a:xfrm>
              <a:off x="5819696" y="2216711"/>
              <a:ext cx="539749" cy="152579"/>
            </a:xfrm>
            <a:prstGeom prst="rect">
              <a:avLst/>
            </a:prstGeom>
            <a:noFill/>
          </p:spPr>
        </p:pic>
        <p:pic>
          <p:nvPicPr>
            <p:cNvPr id="37" name="Picture 12" descr="Zain logo.png">
              <a:hlinkClick r:id="rId31"/>
              <a:extLst>
                <a:ext uri="{FF2B5EF4-FFF2-40B4-BE49-F238E27FC236}">
                  <a16:creationId xmlns:a16="http://schemas.microsoft.com/office/drawing/2014/main" id="{0C2590FC-BF35-4D75-88C2-F174B7F162FE}"/>
                </a:ext>
              </a:extLst>
            </p:cNvPr>
            <p:cNvPicPr>
              <a:picLocks noChangeAspect="1" noChangeArrowheads="1"/>
            </p:cNvPicPr>
            <p:nvPr/>
          </p:nvPicPr>
          <p:blipFill>
            <a:blip r:embed="rId32" cstate="screen"/>
            <a:srcRect/>
            <a:stretch>
              <a:fillRect/>
            </a:stretch>
          </p:blipFill>
          <p:spPr bwMode="auto">
            <a:xfrm>
              <a:off x="6362621" y="2564913"/>
              <a:ext cx="196850" cy="274278"/>
            </a:xfrm>
            <a:prstGeom prst="rect">
              <a:avLst/>
            </a:prstGeom>
            <a:noFill/>
          </p:spPr>
        </p:pic>
        <p:pic>
          <p:nvPicPr>
            <p:cNvPr id="38" name="Picture 14" descr="3-brand.svg">
              <a:hlinkClick r:id="rId33"/>
              <a:extLst>
                <a:ext uri="{FF2B5EF4-FFF2-40B4-BE49-F238E27FC236}">
                  <a16:creationId xmlns:a16="http://schemas.microsoft.com/office/drawing/2014/main" id="{77E179E3-BCDD-4B70-A8C3-AFCC31F35993}"/>
                </a:ext>
              </a:extLst>
            </p:cNvPr>
            <p:cNvPicPr>
              <a:picLocks noChangeAspect="1" noChangeArrowheads="1"/>
            </p:cNvPicPr>
            <p:nvPr/>
          </p:nvPicPr>
          <p:blipFill>
            <a:blip r:embed="rId34" cstate="screen"/>
            <a:srcRect/>
            <a:stretch>
              <a:fillRect/>
            </a:stretch>
          </p:blipFill>
          <p:spPr bwMode="auto">
            <a:xfrm>
              <a:off x="5714921" y="1858116"/>
              <a:ext cx="252372" cy="295275"/>
            </a:xfrm>
            <a:prstGeom prst="rect">
              <a:avLst/>
            </a:prstGeom>
            <a:noFill/>
          </p:spPr>
        </p:pic>
        <p:pic>
          <p:nvPicPr>
            <p:cNvPr id="39" name="1307982584">
              <a:extLst>
                <a:ext uri="{FF2B5EF4-FFF2-40B4-BE49-F238E27FC236}">
                  <a16:creationId xmlns:a16="http://schemas.microsoft.com/office/drawing/2014/main" id="{2D24EA93-DF3B-4E6E-8291-29E7ED4194F6}"/>
                </a:ext>
              </a:extLst>
            </p:cNvPr>
            <p:cNvPicPr>
              <a:picLocks noChangeAspect="1" noChangeArrowheads="1"/>
            </p:cNvPicPr>
            <p:nvPr/>
          </p:nvPicPr>
          <p:blipFill>
            <a:blip r:embed="rId35" cstate="screen"/>
            <a:srcRect/>
            <a:stretch>
              <a:fillRect/>
            </a:stretch>
          </p:blipFill>
          <p:spPr bwMode="auto">
            <a:xfrm>
              <a:off x="5855693" y="2072974"/>
              <a:ext cx="321536" cy="133973"/>
            </a:xfrm>
            <a:prstGeom prst="rect">
              <a:avLst/>
            </a:prstGeom>
            <a:noFill/>
            <a:ln w="9525">
              <a:noFill/>
              <a:miter lim="800000"/>
              <a:headEnd/>
              <a:tailEnd/>
            </a:ln>
          </p:spPr>
        </p:pic>
        <p:pic>
          <p:nvPicPr>
            <p:cNvPr id="40" name="Picture 10" descr="http://h.hiphotos.baidu.com/baike/s%3D220/sign=02625a984710b912bbc1f1fcf3fdfcb5/aa64034f78f0f73660b051220a55b319ebc41342.jpg">
              <a:extLst>
                <a:ext uri="{FF2B5EF4-FFF2-40B4-BE49-F238E27FC236}">
                  <a16:creationId xmlns:a16="http://schemas.microsoft.com/office/drawing/2014/main" id="{4388DCB5-1648-4017-9546-C359AB13ED53}"/>
                </a:ext>
              </a:extLst>
            </p:cNvPr>
            <p:cNvPicPr>
              <a:picLocks noChangeAspect="1" noChangeArrowheads="1"/>
            </p:cNvPicPr>
            <p:nvPr/>
          </p:nvPicPr>
          <p:blipFill>
            <a:blip r:embed="rId36" cstate="screen"/>
            <a:srcRect/>
            <a:stretch>
              <a:fillRect/>
            </a:stretch>
          </p:blipFill>
          <p:spPr bwMode="auto">
            <a:xfrm>
              <a:off x="5783183" y="1704962"/>
              <a:ext cx="471487" cy="210304"/>
            </a:xfrm>
            <a:prstGeom prst="rect">
              <a:avLst/>
            </a:prstGeom>
            <a:noFill/>
          </p:spPr>
        </p:pic>
        <p:pic>
          <p:nvPicPr>
            <p:cNvPr id="41" name="Picture 3">
              <a:extLst>
                <a:ext uri="{FF2B5EF4-FFF2-40B4-BE49-F238E27FC236}">
                  <a16:creationId xmlns:a16="http://schemas.microsoft.com/office/drawing/2014/main" id="{80820448-D258-4715-ACAD-A86B613FEB8D}"/>
                </a:ext>
              </a:extLst>
            </p:cNvPr>
            <p:cNvPicPr>
              <a:picLocks noChangeAspect="1" noChangeArrowheads="1"/>
            </p:cNvPicPr>
            <p:nvPr/>
          </p:nvPicPr>
          <p:blipFill>
            <a:blip r:embed="rId37" cstate="screen"/>
            <a:srcRect/>
            <a:stretch>
              <a:fillRect/>
            </a:stretch>
          </p:blipFill>
          <p:spPr bwMode="auto">
            <a:xfrm>
              <a:off x="3871651" y="3622678"/>
              <a:ext cx="584276" cy="253186"/>
            </a:xfrm>
            <a:prstGeom prst="rect">
              <a:avLst/>
            </a:prstGeom>
            <a:noFill/>
            <a:ln w="9525">
              <a:noFill/>
              <a:miter lim="800000"/>
              <a:headEnd/>
              <a:tailEnd/>
            </a:ln>
          </p:spPr>
        </p:pic>
        <p:pic>
          <p:nvPicPr>
            <p:cNvPr id="42" name="Picture 20" descr="telus-logo.jpg">
              <a:extLst>
                <a:ext uri="{FF2B5EF4-FFF2-40B4-BE49-F238E27FC236}">
                  <a16:creationId xmlns:a16="http://schemas.microsoft.com/office/drawing/2014/main" id="{388C4242-A3BA-4586-B7E9-1AFC3C033624}"/>
                </a:ext>
              </a:extLst>
            </p:cNvPr>
            <p:cNvPicPr>
              <a:picLocks noChangeAspect="1"/>
            </p:cNvPicPr>
            <p:nvPr/>
          </p:nvPicPr>
          <p:blipFill>
            <a:blip r:embed="rId38" cstate="screen"/>
            <a:stretch>
              <a:fillRect/>
            </a:stretch>
          </p:blipFill>
          <p:spPr>
            <a:xfrm>
              <a:off x="2661422" y="1815493"/>
              <a:ext cx="802201" cy="177610"/>
            </a:xfrm>
            <a:prstGeom prst="rect">
              <a:avLst/>
            </a:prstGeom>
          </p:spPr>
        </p:pic>
        <p:pic>
          <p:nvPicPr>
            <p:cNvPr id="43" name="Picture 4">
              <a:extLst>
                <a:ext uri="{FF2B5EF4-FFF2-40B4-BE49-F238E27FC236}">
                  <a16:creationId xmlns:a16="http://schemas.microsoft.com/office/drawing/2014/main" id="{BE71291F-BA31-4F94-812D-51B597A1F467}"/>
                </a:ext>
              </a:extLst>
            </p:cNvPr>
            <p:cNvPicPr>
              <a:picLocks noChangeAspect="1" noChangeArrowheads="1"/>
            </p:cNvPicPr>
            <p:nvPr/>
          </p:nvPicPr>
          <p:blipFill>
            <a:blip r:embed="rId39" cstate="screen"/>
            <a:srcRect/>
            <a:stretch>
              <a:fillRect/>
            </a:stretch>
          </p:blipFill>
          <p:spPr bwMode="auto">
            <a:xfrm>
              <a:off x="3177431" y="4335060"/>
              <a:ext cx="557446" cy="295718"/>
            </a:xfrm>
            <a:prstGeom prst="rect">
              <a:avLst/>
            </a:prstGeom>
            <a:noFill/>
            <a:ln w="9525">
              <a:noFill/>
              <a:miter lim="800000"/>
              <a:headEnd/>
              <a:tailEnd/>
            </a:ln>
          </p:spPr>
        </p:pic>
      </p:grpSp>
      <p:sp>
        <p:nvSpPr>
          <p:cNvPr id="44" name="282360782">
            <a:extLst>
              <a:ext uri="{FF2B5EF4-FFF2-40B4-BE49-F238E27FC236}">
                <a16:creationId xmlns:a16="http://schemas.microsoft.com/office/drawing/2014/main" id="{20F2BEEA-8DF1-4B51-AC75-F6387EB293E1}"/>
              </a:ext>
            </a:extLst>
          </p:cNvPr>
          <p:cNvSpPr txBox="1">
            <a:spLocks/>
          </p:cNvSpPr>
          <p:nvPr/>
        </p:nvSpPr>
        <p:spPr>
          <a:xfrm>
            <a:off x="3772002" y="849779"/>
            <a:ext cx="3795138" cy="371265"/>
          </a:xfrm>
          <a:prstGeom prst="rect">
            <a:avLst/>
          </a:prstGeom>
        </p:spPr>
        <p:txBody>
          <a:bodyPr vert="horz" wrap="square" lIns="35995" tIns="35995" rIns="35995" bIns="35995" anchor="ctr" anchorCtr="0">
            <a:noAutofit/>
          </a:bodyPr>
          <a:lstStyle>
            <a:defPPr>
              <a:defRPr lang="en-US"/>
            </a:defPPr>
            <a:lvl1pPr defTabSz="1218915" fontAlgn="ctr">
              <a:spcBef>
                <a:spcPct val="0"/>
              </a:spcBef>
              <a:buNone/>
              <a:defRPr sz="2800" b="1">
                <a:solidFill>
                  <a:schemeClr val="bg1"/>
                </a:solidFill>
                <a:latin typeface="Arial" panose="020B0604020202020204" pitchFamily="34" charset="0"/>
                <a:ea typeface="+mj-ea"/>
                <a:cs typeface="+mj-cs"/>
              </a:defRPr>
            </a:lvl1pPr>
          </a:lstStyle>
          <a:p>
            <a:pPr algn="ctr" fontAlgn="base">
              <a:lnSpc>
                <a:spcPct val="120000"/>
              </a:lnSpc>
              <a:spcAft>
                <a:spcPct val="0"/>
              </a:spcAft>
            </a:pPr>
            <a:r>
              <a:rPr lang="en-US" altLang="zh-CN" sz="1600" b="0" kern="0" dirty="0">
                <a:solidFill>
                  <a:srgbClr val="00B0F0"/>
                </a:solidFill>
                <a:ea typeface="宋体" charset="-122"/>
                <a:cs typeface="Arial" panose="020B0604020202020204" pitchFamily="34" charset="0"/>
              </a:rPr>
              <a:t>Global</a:t>
            </a:r>
            <a:r>
              <a:rPr lang="en-US" altLang="zh-CN" sz="1600" b="0" kern="0" dirty="0">
                <a:solidFill>
                  <a:srgbClr val="1D1D1A"/>
                </a:solidFill>
                <a:ea typeface="宋体" charset="-122"/>
                <a:cs typeface="Arial" panose="020B0604020202020204" pitchFamily="34" charset="0"/>
              </a:rPr>
              <a:t> </a:t>
            </a:r>
            <a:r>
              <a:rPr lang="en-US" altLang="zh-CN" sz="1600" kern="0" dirty="0">
                <a:solidFill>
                  <a:srgbClr val="C00000"/>
                </a:solidFill>
                <a:ea typeface="宋体" charset="-122"/>
                <a:cs typeface="Arial" panose="020B0604020202020204" pitchFamily="34" charset="0"/>
              </a:rPr>
              <a:t>Tier-1</a:t>
            </a:r>
            <a:r>
              <a:rPr lang="en-US" altLang="zh-CN" sz="1600" b="0" kern="0" dirty="0">
                <a:solidFill>
                  <a:srgbClr val="1D1D1A"/>
                </a:solidFill>
                <a:ea typeface="宋体" charset="-122"/>
                <a:cs typeface="Arial" panose="020B0604020202020204" pitchFamily="34" charset="0"/>
              </a:rPr>
              <a:t> </a:t>
            </a:r>
            <a:r>
              <a:rPr lang="en-US" altLang="zh-CN" sz="1600" b="0" kern="0" dirty="0">
                <a:solidFill>
                  <a:srgbClr val="00B0F0"/>
                </a:solidFill>
                <a:ea typeface="宋体" charset="-122"/>
                <a:cs typeface="Arial" panose="020B0604020202020204" pitchFamily="34" charset="0"/>
              </a:rPr>
              <a:t>Telco Customers</a:t>
            </a:r>
          </a:p>
        </p:txBody>
      </p:sp>
      <p:sp>
        <p:nvSpPr>
          <p:cNvPr id="48" name="椭圆 55">
            <a:extLst>
              <a:ext uri="{FF2B5EF4-FFF2-40B4-BE49-F238E27FC236}">
                <a16:creationId xmlns:a16="http://schemas.microsoft.com/office/drawing/2014/main" id="{8DD2D3DC-1D71-4558-A997-3F2B1B341EA3}"/>
              </a:ext>
            </a:extLst>
          </p:cNvPr>
          <p:cNvSpPr/>
          <p:nvPr/>
        </p:nvSpPr>
        <p:spPr>
          <a:xfrm>
            <a:off x="5778834" y="3815665"/>
            <a:ext cx="862842" cy="973132"/>
          </a:xfrm>
          <a:prstGeom prst="ellipse">
            <a:avLst/>
          </a:prstGeom>
          <a:gradFill flip="none" rotWithShape="1">
            <a:gsLst>
              <a:gs pos="65000">
                <a:srgbClr val="0070C0">
                  <a:alpha val="0"/>
                </a:srgbClr>
              </a:gs>
              <a:gs pos="100000">
                <a:srgbClr val="0070C0">
                  <a:alpha val="35000"/>
                </a:srgbClr>
              </a:gs>
            </a:gsLst>
            <a:path path="shape">
              <a:fillToRect l="50000" t="50000" r="50000" b="50000"/>
            </a:path>
            <a:tileRect/>
          </a:gradFill>
          <a:ln w="6350">
            <a:solidFill>
              <a:srgbClr val="0092E8">
                <a:alpha val="40000"/>
              </a:srgbClr>
            </a:solidFill>
            <a:miter lim="800000"/>
          </a:ln>
        </p:spPr>
        <p:txBody>
          <a:bodyPr vert="horz" wrap="square" lIns="91416" tIns="45708" rIns="91416" bIns="45708" numCol="1" anchor="t" anchorCtr="0" compatLnSpc="1">
            <a:prstTxWarp prst="textNoShape">
              <a:avLst/>
            </a:prstTxWarp>
          </a:bodyPr>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49" name="椭圆 56">
            <a:extLst>
              <a:ext uri="{FF2B5EF4-FFF2-40B4-BE49-F238E27FC236}">
                <a16:creationId xmlns:a16="http://schemas.microsoft.com/office/drawing/2014/main" id="{8EB4655B-14F5-4358-B723-43EDCA2A726D}"/>
              </a:ext>
            </a:extLst>
          </p:cNvPr>
          <p:cNvSpPr/>
          <p:nvPr/>
        </p:nvSpPr>
        <p:spPr>
          <a:xfrm>
            <a:off x="5004847" y="3815665"/>
            <a:ext cx="893451" cy="973132"/>
          </a:xfrm>
          <a:prstGeom prst="ellipse">
            <a:avLst/>
          </a:prstGeom>
          <a:gradFill flip="none" rotWithShape="1">
            <a:gsLst>
              <a:gs pos="65000">
                <a:srgbClr val="0070C0">
                  <a:alpha val="0"/>
                </a:srgbClr>
              </a:gs>
              <a:gs pos="100000">
                <a:srgbClr val="0070C0">
                  <a:alpha val="35000"/>
                </a:srgbClr>
              </a:gs>
            </a:gsLst>
            <a:path path="shape">
              <a:fillToRect l="50000" t="50000" r="50000" b="50000"/>
            </a:path>
            <a:tileRect/>
          </a:gradFill>
          <a:ln w="6350">
            <a:solidFill>
              <a:srgbClr val="0092E8">
                <a:alpha val="40000"/>
              </a:srgbClr>
            </a:solidFill>
            <a:miter lim="800000"/>
          </a:ln>
        </p:spPr>
        <p:txBody>
          <a:bodyPr vert="horz" wrap="square" lIns="91416" tIns="45708" rIns="91416" bIns="45708" numCol="1" anchor="t" anchorCtr="0" compatLnSpc="1">
            <a:prstTxWarp prst="textNoShape">
              <a:avLst/>
            </a:prstTxWarp>
          </a:bodyPr>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55" name="圆角矩形 62">
            <a:extLst>
              <a:ext uri="{FF2B5EF4-FFF2-40B4-BE49-F238E27FC236}">
                <a16:creationId xmlns:a16="http://schemas.microsoft.com/office/drawing/2014/main" id="{238024BD-A260-4DB9-90BE-649E1DD7860A}"/>
              </a:ext>
            </a:extLst>
          </p:cNvPr>
          <p:cNvSpPr/>
          <p:nvPr/>
        </p:nvSpPr>
        <p:spPr>
          <a:xfrm rot="10800000">
            <a:off x="1192847" y="4346319"/>
            <a:ext cx="1533144" cy="591147"/>
          </a:xfrm>
          <a:prstGeom prst="roundRect">
            <a:avLst>
              <a:gd name="adj" fmla="val 50000"/>
            </a:avLst>
          </a:prstGeom>
          <a:gradFill rotWithShape="0">
            <a:gsLst>
              <a:gs pos="31000">
                <a:srgbClr val="00B0F0">
                  <a:alpha val="4999"/>
                </a:srgbClr>
              </a:gs>
              <a:gs pos="100000">
                <a:srgbClr val="0093FF">
                  <a:alpha val="34999"/>
                </a:srgbClr>
              </a:gs>
            </a:gsLst>
            <a:lin ang="0"/>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56" name="圆角矩形 63">
            <a:extLst>
              <a:ext uri="{FF2B5EF4-FFF2-40B4-BE49-F238E27FC236}">
                <a16:creationId xmlns:a16="http://schemas.microsoft.com/office/drawing/2014/main" id="{4DD47F61-3E2C-4E35-A67A-E662B951BE55}"/>
              </a:ext>
            </a:extLst>
          </p:cNvPr>
          <p:cNvSpPr/>
          <p:nvPr/>
        </p:nvSpPr>
        <p:spPr>
          <a:xfrm rot="10800000">
            <a:off x="2700002" y="4296598"/>
            <a:ext cx="1533144" cy="591147"/>
          </a:xfrm>
          <a:prstGeom prst="roundRect">
            <a:avLst>
              <a:gd name="adj" fmla="val 50000"/>
            </a:avLst>
          </a:prstGeom>
          <a:gradFill rotWithShape="0">
            <a:gsLst>
              <a:gs pos="31000">
                <a:srgbClr val="00B0F0">
                  <a:alpha val="4999"/>
                </a:srgbClr>
              </a:gs>
              <a:gs pos="100000">
                <a:srgbClr val="0093FF">
                  <a:alpha val="34999"/>
                </a:srgbClr>
              </a:gs>
            </a:gsLst>
            <a:lin ang="0"/>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57" name="标题 1">
            <a:extLst>
              <a:ext uri="{FF2B5EF4-FFF2-40B4-BE49-F238E27FC236}">
                <a16:creationId xmlns:a16="http://schemas.microsoft.com/office/drawing/2014/main" id="{A0834BB2-1FA2-4CEE-9E7C-CAC813594A92}"/>
              </a:ext>
            </a:extLst>
          </p:cNvPr>
          <p:cNvSpPr txBox="1">
            <a:spLocks/>
          </p:cNvSpPr>
          <p:nvPr/>
        </p:nvSpPr>
        <p:spPr>
          <a:xfrm>
            <a:off x="5066040" y="4255120"/>
            <a:ext cx="832258" cy="365505"/>
          </a:xfrm>
          <a:prstGeom prst="rect">
            <a:avLst/>
          </a:prstGeom>
        </p:spPr>
        <p:txBody>
          <a:bodyPr vert="horz" lIns="91407" tIns="45703" rIns="91407" bIns="45703" rtlCol="0" anchor="ctr">
            <a:noAutofit/>
          </a:bodyPr>
          <a:lstStyle>
            <a:lvl1pPr algn="l" defTabSz="914400"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G500</a:t>
            </a:r>
            <a:endParaRPr kumimoji="0" lang="zh-CN" altLang="en-US" sz="1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endParaRPr>
          </a:p>
        </p:txBody>
      </p:sp>
      <p:sp>
        <p:nvSpPr>
          <p:cNvPr id="58" name="标题 1">
            <a:extLst>
              <a:ext uri="{FF2B5EF4-FFF2-40B4-BE49-F238E27FC236}">
                <a16:creationId xmlns:a16="http://schemas.microsoft.com/office/drawing/2014/main" id="{C6EBD4E1-5ED3-4794-883C-1308A8549700}"/>
              </a:ext>
            </a:extLst>
          </p:cNvPr>
          <p:cNvSpPr txBox="1">
            <a:spLocks/>
          </p:cNvSpPr>
          <p:nvPr/>
        </p:nvSpPr>
        <p:spPr>
          <a:xfrm>
            <a:off x="5822103" y="4271246"/>
            <a:ext cx="817332" cy="365505"/>
          </a:xfrm>
          <a:prstGeom prst="rect">
            <a:avLst/>
          </a:prstGeom>
        </p:spPr>
        <p:txBody>
          <a:bodyPr vert="horz" lIns="91407" tIns="45703" rIns="91407" bIns="45703" rtlCol="0" anchor="ctr">
            <a:noAutofit/>
          </a:bodyPr>
          <a:lstStyle>
            <a:lvl1pPr algn="l" defTabSz="914400"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G100</a:t>
            </a:r>
            <a:endParaRPr kumimoji="0" lang="zh-CN" altLang="en-US" sz="1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endParaRPr>
          </a:p>
        </p:txBody>
      </p:sp>
      <p:sp>
        <p:nvSpPr>
          <p:cNvPr id="59" name="标题 1">
            <a:extLst>
              <a:ext uri="{FF2B5EF4-FFF2-40B4-BE49-F238E27FC236}">
                <a16:creationId xmlns:a16="http://schemas.microsoft.com/office/drawing/2014/main" id="{74603A79-751D-4032-81ED-9875B6F9D17A}"/>
              </a:ext>
            </a:extLst>
          </p:cNvPr>
          <p:cNvSpPr txBox="1">
            <a:spLocks/>
          </p:cNvSpPr>
          <p:nvPr/>
        </p:nvSpPr>
        <p:spPr>
          <a:xfrm>
            <a:off x="4978223" y="3921867"/>
            <a:ext cx="999007" cy="365505"/>
          </a:xfrm>
          <a:prstGeom prst="rect">
            <a:avLst/>
          </a:prstGeom>
        </p:spPr>
        <p:txBody>
          <a:bodyPr vert="horz" lIns="91407" tIns="45703" rIns="91407" bIns="45703" rtlCol="0" anchor="ctr">
            <a:noAutofit/>
          </a:bodyPr>
          <a:lstStyle>
            <a:lvl1pPr algn="l" defTabSz="914400"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00B0F0"/>
                </a:solidFill>
                <a:effectLst>
                  <a:outerShdw blurRad="38100" dist="38100" dir="2700000" algn="tl">
                    <a:srgbClr val="000000">
                      <a:alpha val="43137"/>
                    </a:srgbClr>
                  </a:outerShdw>
                </a:effectLst>
                <a:uLnTx/>
                <a:uFillTx/>
                <a:latin typeface="Arial" pitchFamily="34" charset="0"/>
                <a:ea typeface="微软雅黑" pitchFamily="34" charset="-122"/>
                <a:cs typeface="Arial" pitchFamily="34" charset="0"/>
              </a:rPr>
              <a:t>211</a:t>
            </a:r>
            <a:endParaRPr kumimoji="0" lang="zh-CN" altLang="en-US" sz="3200" b="0" i="0" u="none" strike="noStrike" kern="1200" cap="none" spc="0" normalizeH="0" baseline="0" noProof="0" dirty="0">
              <a:ln>
                <a:noFill/>
              </a:ln>
              <a:solidFill>
                <a:srgbClr val="00B0F0"/>
              </a:solidFill>
              <a:effectLst>
                <a:outerShdw blurRad="38100" dist="38100" dir="2700000" algn="tl">
                  <a:srgbClr val="000000">
                    <a:alpha val="43137"/>
                  </a:srgbClr>
                </a:outerShdw>
              </a:effectLst>
              <a:uLnTx/>
              <a:uFillTx/>
              <a:latin typeface="Arial" pitchFamily="34" charset="0"/>
              <a:ea typeface="微软雅黑" pitchFamily="34" charset="-122"/>
              <a:cs typeface="Arial" pitchFamily="34" charset="0"/>
            </a:endParaRPr>
          </a:p>
        </p:txBody>
      </p:sp>
      <p:sp>
        <p:nvSpPr>
          <p:cNvPr id="60" name="标题 1">
            <a:extLst>
              <a:ext uri="{FF2B5EF4-FFF2-40B4-BE49-F238E27FC236}">
                <a16:creationId xmlns:a16="http://schemas.microsoft.com/office/drawing/2014/main" id="{AEBAEC01-3D9B-4808-AF00-FA41B028EA67}"/>
              </a:ext>
            </a:extLst>
          </p:cNvPr>
          <p:cNvSpPr txBox="1">
            <a:spLocks/>
          </p:cNvSpPr>
          <p:nvPr/>
        </p:nvSpPr>
        <p:spPr>
          <a:xfrm>
            <a:off x="5824197" y="3935793"/>
            <a:ext cx="763099" cy="365505"/>
          </a:xfrm>
          <a:prstGeom prst="rect">
            <a:avLst/>
          </a:prstGeom>
        </p:spPr>
        <p:txBody>
          <a:bodyPr vert="horz" lIns="91407" tIns="45703" rIns="91407" bIns="45703" rtlCol="0" anchor="ctr">
            <a:noAutofit/>
          </a:bodyPr>
          <a:lstStyle>
            <a:lvl1pPr algn="l" defTabSz="914400" rtl="0" eaLnBrk="1" latinLnBrk="0" hangingPunct="1">
              <a:spcBef>
                <a:spcPct val="0"/>
              </a:spcBef>
              <a:buNone/>
              <a:defRPr sz="2800" kern="1200">
                <a:solidFill>
                  <a:schemeClr val="bg1"/>
                </a:solidFill>
                <a:latin typeface="Arial" pitchFamily="34" charset="0"/>
                <a:ea typeface="微软雅黑" pitchFamily="34" charset="-122"/>
                <a:cs typeface="Arial" pitchFamily="34" charset="0"/>
              </a:defRPr>
            </a:lvl1pPr>
          </a:lstStyle>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48</a:t>
            </a:r>
            <a:endParaRPr kumimoji="0" lang="zh-CN" altLang="en-US" sz="3600" b="0"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endParaRPr>
          </a:p>
        </p:txBody>
      </p:sp>
      <p:grpSp>
        <p:nvGrpSpPr>
          <p:cNvPr id="80" name="Group 79">
            <a:extLst>
              <a:ext uri="{FF2B5EF4-FFF2-40B4-BE49-F238E27FC236}">
                <a16:creationId xmlns:a16="http://schemas.microsoft.com/office/drawing/2014/main" id="{4966B0AD-3E5D-4D22-BF6A-887BAF68B524}"/>
              </a:ext>
            </a:extLst>
          </p:cNvPr>
          <p:cNvGrpSpPr/>
          <p:nvPr/>
        </p:nvGrpSpPr>
        <p:grpSpPr>
          <a:xfrm>
            <a:off x="9008187" y="4296597"/>
            <a:ext cx="1741096" cy="591147"/>
            <a:chOff x="7364403" y="5007381"/>
            <a:chExt cx="1741096" cy="591147"/>
          </a:xfrm>
        </p:grpSpPr>
        <p:sp>
          <p:nvSpPr>
            <p:cNvPr id="52" name="圆角矩形 59">
              <a:extLst>
                <a:ext uri="{FF2B5EF4-FFF2-40B4-BE49-F238E27FC236}">
                  <a16:creationId xmlns:a16="http://schemas.microsoft.com/office/drawing/2014/main" id="{12FCA3A1-DC48-4F8F-92C8-A410E7A5D5BC}"/>
                </a:ext>
              </a:extLst>
            </p:cNvPr>
            <p:cNvSpPr/>
            <p:nvPr/>
          </p:nvSpPr>
          <p:spPr>
            <a:xfrm rot="10800000">
              <a:off x="7364403" y="5007381"/>
              <a:ext cx="1533144" cy="591147"/>
            </a:xfrm>
            <a:prstGeom prst="roundRect">
              <a:avLst>
                <a:gd name="adj" fmla="val 50000"/>
              </a:avLst>
            </a:prstGeom>
            <a:gradFill flip="none" rotWithShape="1">
              <a:gsLst>
                <a:gs pos="31000">
                  <a:srgbClr val="00B0F0">
                    <a:alpha val="4999"/>
                  </a:srgbClr>
                </a:gs>
                <a:gs pos="100000">
                  <a:srgbClr val="0093FF">
                    <a:alpha val="34999"/>
                  </a:srgbClr>
                </a:gs>
              </a:gsLst>
              <a:lin ang="0" scaled="0"/>
              <a:tileRect/>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76" name="矩形 17">
              <a:extLst>
                <a:ext uri="{FF2B5EF4-FFF2-40B4-BE49-F238E27FC236}">
                  <a16:creationId xmlns:a16="http://schemas.microsoft.com/office/drawing/2014/main" id="{678E621C-9437-4DF5-AC9E-0589DF9309BD}"/>
                </a:ext>
              </a:extLst>
            </p:cNvPr>
            <p:cNvSpPr>
              <a:spLocks noChangeArrowheads="1"/>
            </p:cNvSpPr>
            <p:nvPr/>
          </p:nvSpPr>
          <p:spPr bwMode="auto">
            <a:xfrm>
              <a:off x="7944490" y="5087181"/>
              <a:ext cx="1161009" cy="353943"/>
            </a:xfrm>
            <a:prstGeom prst="rect">
              <a:avLst/>
            </a:prstGeom>
            <a:noFill/>
            <a:ln w="9525">
              <a:noFill/>
              <a:miter lim="800000"/>
              <a:headEnd/>
              <a:tailEnd/>
            </a:ln>
          </p:spPr>
          <p:txBody>
            <a:bodyPr wrap="square" lIns="0" tIns="0" rIns="0" bIns="0">
              <a:spAutoFit/>
            </a:bodyPr>
            <a:lstStyle/>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300+ </a:t>
              </a:r>
            </a:p>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Financial institutions</a:t>
              </a:r>
            </a:p>
          </p:txBody>
        </p:sp>
        <p:pic>
          <p:nvPicPr>
            <p:cNvPr id="77" name="Picture 4" descr="C:\Users\z00124665\Desktop\18551776.png">
              <a:extLst>
                <a:ext uri="{FF2B5EF4-FFF2-40B4-BE49-F238E27FC236}">
                  <a16:creationId xmlns:a16="http://schemas.microsoft.com/office/drawing/2014/main" id="{81639846-B951-4111-9AD8-716AEDC04597}"/>
                </a:ext>
              </a:extLst>
            </p:cNvPr>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l="15048" t="15523" r="16815" b="17290"/>
            <a:stretch/>
          </p:blipFill>
          <p:spPr bwMode="auto">
            <a:xfrm>
              <a:off x="7437484" y="5053019"/>
              <a:ext cx="484215" cy="491709"/>
            </a:xfrm>
            <a:prstGeom prst="ellipse">
              <a:avLst/>
            </a:prstGeom>
            <a:noFill/>
            <a:ln>
              <a:noFill/>
            </a:ln>
            <a:effectLst/>
          </p:spPr>
        </p:pic>
      </p:grpSp>
      <p:sp>
        <p:nvSpPr>
          <p:cNvPr id="74" name="矩形 336">
            <a:extLst>
              <a:ext uri="{FF2B5EF4-FFF2-40B4-BE49-F238E27FC236}">
                <a16:creationId xmlns:a16="http://schemas.microsoft.com/office/drawing/2014/main" id="{92521CDF-A0AE-4116-90AC-7D9E1F5E2641}"/>
              </a:ext>
            </a:extLst>
          </p:cNvPr>
          <p:cNvSpPr>
            <a:spLocks noChangeArrowheads="1"/>
          </p:cNvSpPr>
          <p:nvPr/>
        </p:nvSpPr>
        <p:spPr bwMode="auto">
          <a:xfrm>
            <a:off x="1262110" y="4373659"/>
            <a:ext cx="785241" cy="461665"/>
          </a:xfrm>
          <a:prstGeom prst="rect">
            <a:avLst/>
          </a:prstGeom>
          <a:noFill/>
          <a:ln w="9525">
            <a:noFill/>
            <a:miter lim="800000"/>
            <a:headEnd/>
            <a:tailEnd/>
          </a:ln>
        </p:spPr>
        <p:txBody>
          <a:bodyPr wrap="square" lIns="0" tIns="0" rIns="0" bIns="0">
            <a:spAutoFit/>
          </a:bodyPr>
          <a:lstStyle/>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170+ </a:t>
            </a:r>
          </a:p>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Electric power companies</a:t>
            </a:r>
          </a:p>
        </p:txBody>
      </p:sp>
      <p:pic>
        <p:nvPicPr>
          <p:cNvPr id="75" name="Picture 4" descr="C:\Users\z00124665\Desktop\18551776.png">
            <a:extLst>
              <a:ext uri="{FF2B5EF4-FFF2-40B4-BE49-F238E27FC236}">
                <a16:creationId xmlns:a16="http://schemas.microsoft.com/office/drawing/2014/main" id="{F12488C5-7CC8-494A-8008-60AAFA40E184}"/>
              </a:ext>
            </a:extLst>
          </p:cNvPr>
          <p:cNvPicPr>
            <a:picLocks noChangeAspect="1" noChangeArrowheads="1"/>
          </p:cNvPicPr>
          <p:nvPr/>
        </p:nvPicPr>
        <p:blipFill rotWithShape="1">
          <a:blip r:embed="rId41" cstate="screen">
            <a:extLst>
              <a:ext uri="{28A0092B-C50C-407E-A947-70E740481C1C}">
                <a14:useLocalDpi xmlns:a14="http://schemas.microsoft.com/office/drawing/2010/main"/>
              </a:ext>
            </a:extLst>
          </a:blip>
          <a:srcRect l="14672" t="14672" r="20227" b="20227"/>
          <a:stretch/>
        </p:blipFill>
        <p:spPr bwMode="auto">
          <a:xfrm>
            <a:off x="2172925" y="4396038"/>
            <a:ext cx="483573" cy="491708"/>
          </a:xfrm>
          <a:prstGeom prst="ellipse">
            <a:avLst/>
          </a:prstGeom>
          <a:noFill/>
          <a:ln>
            <a:noFill/>
          </a:ln>
          <a:effectLst/>
        </p:spPr>
      </p:pic>
      <p:grpSp>
        <p:nvGrpSpPr>
          <p:cNvPr id="64" name="组合 71">
            <a:extLst>
              <a:ext uri="{FF2B5EF4-FFF2-40B4-BE49-F238E27FC236}">
                <a16:creationId xmlns:a16="http://schemas.microsoft.com/office/drawing/2014/main" id="{B3F586F1-070B-4385-AD45-C1B9ACBF8EB2}"/>
              </a:ext>
            </a:extLst>
          </p:cNvPr>
          <p:cNvGrpSpPr/>
          <p:nvPr/>
        </p:nvGrpSpPr>
        <p:grpSpPr>
          <a:xfrm>
            <a:off x="2691957" y="4346317"/>
            <a:ext cx="1479540" cy="529468"/>
            <a:chOff x="1159049" y="1531690"/>
            <a:chExt cx="2417913" cy="1140630"/>
          </a:xfrm>
        </p:grpSpPr>
        <p:pic>
          <p:nvPicPr>
            <p:cNvPr id="72" name="Picture 4" descr="C:\Users\z00124665\Desktop\18551776.png">
              <a:extLst>
                <a:ext uri="{FF2B5EF4-FFF2-40B4-BE49-F238E27FC236}">
                  <a16:creationId xmlns:a16="http://schemas.microsoft.com/office/drawing/2014/main" id="{6828B023-34B2-4DCE-8A9E-6FFBA9ACA16D}"/>
                </a:ext>
              </a:extLst>
            </p:cNvPr>
            <p:cNvPicPr>
              <a:picLocks noChangeAspect="1" noChangeArrowheads="1"/>
            </p:cNvPicPr>
            <p:nvPr/>
          </p:nvPicPr>
          <p:blipFill rotWithShape="1">
            <a:blip r:embed="rId42" cstate="screen">
              <a:extLst>
                <a:ext uri="{28A0092B-C50C-407E-A947-70E740481C1C}">
                  <a14:useLocalDpi xmlns:a14="http://schemas.microsoft.com/office/drawing/2010/main"/>
                </a:ext>
              </a:extLst>
            </a:blip>
            <a:srcRect l="16757" t="17211" r="17977" b="18432"/>
            <a:stretch/>
          </p:blipFill>
          <p:spPr bwMode="auto">
            <a:xfrm>
              <a:off x="2744402" y="1531690"/>
              <a:ext cx="832560" cy="1059284"/>
            </a:xfrm>
            <a:prstGeom prst="ellipse">
              <a:avLst/>
            </a:prstGeom>
            <a:noFill/>
            <a:ln>
              <a:noFill/>
            </a:ln>
            <a:effectLst/>
          </p:spPr>
        </p:pic>
        <p:sp>
          <p:nvSpPr>
            <p:cNvPr id="73" name="矩形 338">
              <a:extLst>
                <a:ext uri="{FF2B5EF4-FFF2-40B4-BE49-F238E27FC236}">
                  <a16:creationId xmlns:a16="http://schemas.microsoft.com/office/drawing/2014/main" id="{A04EDEDF-8405-4F9A-8180-CBF16D380B6C}"/>
                </a:ext>
              </a:extLst>
            </p:cNvPr>
            <p:cNvSpPr>
              <a:spLocks noChangeArrowheads="1"/>
            </p:cNvSpPr>
            <p:nvPr/>
          </p:nvSpPr>
          <p:spPr bwMode="auto">
            <a:xfrm>
              <a:off x="1159049" y="1677758"/>
              <a:ext cx="1192977" cy="994562"/>
            </a:xfrm>
            <a:prstGeom prst="rect">
              <a:avLst/>
            </a:prstGeom>
            <a:noFill/>
            <a:ln w="9525">
              <a:noFill/>
              <a:miter lim="800000"/>
              <a:headEnd/>
              <a:tailEnd/>
            </a:ln>
          </p:spPr>
          <p:txBody>
            <a:bodyPr wrap="square" lIns="0" tIns="0" rIns="0" bIns="0">
              <a:spAutoFit/>
            </a:bodyPr>
            <a:lstStyle/>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120+ </a:t>
              </a:r>
            </a:p>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8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Smart City projects</a:t>
              </a:r>
            </a:p>
          </p:txBody>
        </p:sp>
      </p:grpSp>
      <p:grpSp>
        <p:nvGrpSpPr>
          <p:cNvPr id="79" name="Group 78">
            <a:extLst>
              <a:ext uri="{FF2B5EF4-FFF2-40B4-BE49-F238E27FC236}">
                <a16:creationId xmlns:a16="http://schemas.microsoft.com/office/drawing/2014/main" id="{0183173E-3ACF-4469-9569-C387B011D4D2}"/>
              </a:ext>
            </a:extLst>
          </p:cNvPr>
          <p:cNvGrpSpPr/>
          <p:nvPr/>
        </p:nvGrpSpPr>
        <p:grpSpPr>
          <a:xfrm>
            <a:off x="7199764" y="4296598"/>
            <a:ext cx="1533144" cy="591147"/>
            <a:chOff x="7199764" y="4296598"/>
            <a:chExt cx="1533144" cy="591147"/>
          </a:xfrm>
        </p:grpSpPr>
        <p:sp>
          <p:nvSpPr>
            <p:cNvPr id="53" name="圆角矩形 60">
              <a:extLst>
                <a:ext uri="{FF2B5EF4-FFF2-40B4-BE49-F238E27FC236}">
                  <a16:creationId xmlns:a16="http://schemas.microsoft.com/office/drawing/2014/main" id="{346F8F1C-020D-4DBD-9C03-13382C5ADE8A}"/>
                </a:ext>
              </a:extLst>
            </p:cNvPr>
            <p:cNvSpPr/>
            <p:nvPr/>
          </p:nvSpPr>
          <p:spPr>
            <a:xfrm rot="10800000">
              <a:off x="7199764" y="4296598"/>
              <a:ext cx="1533144" cy="591147"/>
            </a:xfrm>
            <a:prstGeom prst="roundRect">
              <a:avLst>
                <a:gd name="adj" fmla="val 50000"/>
              </a:avLst>
            </a:prstGeom>
            <a:gradFill flip="none" rotWithShape="1">
              <a:gsLst>
                <a:gs pos="31000">
                  <a:srgbClr val="00B0F0">
                    <a:alpha val="4999"/>
                  </a:srgbClr>
                </a:gs>
                <a:gs pos="100000">
                  <a:srgbClr val="0093FF">
                    <a:alpha val="34999"/>
                  </a:srgbClr>
                </a:gs>
              </a:gsLst>
              <a:lin ang="0" scaled="0"/>
              <a:tileRect/>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70" name="矩形 338">
              <a:extLst>
                <a:ext uri="{FF2B5EF4-FFF2-40B4-BE49-F238E27FC236}">
                  <a16:creationId xmlns:a16="http://schemas.microsoft.com/office/drawing/2014/main" id="{79F01A71-CB11-4BE0-B863-0C9FD0DF7B62}"/>
                </a:ext>
              </a:extLst>
            </p:cNvPr>
            <p:cNvSpPr>
              <a:spLocks noChangeArrowheads="1"/>
            </p:cNvSpPr>
            <p:nvPr/>
          </p:nvSpPr>
          <p:spPr bwMode="auto">
            <a:xfrm>
              <a:off x="7845682" y="4409736"/>
              <a:ext cx="862842" cy="353943"/>
            </a:xfrm>
            <a:prstGeom prst="rect">
              <a:avLst/>
            </a:prstGeom>
            <a:noFill/>
            <a:ln w="9525">
              <a:noFill/>
              <a:miter lim="800000"/>
              <a:headEnd/>
              <a:tailEnd/>
            </a:ln>
          </p:spPr>
          <p:txBody>
            <a:bodyPr wrap="square" lIns="0" tIns="0" rIns="0" bIns="0">
              <a:spAutoFit/>
            </a:bodyPr>
            <a:lstStyle/>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200+</a:t>
              </a:r>
              <a:r>
                <a:rPr kumimoji="0" lang="zh-CN" altLang="en-US"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 </a:t>
              </a:r>
              <a:endPar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endParaRPr>
            </a:p>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Safe City project</a:t>
              </a:r>
            </a:p>
          </p:txBody>
        </p:sp>
        <p:pic>
          <p:nvPicPr>
            <p:cNvPr id="71" name="Picture 2" descr="C:\Users\z00124665\Downloads\VCG21gic16548966副本.png">
              <a:extLst>
                <a:ext uri="{FF2B5EF4-FFF2-40B4-BE49-F238E27FC236}">
                  <a16:creationId xmlns:a16="http://schemas.microsoft.com/office/drawing/2014/main" id="{4A9C67A7-EAD1-45F9-A63B-505A4FED9CEB}"/>
                </a:ext>
              </a:extLst>
            </p:cNvPr>
            <p:cNvPicPr>
              <a:picLocks noChangeAspect="1" noChangeArrowheads="1"/>
            </p:cNvPicPr>
            <p:nvPr/>
          </p:nvPicPr>
          <p:blipFill>
            <a:blip r:embed="rId43" cstate="email">
              <a:extLst>
                <a:ext uri="{28A0092B-C50C-407E-A947-70E740481C1C}">
                  <a14:useLocalDpi xmlns:a14="http://schemas.microsoft.com/office/drawing/2010/main"/>
                </a:ext>
              </a:extLst>
            </a:blip>
            <a:srcRect/>
            <a:stretch>
              <a:fillRect/>
            </a:stretch>
          </p:blipFill>
          <p:spPr bwMode="auto">
            <a:xfrm>
              <a:off x="7262450" y="4351574"/>
              <a:ext cx="495508" cy="502747"/>
            </a:xfrm>
            <a:custGeom>
              <a:avLst/>
              <a:gdLst>
                <a:gd name="connsiteX0" fmla="*/ 2691019 w 5382038"/>
                <a:gd name="connsiteY0" fmla="*/ 0 h 5382038"/>
                <a:gd name="connsiteX1" fmla="*/ 5382038 w 5382038"/>
                <a:gd name="connsiteY1" fmla="*/ 2691019 h 5382038"/>
                <a:gd name="connsiteX2" fmla="*/ 2691019 w 5382038"/>
                <a:gd name="connsiteY2" fmla="*/ 5382038 h 5382038"/>
                <a:gd name="connsiteX3" fmla="*/ 0 w 5382038"/>
                <a:gd name="connsiteY3" fmla="*/ 2691019 h 5382038"/>
                <a:gd name="connsiteX4" fmla="*/ 2691019 w 5382038"/>
                <a:gd name="connsiteY4" fmla="*/ 0 h 538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2038" h="5382038">
                  <a:moveTo>
                    <a:pt x="2691019" y="0"/>
                  </a:moveTo>
                  <a:cubicBezTo>
                    <a:pt x="4177228" y="0"/>
                    <a:pt x="5382038" y="1204810"/>
                    <a:pt x="5382038" y="2691019"/>
                  </a:cubicBezTo>
                  <a:cubicBezTo>
                    <a:pt x="5382038" y="4177228"/>
                    <a:pt x="4177228" y="5382038"/>
                    <a:pt x="2691019" y="5382038"/>
                  </a:cubicBezTo>
                  <a:cubicBezTo>
                    <a:pt x="1204810" y="5382038"/>
                    <a:pt x="0" y="4177228"/>
                    <a:pt x="0" y="2691019"/>
                  </a:cubicBezTo>
                  <a:cubicBezTo>
                    <a:pt x="0" y="1204810"/>
                    <a:pt x="1204810" y="0"/>
                    <a:pt x="2691019" y="0"/>
                  </a:cubicBezTo>
                  <a:close/>
                </a:path>
              </a:pathLst>
            </a:custGeom>
            <a:ln>
              <a:noFill/>
            </a:ln>
          </p:spPr>
        </p:pic>
      </p:grpSp>
      <p:grpSp>
        <p:nvGrpSpPr>
          <p:cNvPr id="83" name="Group 82">
            <a:extLst>
              <a:ext uri="{FF2B5EF4-FFF2-40B4-BE49-F238E27FC236}">
                <a16:creationId xmlns:a16="http://schemas.microsoft.com/office/drawing/2014/main" id="{4C3BF825-902C-4513-A16D-CAA361C40AE1}"/>
              </a:ext>
            </a:extLst>
          </p:cNvPr>
          <p:cNvGrpSpPr/>
          <p:nvPr/>
        </p:nvGrpSpPr>
        <p:grpSpPr>
          <a:xfrm>
            <a:off x="3515461" y="4999566"/>
            <a:ext cx="1533144" cy="591147"/>
            <a:chOff x="1428274" y="5075746"/>
            <a:chExt cx="1533144" cy="591147"/>
          </a:xfrm>
        </p:grpSpPr>
        <p:sp>
          <p:nvSpPr>
            <p:cNvPr id="54" name="圆角矩形 61">
              <a:extLst>
                <a:ext uri="{FF2B5EF4-FFF2-40B4-BE49-F238E27FC236}">
                  <a16:creationId xmlns:a16="http://schemas.microsoft.com/office/drawing/2014/main" id="{EECFAB86-2A50-4204-8475-7C84447CE660}"/>
                </a:ext>
              </a:extLst>
            </p:cNvPr>
            <p:cNvSpPr/>
            <p:nvPr/>
          </p:nvSpPr>
          <p:spPr>
            <a:xfrm rot="10800000">
              <a:off x="1428274" y="5075746"/>
              <a:ext cx="1533144" cy="591147"/>
            </a:xfrm>
            <a:prstGeom prst="roundRect">
              <a:avLst>
                <a:gd name="adj" fmla="val 50000"/>
              </a:avLst>
            </a:prstGeom>
            <a:gradFill rotWithShape="0">
              <a:gsLst>
                <a:gs pos="31000">
                  <a:srgbClr val="00B0F0">
                    <a:alpha val="4999"/>
                  </a:srgbClr>
                </a:gs>
                <a:gs pos="100000">
                  <a:srgbClr val="0093FF">
                    <a:alpha val="34999"/>
                  </a:srgbClr>
                </a:gs>
              </a:gsLst>
              <a:lin ang="0"/>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66" name="矩形 337">
              <a:extLst>
                <a:ext uri="{FF2B5EF4-FFF2-40B4-BE49-F238E27FC236}">
                  <a16:creationId xmlns:a16="http://schemas.microsoft.com/office/drawing/2014/main" id="{868D23B0-D38B-45A4-8FDC-EC8A29F95139}"/>
                </a:ext>
              </a:extLst>
            </p:cNvPr>
            <p:cNvSpPr>
              <a:spLocks noChangeArrowheads="1"/>
            </p:cNvSpPr>
            <p:nvPr/>
          </p:nvSpPr>
          <p:spPr bwMode="auto">
            <a:xfrm>
              <a:off x="1492106" y="5125129"/>
              <a:ext cx="830395" cy="492379"/>
            </a:xfrm>
            <a:prstGeom prst="rect">
              <a:avLst/>
            </a:prstGeom>
            <a:noFill/>
            <a:ln w="9525">
              <a:noFill/>
              <a:miter lim="800000"/>
              <a:headEnd/>
              <a:tailEnd/>
            </a:ln>
          </p:spPr>
          <p:txBody>
            <a:bodyPr wrap="square" lIns="0" tIns="0" rIns="0" bIns="0">
              <a:spAutoFit/>
            </a:bodyPr>
            <a:lstStyle/>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1,000+ </a:t>
              </a:r>
            </a:p>
            <a:p>
              <a:pPr marL="0" marR="0" lvl="0" indent="0" algn="r" defTabSz="12192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Manufacturing companies</a:t>
              </a:r>
            </a:p>
          </p:txBody>
        </p:sp>
        <p:pic>
          <p:nvPicPr>
            <p:cNvPr id="67" name="Picture 2" descr="D:\Z.主打胶片\2015年主打胶片改版\20.使用图片\教育.png">
              <a:extLst>
                <a:ext uri="{FF2B5EF4-FFF2-40B4-BE49-F238E27FC236}">
                  <a16:creationId xmlns:a16="http://schemas.microsoft.com/office/drawing/2014/main" id="{E603C47A-265E-4F87-9098-88126CE809CD}"/>
                </a:ext>
              </a:extLst>
            </p:cNvPr>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2386119" y="5115425"/>
              <a:ext cx="510159" cy="491708"/>
            </a:xfrm>
            <a:prstGeom prst="rect">
              <a:avLst/>
            </a:prstGeom>
            <a:noFill/>
            <a:ln>
              <a:noFill/>
            </a:ln>
            <a:effectLst/>
          </p:spPr>
        </p:pic>
      </p:grpSp>
      <p:grpSp>
        <p:nvGrpSpPr>
          <p:cNvPr id="81" name="Group 80">
            <a:extLst>
              <a:ext uri="{FF2B5EF4-FFF2-40B4-BE49-F238E27FC236}">
                <a16:creationId xmlns:a16="http://schemas.microsoft.com/office/drawing/2014/main" id="{C0105DE4-BD50-4847-80C2-68128013816F}"/>
              </a:ext>
            </a:extLst>
          </p:cNvPr>
          <p:cNvGrpSpPr/>
          <p:nvPr/>
        </p:nvGrpSpPr>
        <p:grpSpPr>
          <a:xfrm>
            <a:off x="6743632" y="5028830"/>
            <a:ext cx="1533144" cy="591147"/>
            <a:chOff x="6886279" y="5725837"/>
            <a:chExt cx="1533144" cy="591147"/>
          </a:xfrm>
        </p:grpSpPr>
        <p:sp>
          <p:nvSpPr>
            <p:cNvPr id="51" name="圆角矩形 58">
              <a:extLst>
                <a:ext uri="{FF2B5EF4-FFF2-40B4-BE49-F238E27FC236}">
                  <a16:creationId xmlns:a16="http://schemas.microsoft.com/office/drawing/2014/main" id="{AB99907A-BBE1-4FDA-A620-EB80F5883E46}"/>
                </a:ext>
              </a:extLst>
            </p:cNvPr>
            <p:cNvSpPr/>
            <p:nvPr/>
          </p:nvSpPr>
          <p:spPr>
            <a:xfrm rot="10800000">
              <a:off x="6886279" y="5725837"/>
              <a:ext cx="1533144" cy="591147"/>
            </a:xfrm>
            <a:prstGeom prst="roundRect">
              <a:avLst>
                <a:gd name="adj" fmla="val 50000"/>
              </a:avLst>
            </a:prstGeom>
            <a:gradFill flip="none" rotWithShape="1">
              <a:gsLst>
                <a:gs pos="31000">
                  <a:srgbClr val="00B0F0">
                    <a:alpha val="4999"/>
                  </a:srgbClr>
                </a:gs>
                <a:gs pos="100000">
                  <a:srgbClr val="0093FF">
                    <a:alpha val="34999"/>
                  </a:srgbClr>
                </a:gs>
              </a:gsLst>
              <a:lin ang="0" scaled="0"/>
              <a:tileRect/>
            </a:gradFill>
            <a:ln w="12700" cap="flat" cmpd="sng">
              <a:noFill/>
              <a:prstDash val="solid"/>
              <a:round/>
              <a:headEnd type="none" w="med" len="med"/>
              <a:tailEnd type="none" w="med" len="med"/>
            </a:ln>
            <a:effectLst/>
          </p:spPr>
          <p:txBody>
            <a:bodyPr lIns="229429" tIns="229429" rIns="229429" bIns="229429" anchor="ctr"/>
            <a:lstStyle/>
            <a:p>
              <a:pPr marL="0" marR="0" lvl="0" indent="0" algn="ctr" defTabSz="3363017" eaLnBrk="1" fontAlgn="base" latinLnBrk="0" hangingPunct="1">
                <a:lnSpc>
                  <a:spcPts val="18494"/>
                </a:lnSpc>
                <a:spcBef>
                  <a:spcPts val="5498"/>
                </a:spcBef>
                <a:spcAft>
                  <a:spcPct val="0"/>
                </a:spcAft>
                <a:buClrTx/>
                <a:buSzTx/>
                <a:buFontTx/>
                <a:buNone/>
                <a:tabLst/>
                <a:defRPr/>
              </a:pPr>
              <a:endParaRPr kumimoji="0" lang="zh-CN" altLang="en-US" sz="4400" b="1" i="0" u="none" strike="noStrike" kern="0" cap="none" spc="0" normalizeH="0" baseline="0" noProof="0">
                <a:ln>
                  <a:noFill/>
                </a:ln>
                <a:solidFill>
                  <a:srgbClr val="1D1D1A"/>
                </a:solidFill>
                <a:effectLst/>
                <a:uLnTx/>
                <a:uFillTx/>
                <a:ea typeface="微软雅黑" panose="020B0503020204020204" pitchFamily="34" charset="-122"/>
                <a:cs typeface="Arial" panose="020B0604020202020204" pitchFamily="34" charset="0"/>
              </a:endParaRPr>
            </a:p>
          </p:txBody>
        </p:sp>
        <p:sp>
          <p:nvSpPr>
            <p:cNvPr id="62" name="矩形 334">
              <a:extLst>
                <a:ext uri="{FF2B5EF4-FFF2-40B4-BE49-F238E27FC236}">
                  <a16:creationId xmlns:a16="http://schemas.microsoft.com/office/drawing/2014/main" id="{A642BF3F-E026-4C36-9F2A-6BBD95326337}"/>
                </a:ext>
              </a:extLst>
            </p:cNvPr>
            <p:cNvSpPr>
              <a:spLocks noChangeArrowheads="1"/>
            </p:cNvSpPr>
            <p:nvPr/>
          </p:nvSpPr>
          <p:spPr bwMode="auto">
            <a:xfrm>
              <a:off x="7437484" y="5809939"/>
              <a:ext cx="981939" cy="353897"/>
            </a:xfrm>
            <a:prstGeom prst="rect">
              <a:avLst/>
            </a:prstGeom>
            <a:noFill/>
            <a:ln w="9525">
              <a:noFill/>
              <a:miter lim="800000"/>
              <a:headEnd/>
              <a:tailEnd/>
            </a:ln>
          </p:spPr>
          <p:txBody>
            <a:bodyPr wrap="square" lIns="0" tIns="0" rIns="0" bIns="0">
              <a:spAutoFit/>
            </a:bodyPr>
            <a:lstStyle/>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1400"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rPr>
                <a:t>300+</a:t>
              </a:r>
              <a:endParaRPr kumimoji="0" lang="en-US" altLang="zh-CN" sz="900" b="0"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a:p>
              <a:pPr marL="0" marR="0" lvl="0" indent="0" defTabSz="1219200" eaLnBrk="1" fontAlgn="base" latinLnBrk="0" hangingPunct="1">
                <a:lnSpc>
                  <a:spcPct val="100000"/>
                </a:lnSpc>
                <a:spcBef>
                  <a:spcPct val="0"/>
                </a:spcBef>
                <a:spcAft>
                  <a:spcPct val="0"/>
                </a:spcAft>
                <a:buClr>
                  <a:srgbClr val="CC9900"/>
                </a:buClr>
                <a:buSzTx/>
                <a:buFontTx/>
                <a:buNone/>
                <a:tabLst/>
                <a:defRPr/>
              </a:pPr>
              <a:r>
                <a:rPr kumimoji="0" lang="en-US" altLang="zh-CN" sz="9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Telecom carriers</a:t>
              </a:r>
              <a:endParaRPr kumimoji="0" lang="zh-CN" altLang="en-US" sz="9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endParaRPr>
            </a:p>
          </p:txBody>
        </p:sp>
        <p:pic>
          <p:nvPicPr>
            <p:cNvPr id="47" name="Picture 2" descr="http://3ms.huawei.com/multimedia/ImageDetailServlet?f_id=img201909291239&amp;type=2&amp;loc=2">
              <a:extLst>
                <a:ext uri="{FF2B5EF4-FFF2-40B4-BE49-F238E27FC236}">
                  <a16:creationId xmlns:a16="http://schemas.microsoft.com/office/drawing/2014/main" id="{549CAA94-E62F-4D19-B6AD-9EA1401E6648}"/>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930511" y="5767691"/>
              <a:ext cx="463321" cy="484302"/>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grpSp>
      <p:sp>
        <p:nvSpPr>
          <p:cNvPr id="84" name="Rectangle 18">
            <a:extLst>
              <a:ext uri="{FF2B5EF4-FFF2-40B4-BE49-F238E27FC236}">
                <a16:creationId xmlns:a16="http://schemas.microsoft.com/office/drawing/2014/main" id="{4990948F-4766-4A4E-A0CB-0E1C7A064092}"/>
              </a:ext>
            </a:extLst>
          </p:cNvPr>
          <p:cNvSpPr>
            <a:spLocks noChangeArrowheads="1"/>
          </p:cNvSpPr>
          <p:nvPr/>
        </p:nvSpPr>
        <p:spPr bwMode="auto">
          <a:xfrm>
            <a:off x="4930268" y="5721931"/>
            <a:ext cx="2145232" cy="578174"/>
          </a:xfrm>
          <a:prstGeom prst="rect">
            <a:avLst/>
          </a:prstGeom>
          <a:noFill/>
          <a:ln w="9525">
            <a:noFill/>
            <a:miter lim="800000"/>
            <a:headEnd/>
            <a:tailEnd/>
          </a:ln>
        </p:spPr>
        <p:txBody>
          <a:bodyPr wrap="square" lIns="91441" tIns="45721" rIns="91441" bIns="45721">
            <a:spAutoFit/>
          </a:bodyPr>
          <a:lstStyle/>
          <a:p>
            <a:pPr algn="ctr" defTabSz="1219545">
              <a:lnSpc>
                <a:spcPct val="120000"/>
              </a:lnSpc>
            </a:pPr>
            <a:r>
              <a:rPr lang="en-US" altLang="zh-CN" sz="1600" b="1" dirty="0">
                <a:solidFill>
                  <a:srgbClr val="C00000"/>
                </a:solidFill>
                <a:ea typeface="微软雅黑"/>
              </a:rPr>
              <a:t>5+ Million Units</a:t>
            </a:r>
          </a:p>
          <a:p>
            <a:pPr algn="ctr" defTabSz="1219545">
              <a:lnSpc>
                <a:spcPct val="0"/>
              </a:lnSpc>
              <a:spcBef>
                <a:spcPts val="1200"/>
              </a:spcBef>
            </a:pPr>
            <a:r>
              <a:rPr lang="en-US" altLang="zh-CN" sz="1200" dirty="0">
                <a:solidFill>
                  <a:srgbClr val="15B0E8"/>
                </a:solidFill>
                <a:ea typeface="微软雅黑"/>
              </a:rPr>
              <a:t>Shipped (2012-2020)</a:t>
            </a:r>
          </a:p>
        </p:txBody>
      </p:sp>
      <p:grpSp>
        <p:nvGrpSpPr>
          <p:cNvPr id="85" name="组合 46">
            <a:extLst>
              <a:ext uri="{FF2B5EF4-FFF2-40B4-BE49-F238E27FC236}">
                <a16:creationId xmlns:a16="http://schemas.microsoft.com/office/drawing/2014/main" id="{F9D3A804-B50A-4D4F-9A4A-6125194D64C9}"/>
              </a:ext>
            </a:extLst>
          </p:cNvPr>
          <p:cNvGrpSpPr/>
          <p:nvPr/>
        </p:nvGrpSpPr>
        <p:grpSpPr>
          <a:xfrm>
            <a:off x="5427369" y="4896383"/>
            <a:ext cx="959347" cy="775799"/>
            <a:chOff x="369901" y="2094160"/>
            <a:chExt cx="1512000" cy="1512000"/>
          </a:xfrm>
        </p:grpSpPr>
        <p:sp>
          <p:nvSpPr>
            <p:cNvPr id="86" name="椭圆 4">
              <a:extLst>
                <a:ext uri="{FF2B5EF4-FFF2-40B4-BE49-F238E27FC236}">
                  <a16:creationId xmlns:a16="http://schemas.microsoft.com/office/drawing/2014/main" id="{935337E9-D412-432F-B9FD-A798061DFC29}"/>
                </a:ext>
              </a:extLst>
            </p:cNvPr>
            <p:cNvSpPr/>
            <p:nvPr/>
          </p:nvSpPr>
          <p:spPr bwMode="auto">
            <a:xfrm>
              <a:off x="369901" y="2094160"/>
              <a:ext cx="1512000" cy="1512000"/>
            </a:xfrm>
            <a:prstGeom prst="ellipse">
              <a:avLst/>
            </a:prstGeom>
            <a:noFill/>
            <a:ln w="63500">
              <a:solidFill>
                <a:sysClr val="window" lastClr="FFFFFF">
                  <a:lumMod val="75000"/>
                </a:sysClr>
              </a:solidFill>
            </a:ln>
            <a:effectLst/>
          </p:spPr>
          <p:txBody>
            <a:bodyPr wrap="none" lIns="0" tIns="0" rIns="0" bIns="0" anchor="ctr"/>
            <a:lstStyle/>
            <a:p>
              <a:pPr algn="ctr" eaLnBrk="0" fontAlgn="base" hangingPunct="0">
                <a:spcBef>
                  <a:spcPct val="0"/>
                </a:spcBef>
                <a:spcAft>
                  <a:spcPct val="0"/>
                </a:spcAft>
                <a:buSzPct val="100000"/>
                <a:defRPr/>
              </a:pPr>
              <a:endParaRPr lang="zh-CN" altLang="zh-CN" sz="1200" kern="0" dirty="0">
                <a:solidFill>
                  <a:srgbClr val="404040"/>
                </a:solidFill>
                <a:ea typeface="微软雅黑"/>
                <a:sym typeface="Arial" pitchFamily="34" charset="0"/>
              </a:endParaRPr>
            </a:p>
          </p:txBody>
        </p:sp>
        <p:pic>
          <p:nvPicPr>
            <p:cNvPr id="87" name="Picture 6" descr="C:\Users\w00130581\Desktop\data-center_副本.png">
              <a:extLst>
                <a:ext uri="{FF2B5EF4-FFF2-40B4-BE49-F238E27FC236}">
                  <a16:creationId xmlns:a16="http://schemas.microsoft.com/office/drawing/2014/main" id="{FDF15CC6-0A26-4B82-8907-056C1972A49A}"/>
                </a:ext>
              </a:extLst>
            </p:cNvPr>
            <p:cNvPicPr>
              <a:picLocks noChangeAspect="1" noChangeArrowheads="1"/>
            </p:cNvPicPr>
            <p:nvPr/>
          </p:nvPicPr>
          <p:blipFill>
            <a:blip r:embed="rId46" cstate="print"/>
            <a:srcRect/>
            <a:stretch>
              <a:fillRect/>
            </a:stretch>
          </p:blipFill>
          <p:spPr bwMode="auto">
            <a:xfrm>
              <a:off x="405901" y="2130160"/>
              <a:ext cx="1440000" cy="1440000"/>
            </a:xfrm>
            <a:prstGeom prst="rect">
              <a:avLst/>
            </a:prstGeom>
            <a:noFill/>
          </p:spPr>
        </p:pic>
      </p:grpSp>
      <p:sp>
        <p:nvSpPr>
          <p:cNvPr id="89" name="TextBox 23">
            <a:extLst>
              <a:ext uri="{FF2B5EF4-FFF2-40B4-BE49-F238E27FC236}">
                <a16:creationId xmlns:a16="http://schemas.microsoft.com/office/drawing/2014/main" id="{0A1C24C1-4198-456D-B60E-596A2B31A54C}"/>
              </a:ext>
            </a:extLst>
          </p:cNvPr>
          <p:cNvSpPr txBox="1"/>
          <p:nvPr/>
        </p:nvSpPr>
        <p:spPr>
          <a:xfrm>
            <a:off x="303251" y="111182"/>
            <a:ext cx="11718703" cy="648000"/>
          </a:xfrm>
          <a:prstGeom prst="rect">
            <a:avLst/>
          </a:prstGeom>
          <a:noFill/>
        </p:spPr>
        <p:txBody>
          <a:bodyPr wrap="square" rtlCol="0" anchor="ctr">
            <a:noAutofit/>
          </a:bodyPr>
          <a:lstStyle/>
          <a:p>
            <a:pPr>
              <a:spcBef>
                <a:spcPct val="0"/>
              </a:spcBef>
            </a:pPr>
            <a:r>
              <a:rPr lang="en-US" altLang="zh-CN" sz="2900" b="1" dirty="0">
                <a:solidFill>
                  <a:srgbClr val="00B0F0"/>
                </a:solidFill>
                <a:ea typeface="方正兰亭细黑_GBK" pitchFamily="2" charset="-122"/>
                <a:cs typeface="Arial" pitchFamily="34" charset="0"/>
              </a:rPr>
              <a:t>Huawei Servers Powering Global Tier-1 Telcos &amp; Other Industries</a:t>
            </a:r>
          </a:p>
        </p:txBody>
      </p:sp>
    </p:spTree>
    <p:extLst>
      <p:ext uri="{BB962C8B-B14F-4D97-AF65-F5344CB8AC3E}">
        <p14:creationId xmlns:p14="http://schemas.microsoft.com/office/powerpoint/2010/main" val="843558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6ADE58-CCEE-4819-AAA7-365F3D410026}"/>
              </a:ext>
            </a:extLst>
          </p:cNvPr>
          <p:cNvSpPr>
            <a:spLocks noGrp="1"/>
          </p:cNvSpPr>
          <p:nvPr>
            <p:ph type="sldNum" sz="quarter" idx="12"/>
          </p:nvPr>
        </p:nvSpPr>
        <p:spPr>
          <a:xfrm>
            <a:off x="177004" y="6420465"/>
            <a:ext cx="452261" cy="237602"/>
          </a:xfrm>
        </p:spPr>
        <p:txBody>
          <a:bodyPr/>
          <a:lstStyle/>
          <a:p>
            <a:fld id="{3B917CB5-27BD-4ECA-9D86-80D4B900A204}" type="slidenum">
              <a:rPr lang="en-US" smtClean="0"/>
              <a:t>12</a:t>
            </a:fld>
            <a:endParaRPr lang="en-US" dirty="0"/>
          </a:p>
        </p:txBody>
      </p:sp>
      <p:sp>
        <p:nvSpPr>
          <p:cNvPr id="14" name="Title 1">
            <a:extLst>
              <a:ext uri="{FF2B5EF4-FFF2-40B4-BE49-F238E27FC236}">
                <a16:creationId xmlns:a16="http://schemas.microsoft.com/office/drawing/2014/main" id="{4E2D19AB-9F9E-49C2-B484-3FD608195C04}"/>
              </a:ext>
            </a:extLst>
          </p:cNvPr>
          <p:cNvSpPr>
            <a:spLocks noGrp="1"/>
          </p:cNvSpPr>
          <p:nvPr>
            <p:ph type="title"/>
          </p:nvPr>
        </p:nvSpPr>
        <p:spPr>
          <a:xfrm>
            <a:off x="319396" y="207173"/>
            <a:ext cx="11430552" cy="461627"/>
          </a:xfrm>
        </p:spPr>
        <p:txBody>
          <a:bodyPr>
            <a:noAutofit/>
          </a:bodyPr>
          <a:lstStyle/>
          <a:p>
            <a:r>
              <a:rPr lang="en-US" sz="2900" b="1" dirty="0">
                <a:solidFill>
                  <a:srgbClr val="00B0F0"/>
                </a:solidFill>
              </a:rPr>
              <a:t>Huawei Server Honor List</a:t>
            </a:r>
          </a:p>
        </p:txBody>
      </p:sp>
      <p:sp>
        <p:nvSpPr>
          <p:cNvPr id="20" name="Rectangle 18">
            <a:extLst>
              <a:ext uri="{FF2B5EF4-FFF2-40B4-BE49-F238E27FC236}">
                <a16:creationId xmlns:a16="http://schemas.microsoft.com/office/drawing/2014/main" id="{06DD2D43-CE08-487A-9DFD-683966BA1DA8}"/>
              </a:ext>
            </a:extLst>
          </p:cNvPr>
          <p:cNvSpPr>
            <a:spLocks noChangeArrowheads="1"/>
          </p:cNvSpPr>
          <p:nvPr/>
        </p:nvSpPr>
        <p:spPr bwMode="auto">
          <a:xfrm>
            <a:off x="476087" y="3758041"/>
            <a:ext cx="2584746" cy="757132"/>
          </a:xfrm>
          <a:prstGeom prst="rect">
            <a:avLst/>
          </a:prstGeom>
          <a:noFill/>
          <a:ln w="9525">
            <a:noFill/>
            <a:miter lim="800000"/>
            <a:headEnd/>
            <a:tailEnd/>
          </a:ln>
        </p:spPr>
        <p:txBody>
          <a:bodyPr wrap="square" lIns="91441" tIns="45721" rIns="91441" bIns="45721">
            <a:spAutoFit/>
          </a:bodyPr>
          <a:lstStyle/>
          <a:p>
            <a:pPr algn="ctr" defTabSz="1219545">
              <a:lnSpc>
                <a:spcPct val="120000"/>
              </a:lnSpc>
            </a:pPr>
            <a:r>
              <a:rPr lang="en-US" altLang="zh-CN" sz="2000" b="1" dirty="0">
                <a:solidFill>
                  <a:srgbClr val="C00000"/>
                </a:solidFill>
                <a:ea typeface="微软雅黑"/>
              </a:rPr>
              <a:t>400+</a:t>
            </a:r>
          </a:p>
          <a:p>
            <a:pPr algn="ctr" defTabSz="1219545">
              <a:lnSpc>
                <a:spcPct val="120000"/>
              </a:lnSpc>
            </a:pPr>
            <a:r>
              <a:rPr lang="en-US" altLang="zh-CN" sz="1600" dirty="0">
                <a:solidFill>
                  <a:srgbClr val="15B0E8"/>
                </a:solidFill>
                <a:ea typeface="宋体" pitchFamily="2" charset="-122"/>
              </a:rPr>
              <a:t>New </a:t>
            </a:r>
            <a:r>
              <a:rPr lang="zh-CN" altLang="en-US" sz="1600" dirty="0">
                <a:solidFill>
                  <a:srgbClr val="15B0E8"/>
                </a:solidFill>
                <a:ea typeface="宋体" pitchFamily="2" charset="-122"/>
              </a:rPr>
              <a:t>SPEC test records</a:t>
            </a:r>
            <a:endParaRPr lang="en-US" altLang="zh-CN" sz="1600" dirty="0">
              <a:solidFill>
                <a:srgbClr val="15B0E8"/>
              </a:solidFill>
              <a:ea typeface="微软雅黑"/>
            </a:endParaRPr>
          </a:p>
        </p:txBody>
      </p:sp>
      <p:grpSp>
        <p:nvGrpSpPr>
          <p:cNvPr id="21" name="组合 51">
            <a:extLst>
              <a:ext uri="{FF2B5EF4-FFF2-40B4-BE49-F238E27FC236}">
                <a16:creationId xmlns:a16="http://schemas.microsoft.com/office/drawing/2014/main" id="{54EF83B7-0EE4-4B5F-8C67-024D598B653A}"/>
              </a:ext>
            </a:extLst>
          </p:cNvPr>
          <p:cNvGrpSpPr/>
          <p:nvPr/>
        </p:nvGrpSpPr>
        <p:grpSpPr>
          <a:xfrm>
            <a:off x="1079185" y="2157156"/>
            <a:ext cx="1512394" cy="1511999"/>
            <a:chOff x="2267870" y="3686826"/>
            <a:chExt cx="1512000" cy="1512000"/>
          </a:xfrm>
        </p:grpSpPr>
        <p:sp>
          <p:nvSpPr>
            <p:cNvPr id="35" name="椭圆 8">
              <a:extLst>
                <a:ext uri="{FF2B5EF4-FFF2-40B4-BE49-F238E27FC236}">
                  <a16:creationId xmlns:a16="http://schemas.microsoft.com/office/drawing/2014/main" id="{7E1CFF1F-C479-41BA-9499-7CE7CC5BB20D}"/>
                </a:ext>
              </a:extLst>
            </p:cNvPr>
            <p:cNvSpPr/>
            <p:nvPr/>
          </p:nvSpPr>
          <p:spPr bwMode="auto">
            <a:xfrm>
              <a:off x="2267870" y="3686826"/>
              <a:ext cx="1512000" cy="1512000"/>
            </a:xfrm>
            <a:prstGeom prst="ellipse">
              <a:avLst/>
            </a:prstGeom>
            <a:noFill/>
            <a:ln w="63500">
              <a:solidFill>
                <a:sysClr val="window" lastClr="FFFFFF">
                  <a:lumMod val="75000"/>
                </a:sysClr>
              </a:solidFill>
            </a:ln>
            <a:effectLst/>
          </p:spPr>
          <p:txBody>
            <a:bodyPr wrap="none" lIns="0" tIns="0" rIns="0" bIns="0" anchor="ctr"/>
            <a:lstStyle/>
            <a:p>
              <a:pPr algn="ctr" eaLnBrk="0" fontAlgn="base" hangingPunct="0">
                <a:spcBef>
                  <a:spcPct val="0"/>
                </a:spcBef>
                <a:spcAft>
                  <a:spcPct val="0"/>
                </a:spcAft>
                <a:buSzPct val="100000"/>
                <a:defRPr/>
              </a:pPr>
              <a:endParaRPr lang="zh-CN" altLang="zh-CN" sz="1200" kern="0" dirty="0">
                <a:solidFill>
                  <a:srgbClr val="404040"/>
                </a:solidFill>
                <a:ea typeface="微软雅黑"/>
                <a:sym typeface="Arial" pitchFamily="34" charset="0"/>
              </a:endParaRPr>
            </a:p>
          </p:txBody>
        </p:sp>
        <p:pic>
          <p:nvPicPr>
            <p:cNvPr id="36" name="Picture 11" descr="C:\Users\w00130581\Desktop\record_副本.png">
              <a:extLst>
                <a:ext uri="{FF2B5EF4-FFF2-40B4-BE49-F238E27FC236}">
                  <a16:creationId xmlns:a16="http://schemas.microsoft.com/office/drawing/2014/main" id="{76F37DBD-5CD9-4D6F-80D2-08936DED19A3}"/>
                </a:ext>
              </a:extLst>
            </p:cNvPr>
            <p:cNvPicPr>
              <a:picLocks noChangeAspect="1" noChangeArrowheads="1"/>
            </p:cNvPicPr>
            <p:nvPr/>
          </p:nvPicPr>
          <p:blipFill>
            <a:blip r:embed="rId2" cstate="print"/>
            <a:srcRect/>
            <a:stretch>
              <a:fillRect/>
            </a:stretch>
          </p:blipFill>
          <p:spPr bwMode="auto">
            <a:xfrm>
              <a:off x="2303870" y="3722826"/>
              <a:ext cx="1440000" cy="1440000"/>
            </a:xfrm>
            <a:prstGeom prst="rect">
              <a:avLst/>
            </a:prstGeom>
            <a:noFill/>
          </p:spPr>
        </p:pic>
      </p:grpSp>
      <p:sp>
        <p:nvSpPr>
          <p:cNvPr id="22" name="Rectangle 18">
            <a:extLst>
              <a:ext uri="{FF2B5EF4-FFF2-40B4-BE49-F238E27FC236}">
                <a16:creationId xmlns:a16="http://schemas.microsoft.com/office/drawing/2014/main" id="{B2C8F7AA-0FC1-4290-9D7E-B7331671D01A}"/>
              </a:ext>
            </a:extLst>
          </p:cNvPr>
          <p:cNvSpPr>
            <a:spLocks noChangeArrowheads="1"/>
          </p:cNvSpPr>
          <p:nvPr/>
        </p:nvSpPr>
        <p:spPr bwMode="auto">
          <a:xfrm>
            <a:off x="5327890" y="3665351"/>
            <a:ext cx="2986422" cy="1025411"/>
          </a:xfrm>
          <a:prstGeom prst="rect">
            <a:avLst/>
          </a:prstGeom>
          <a:noFill/>
          <a:ln w="9525">
            <a:noFill/>
            <a:miter lim="800000"/>
            <a:headEnd/>
            <a:tailEnd/>
          </a:ln>
        </p:spPr>
        <p:txBody>
          <a:bodyPr wrap="square" lIns="91441" tIns="45721" rIns="91441" bIns="45721">
            <a:spAutoFit/>
          </a:bodyPr>
          <a:lstStyle/>
          <a:p>
            <a:pPr algn="ctr" defTabSz="1219545">
              <a:lnSpc>
                <a:spcPct val="120000"/>
              </a:lnSpc>
            </a:pPr>
            <a:r>
              <a:rPr lang="en-US" altLang="zh-CN" sz="2000" b="1" dirty="0">
                <a:solidFill>
                  <a:srgbClr val="C00000"/>
                </a:solidFill>
                <a:ea typeface="微软雅黑"/>
              </a:rPr>
              <a:t>Trusted &amp; Recognized</a:t>
            </a:r>
          </a:p>
          <a:p>
            <a:pPr algn="ctr" defTabSz="1219545">
              <a:lnSpc>
                <a:spcPct val="120000"/>
              </a:lnSpc>
            </a:pPr>
            <a:r>
              <a:rPr lang="en-US" altLang="zh-CN" sz="1600" dirty="0">
                <a:solidFill>
                  <a:srgbClr val="15B0E8"/>
                </a:solidFill>
                <a:ea typeface="微软雅黑"/>
              </a:rPr>
              <a:t>Best Supplier**</a:t>
            </a:r>
          </a:p>
          <a:p>
            <a:pPr algn="ctr" defTabSz="1219545">
              <a:lnSpc>
                <a:spcPct val="120000"/>
              </a:lnSpc>
            </a:pPr>
            <a:r>
              <a:rPr lang="en-US" altLang="zh-CN" sz="1600" dirty="0">
                <a:solidFill>
                  <a:srgbClr val="15B0E8"/>
                </a:solidFill>
                <a:ea typeface="微软雅黑"/>
              </a:rPr>
              <a:t>Gartner MQ Challenger</a:t>
            </a:r>
          </a:p>
        </p:txBody>
      </p:sp>
      <p:grpSp>
        <p:nvGrpSpPr>
          <p:cNvPr id="23" name="组合 53">
            <a:extLst>
              <a:ext uri="{FF2B5EF4-FFF2-40B4-BE49-F238E27FC236}">
                <a16:creationId xmlns:a16="http://schemas.microsoft.com/office/drawing/2014/main" id="{0482C98A-3A6A-45E6-A9E5-958138167B22}"/>
              </a:ext>
            </a:extLst>
          </p:cNvPr>
          <p:cNvGrpSpPr/>
          <p:nvPr/>
        </p:nvGrpSpPr>
        <p:grpSpPr>
          <a:xfrm>
            <a:off x="5945256" y="2167387"/>
            <a:ext cx="1512394" cy="1511999"/>
            <a:chOff x="7028707" y="3776747"/>
            <a:chExt cx="1512000" cy="1512000"/>
          </a:xfrm>
        </p:grpSpPr>
        <p:sp>
          <p:nvSpPr>
            <p:cNvPr id="33" name="椭圆 12">
              <a:extLst>
                <a:ext uri="{FF2B5EF4-FFF2-40B4-BE49-F238E27FC236}">
                  <a16:creationId xmlns:a16="http://schemas.microsoft.com/office/drawing/2014/main" id="{F612DD42-0892-48DC-887D-A9EA84185BFF}"/>
                </a:ext>
              </a:extLst>
            </p:cNvPr>
            <p:cNvSpPr/>
            <p:nvPr/>
          </p:nvSpPr>
          <p:spPr bwMode="auto">
            <a:xfrm>
              <a:off x="7028707" y="3776747"/>
              <a:ext cx="1512000" cy="1512000"/>
            </a:xfrm>
            <a:prstGeom prst="ellipse">
              <a:avLst/>
            </a:prstGeom>
            <a:noFill/>
            <a:ln w="63500">
              <a:solidFill>
                <a:sysClr val="window" lastClr="FFFFFF">
                  <a:lumMod val="75000"/>
                </a:sysClr>
              </a:solidFill>
            </a:ln>
            <a:effectLst/>
          </p:spPr>
          <p:txBody>
            <a:bodyPr wrap="none" lIns="0" tIns="0" rIns="0" bIns="0" anchor="ctr"/>
            <a:lstStyle/>
            <a:p>
              <a:pPr algn="ctr" eaLnBrk="0" fontAlgn="base" hangingPunct="0">
                <a:spcBef>
                  <a:spcPct val="0"/>
                </a:spcBef>
                <a:spcAft>
                  <a:spcPct val="0"/>
                </a:spcAft>
                <a:buSzPct val="100000"/>
                <a:defRPr/>
              </a:pPr>
              <a:endParaRPr lang="zh-CN" altLang="zh-CN" sz="1200" kern="0" dirty="0">
                <a:solidFill>
                  <a:srgbClr val="404040"/>
                </a:solidFill>
                <a:ea typeface="微软雅黑"/>
                <a:sym typeface="Arial" pitchFamily="34" charset="0"/>
              </a:endParaRPr>
            </a:p>
          </p:txBody>
        </p:sp>
        <p:pic>
          <p:nvPicPr>
            <p:cNvPr id="34" name="Picture 33" descr="C:\Users\w00130581\Desktop\customer_副本.png">
              <a:extLst>
                <a:ext uri="{FF2B5EF4-FFF2-40B4-BE49-F238E27FC236}">
                  <a16:creationId xmlns:a16="http://schemas.microsoft.com/office/drawing/2014/main" id="{AE978682-4AEE-45FF-8457-6CF8A681E4C9}"/>
                </a:ext>
              </a:extLst>
            </p:cNvPr>
            <p:cNvPicPr>
              <a:picLocks noChangeAspect="1" noChangeArrowheads="1"/>
            </p:cNvPicPr>
            <p:nvPr/>
          </p:nvPicPr>
          <p:blipFill>
            <a:blip r:embed="rId3" cstate="print"/>
            <a:srcRect/>
            <a:stretch>
              <a:fillRect/>
            </a:stretch>
          </p:blipFill>
          <p:spPr bwMode="auto">
            <a:xfrm>
              <a:off x="7064707" y="3812747"/>
              <a:ext cx="1440000" cy="1440000"/>
            </a:xfrm>
            <a:prstGeom prst="rect">
              <a:avLst/>
            </a:prstGeom>
            <a:noFill/>
          </p:spPr>
        </p:pic>
      </p:grpSp>
      <p:sp>
        <p:nvSpPr>
          <p:cNvPr id="26" name="Rectangle 18">
            <a:extLst>
              <a:ext uri="{FF2B5EF4-FFF2-40B4-BE49-F238E27FC236}">
                <a16:creationId xmlns:a16="http://schemas.microsoft.com/office/drawing/2014/main" id="{DC10B5E5-2B1F-4286-829E-84932C5D8498}"/>
              </a:ext>
            </a:extLst>
          </p:cNvPr>
          <p:cNvSpPr>
            <a:spLocks noChangeArrowheads="1"/>
          </p:cNvSpPr>
          <p:nvPr/>
        </p:nvSpPr>
        <p:spPr bwMode="auto">
          <a:xfrm>
            <a:off x="2852560" y="3693696"/>
            <a:ext cx="2520656" cy="1052598"/>
          </a:xfrm>
          <a:prstGeom prst="rect">
            <a:avLst/>
          </a:prstGeom>
          <a:noFill/>
          <a:ln w="9525">
            <a:noFill/>
            <a:miter lim="800000"/>
            <a:headEnd/>
            <a:tailEnd/>
          </a:ln>
        </p:spPr>
        <p:txBody>
          <a:bodyPr wrap="square" lIns="91441" tIns="45721" rIns="91441" bIns="45721">
            <a:spAutoFit/>
          </a:bodyPr>
          <a:lstStyle/>
          <a:p>
            <a:pPr algn="ctr" defTabSz="1219545">
              <a:lnSpc>
                <a:spcPct val="120000"/>
              </a:lnSpc>
            </a:pPr>
            <a:r>
              <a:rPr lang="en-US" altLang="zh-CN" sz="2000" b="1" dirty="0">
                <a:solidFill>
                  <a:srgbClr val="C00000"/>
                </a:solidFill>
                <a:ea typeface="微软雅黑"/>
              </a:rPr>
              <a:t>15%</a:t>
            </a:r>
          </a:p>
          <a:p>
            <a:pPr algn="ctr" defTabSz="1219545">
              <a:lnSpc>
                <a:spcPct val="120000"/>
              </a:lnSpc>
            </a:pPr>
            <a:r>
              <a:rPr lang="en-US" altLang="zh-CN" sz="1600" dirty="0">
                <a:solidFill>
                  <a:srgbClr val="15B0E8"/>
                </a:solidFill>
                <a:ea typeface="微软雅黑"/>
              </a:rPr>
              <a:t>lower failure rate than industry average*</a:t>
            </a:r>
          </a:p>
        </p:txBody>
      </p:sp>
      <p:grpSp>
        <p:nvGrpSpPr>
          <p:cNvPr id="27" name="组合 61">
            <a:extLst>
              <a:ext uri="{FF2B5EF4-FFF2-40B4-BE49-F238E27FC236}">
                <a16:creationId xmlns:a16="http://schemas.microsoft.com/office/drawing/2014/main" id="{88138D15-D064-4B1C-8E18-A0AAE7A84D44}"/>
              </a:ext>
            </a:extLst>
          </p:cNvPr>
          <p:cNvGrpSpPr/>
          <p:nvPr/>
        </p:nvGrpSpPr>
        <p:grpSpPr>
          <a:xfrm>
            <a:off x="3356690" y="2131387"/>
            <a:ext cx="1512394" cy="1511999"/>
            <a:chOff x="4212485" y="1894036"/>
            <a:chExt cx="1512000" cy="1512000"/>
          </a:xfrm>
        </p:grpSpPr>
        <p:sp>
          <p:nvSpPr>
            <p:cNvPr id="29" name="椭圆 21">
              <a:extLst>
                <a:ext uri="{FF2B5EF4-FFF2-40B4-BE49-F238E27FC236}">
                  <a16:creationId xmlns:a16="http://schemas.microsoft.com/office/drawing/2014/main" id="{677B7FC8-912E-4C1A-9406-A3F5ADC963A4}"/>
                </a:ext>
              </a:extLst>
            </p:cNvPr>
            <p:cNvSpPr/>
            <p:nvPr/>
          </p:nvSpPr>
          <p:spPr bwMode="auto">
            <a:xfrm>
              <a:off x="4212485" y="1894036"/>
              <a:ext cx="1512000" cy="1512000"/>
            </a:xfrm>
            <a:prstGeom prst="ellipse">
              <a:avLst/>
            </a:prstGeom>
            <a:noFill/>
            <a:ln w="63500">
              <a:solidFill>
                <a:sysClr val="window" lastClr="FFFFFF">
                  <a:lumMod val="75000"/>
                </a:sysClr>
              </a:solidFill>
            </a:ln>
            <a:effectLst/>
          </p:spPr>
          <p:txBody>
            <a:bodyPr wrap="none" lIns="0" tIns="0" rIns="0" bIns="0" anchor="ctr"/>
            <a:lstStyle/>
            <a:p>
              <a:pPr algn="ctr" eaLnBrk="0" fontAlgn="base" hangingPunct="0">
                <a:spcBef>
                  <a:spcPct val="0"/>
                </a:spcBef>
                <a:spcAft>
                  <a:spcPct val="0"/>
                </a:spcAft>
                <a:buSzPct val="100000"/>
                <a:defRPr/>
              </a:pPr>
              <a:endParaRPr lang="zh-CN" altLang="zh-CN" sz="1200" kern="0" dirty="0">
                <a:solidFill>
                  <a:srgbClr val="404040"/>
                </a:solidFill>
                <a:ea typeface="微软雅黑"/>
                <a:sym typeface="Arial" pitchFamily="34" charset="0"/>
              </a:endParaRPr>
            </a:p>
          </p:txBody>
        </p:sp>
        <p:pic>
          <p:nvPicPr>
            <p:cNvPr id="30" name="Picture 15" descr="C:\Users\w00130581\Desktop\maintenance_副本.png">
              <a:extLst>
                <a:ext uri="{FF2B5EF4-FFF2-40B4-BE49-F238E27FC236}">
                  <a16:creationId xmlns:a16="http://schemas.microsoft.com/office/drawing/2014/main" id="{ADA598B0-6E07-4D16-A6DD-DB57748EB4D3}"/>
                </a:ext>
              </a:extLst>
            </p:cNvPr>
            <p:cNvPicPr>
              <a:picLocks noChangeAspect="1" noChangeArrowheads="1"/>
            </p:cNvPicPr>
            <p:nvPr/>
          </p:nvPicPr>
          <p:blipFill>
            <a:blip r:embed="rId4" cstate="print"/>
            <a:srcRect/>
            <a:stretch>
              <a:fillRect/>
            </a:stretch>
          </p:blipFill>
          <p:spPr bwMode="auto">
            <a:xfrm>
              <a:off x="4248485" y="1930036"/>
              <a:ext cx="1440000" cy="1440000"/>
            </a:xfrm>
            <a:prstGeom prst="rect">
              <a:avLst/>
            </a:prstGeom>
            <a:noFill/>
          </p:spPr>
        </p:pic>
      </p:grpSp>
      <p:sp>
        <p:nvSpPr>
          <p:cNvPr id="39" name="矩形 18">
            <a:extLst>
              <a:ext uri="{FF2B5EF4-FFF2-40B4-BE49-F238E27FC236}">
                <a16:creationId xmlns:a16="http://schemas.microsoft.com/office/drawing/2014/main" id="{AD2496DB-7DD7-4200-9AB7-5289FD488169}"/>
              </a:ext>
            </a:extLst>
          </p:cNvPr>
          <p:cNvSpPr/>
          <p:nvPr/>
        </p:nvSpPr>
        <p:spPr>
          <a:xfrm>
            <a:off x="367130" y="5989570"/>
            <a:ext cx="3925737" cy="338562"/>
          </a:xfrm>
          <a:prstGeom prst="rect">
            <a:avLst/>
          </a:prstGeom>
        </p:spPr>
        <p:txBody>
          <a:bodyPr wrap="square" lIns="91448" tIns="45724" rIns="91448" bIns="45724">
            <a:spAutoFit/>
          </a:bodyPr>
          <a:lstStyle/>
          <a:p>
            <a:pPr fontAlgn="base">
              <a:spcBef>
                <a:spcPct val="0"/>
              </a:spcBef>
              <a:spcAft>
                <a:spcPct val="0"/>
              </a:spcAft>
            </a:pPr>
            <a:r>
              <a:rPr lang="zh-CN" altLang="en-US" sz="800" dirty="0">
                <a:solidFill>
                  <a:prstClr val="white">
                    <a:lumMod val="65000"/>
                  </a:prstClr>
                </a:solidFill>
                <a:ea typeface="微软雅黑"/>
              </a:rPr>
              <a:t>* </a:t>
            </a:r>
            <a:r>
              <a:rPr lang="en-US" altLang="zh-CN" sz="800" dirty="0">
                <a:solidFill>
                  <a:prstClr val="white">
                    <a:lumMod val="65000"/>
                  </a:prstClr>
                </a:solidFill>
                <a:ea typeface="微软雅黑"/>
              </a:rPr>
              <a:t>Source: internal statistics of key accounts in the Internet and finance industries</a:t>
            </a:r>
          </a:p>
          <a:p>
            <a:pPr fontAlgn="base">
              <a:spcBef>
                <a:spcPct val="0"/>
              </a:spcBef>
              <a:spcAft>
                <a:spcPct val="0"/>
              </a:spcAft>
            </a:pPr>
            <a:r>
              <a:rPr lang="zh-CN" altLang="en-US" sz="800" dirty="0">
                <a:solidFill>
                  <a:prstClr val="white">
                    <a:lumMod val="65000"/>
                  </a:prstClr>
                </a:solidFill>
                <a:ea typeface="微软雅黑"/>
              </a:rPr>
              <a:t>** </a:t>
            </a:r>
            <a:r>
              <a:rPr lang="en-US" altLang="zh-CN" sz="800" dirty="0">
                <a:solidFill>
                  <a:prstClr val="white">
                    <a:lumMod val="65000"/>
                  </a:prstClr>
                </a:solidFill>
                <a:ea typeface="微软雅黑"/>
              </a:rPr>
              <a:t>Awarded by Tencent and Alibaba</a:t>
            </a:r>
          </a:p>
        </p:txBody>
      </p:sp>
      <p:sp>
        <p:nvSpPr>
          <p:cNvPr id="24" name="Rectangle 18">
            <a:extLst>
              <a:ext uri="{FF2B5EF4-FFF2-40B4-BE49-F238E27FC236}">
                <a16:creationId xmlns:a16="http://schemas.microsoft.com/office/drawing/2014/main" id="{B91F4D80-20C7-4661-96F5-D61477E25FF6}"/>
              </a:ext>
            </a:extLst>
          </p:cNvPr>
          <p:cNvSpPr>
            <a:spLocks noChangeArrowheads="1"/>
          </p:cNvSpPr>
          <p:nvPr/>
        </p:nvSpPr>
        <p:spPr bwMode="auto">
          <a:xfrm>
            <a:off x="8451701" y="3758041"/>
            <a:ext cx="2520656" cy="729771"/>
          </a:xfrm>
          <a:prstGeom prst="rect">
            <a:avLst/>
          </a:prstGeom>
          <a:noFill/>
          <a:ln w="9525">
            <a:noFill/>
            <a:miter lim="800000"/>
            <a:headEnd/>
            <a:tailEnd/>
          </a:ln>
        </p:spPr>
        <p:txBody>
          <a:bodyPr wrap="square" lIns="91396" tIns="45698" rIns="91396" bIns="45698">
            <a:spAutoFit/>
          </a:bodyPr>
          <a:lstStyle/>
          <a:p>
            <a:pPr algn="ctr" defTabSz="1218935">
              <a:lnSpc>
                <a:spcPct val="120000"/>
              </a:lnSpc>
            </a:pPr>
            <a:r>
              <a:rPr lang="en-US" altLang="zh-CN" sz="1999" b="1" dirty="0">
                <a:solidFill>
                  <a:srgbClr val="C00000"/>
                </a:solidFill>
                <a:ea typeface="微软雅黑"/>
              </a:rPr>
              <a:t>10000+ Customers</a:t>
            </a:r>
          </a:p>
          <a:p>
            <a:pPr algn="ctr" defTabSz="1218935">
              <a:lnSpc>
                <a:spcPct val="120000"/>
              </a:lnSpc>
            </a:pPr>
            <a:r>
              <a:rPr lang="en-US" altLang="zh-CN" sz="1600" dirty="0">
                <a:solidFill>
                  <a:srgbClr val="15B0E8"/>
                </a:solidFill>
                <a:ea typeface="微软雅黑"/>
              </a:rPr>
              <a:t>across 25+ industries</a:t>
            </a:r>
          </a:p>
        </p:txBody>
      </p:sp>
      <p:grpSp>
        <p:nvGrpSpPr>
          <p:cNvPr id="25" name="组合 55">
            <a:extLst>
              <a:ext uri="{FF2B5EF4-FFF2-40B4-BE49-F238E27FC236}">
                <a16:creationId xmlns:a16="http://schemas.microsoft.com/office/drawing/2014/main" id="{E0B68F4D-83E6-446C-BE32-5858B0E07C6B}"/>
              </a:ext>
            </a:extLst>
          </p:cNvPr>
          <p:cNvGrpSpPr/>
          <p:nvPr/>
        </p:nvGrpSpPr>
        <p:grpSpPr>
          <a:xfrm>
            <a:off x="8820241" y="2131387"/>
            <a:ext cx="1509735" cy="1509311"/>
            <a:chOff x="11345079" y="3910102"/>
            <a:chExt cx="1512000" cy="1512000"/>
          </a:xfrm>
        </p:grpSpPr>
        <p:sp>
          <p:nvSpPr>
            <p:cNvPr id="31" name="椭圆 37">
              <a:extLst>
                <a:ext uri="{FF2B5EF4-FFF2-40B4-BE49-F238E27FC236}">
                  <a16:creationId xmlns:a16="http://schemas.microsoft.com/office/drawing/2014/main" id="{7C625021-08CF-4A63-9DEA-161239701109}"/>
                </a:ext>
              </a:extLst>
            </p:cNvPr>
            <p:cNvSpPr/>
            <p:nvPr/>
          </p:nvSpPr>
          <p:spPr bwMode="auto">
            <a:xfrm>
              <a:off x="11345079" y="3910102"/>
              <a:ext cx="1512000" cy="1512000"/>
            </a:xfrm>
            <a:prstGeom prst="ellipse">
              <a:avLst/>
            </a:prstGeom>
            <a:noFill/>
            <a:ln w="63500">
              <a:solidFill>
                <a:srgbClr val="666666">
                  <a:lumMod val="75000"/>
                </a:srgbClr>
              </a:solidFill>
            </a:ln>
            <a:effectLst/>
          </p:spPr>
          <p:txBody>
            <a:bodyPr wrap="none" lIns="0" tIns="0" rIns="0" bIns="0" anchor="ctr"/>
            <a:lstStyle/>
            <a:p>
              <a:pPr marL="0" marR="0" lvl="0" indent="0" algn="ctr" defTabSz="1219200" eaLnBrk="0" fontAlgn="base" latinLnBrk="0" hangingPunct="0">
                <a:lnSpc>
                  <a:spcPct val="100000"/>
                </a:lnSpc>
                <a:spcBef>
                  <a:spcPct val="0"/>
                </a:spcBef>
                <a:spcAft>
                  <a:spcPct val="0"/>
                </a:spcAft>
                <a:buClrTx/>
                <a:buSzPct val="100000"/>
                <a:buFontTx/>
                <a:buNone/>
                <a:tabLst/>
                <a:defRPr/>
              </a:pPr>
              <a:endParaRPr kumimoji="0" lang="zh-CN" altLang="zh-CN" sz="1200" b="0" i="0" u="none" strike="noStrike" kern="0" cap="none" spc="0" normalizeH="0" baseline="0" noProof="0" dirty="0">
                <a:ln>
                  <a:noFill/>
                </a:ln>
                <a:solidFill>
                  <a:srgbClr val="404040"/>
                </a:solidFill>
                <a:effectLst/>
                <a:uLnTx/>
                <a:uFillTx/>
                <a:ea typeface="微软雅黑"/>
                <a:sym typeface="Arial" pitchFamily="34" charset="0"/>
              </a:endParaRPr>
            </a:p>
          </p:txBody>
        </p:sp>
        <p:pic>
          <p:nvPicPr>
            <p:cNvPr id="32" name="Picture 14" descr="C:\Users\w00130581\Desktop\customer_副本2.png">
              <a:extLst>
                <a:ext uri="{FF2B5EF4-FFF2-40B4-BE49-F238E27FC236}">
                  <a16:creationId xmlns:a16="http://schemas.microsoft.com/office/drawing/2014/main" id="{494CF997-D77C-43DF-BE72-00075B515077}"/>
                </a:ext>
              </a:extLst>
            </p:cNvPr>
            <p:cNvPicPr>
              <a:picLocks noChangeAspect="1" noChangeArrowheads="1"/>
            </p:cNvPicPr>
            <p:nvPr/>
          </p:nvPicPr>
          <p:blipFill>
            <a:blip r:embed="rId5" cstate="print"/>
            <a:srcRect/>
            <a:stretch>
              <a:fillRect/>
            </a:stretch>
          </p:blipFill>
          <p:spPr bwMode="auto">
            <a:xfrm>
              <a:off x="11381079" y="3946102"/>
              <a:ext cx="1440000" cy="1440000"/>
            </a:xfrm>
            <a:prstGeom prst="rect">
              <a:avLst/>
            </a:prstGeom>
            <a:noFill/>
          </p:spPr>
        </p:pic>
      </p:grpSp>
    </p:spTree>
    <p:extLst>
      <p:ext uri="{BB962C8B-B14F-4D97-AF65-F5344CB8AC3E}">
        <p14:creationId xmlns:p14="http://schemas.microsoft.com/office/powerpoint/2010/main" val="371204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B82D7F-0A0C-4B1C-A392-F3D5F6721BBC}"/>
              </a:ext>
            </a:extLst>
          </p:cNvPr>
          <p:cNvSpPr>
            <a:spLocks noGrp="1"/>
          </p:cNvSpPr>
          <p:nvPr>
            <p:ph type="sldNum" sz="quarter" idx="12"/>
          </p:nvPr>
        </p:nvSpPr>
        <p:spPr/>
        <p:txBody>
          <a:bodyPr/>
          <a:lstStyle/>
          <a:p>
            <a:fld id="{3B917CB5-27BD-4ECA-9D86-80D4B900A204}" type="slidenum">
              <a:rPr lang="en-US" smtClean="0"/>
              <a:t>13</a:t>
            </a:fld>
            <a:endParaRPr lang="en-US"/>
          </a:p>
        </p:txBody>
      </p:sp>
      <p:sp>
        <p:nvSpPr>
          <p:cNvPr id="7" name="Rectangle 6">
            <a:extLst>
              <a:ext uri="{FF2B5EF4-FFF2-40B4-BE49-F238E27FC236}">
                <a16:creationId xmlns:a16="http://schemas.microsoft.com/office/drawing/2014/main" id="{E0558CEB-CDB5-4934-8B56-2DDA252E7416}"/>
              </a:ext>
            </a:extLst>
          </p:cNvPr>
          <p:cNvSpPr/>
          <p:nvPr/>
        </p:nvSpPr>
        <p:spPr>
          <a:xfrm>
            <a:off x="8358285" y="4802304"/>
            <a:ext cx="3004301" cy="1418994"/>
          </a:xfrm>
          <a:prstGeom prst="rect">
            <a:avLst/>
          </a:prstGeom>
          <a:solidFill>
            <a:schemeClr val="bg2">
              <a:lumMod val="75000"/>
              <a:alpha val="76000"/>
            </a:scheme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8" name="Rectangle 7">
            <a:extLst>
              <a:ext uri="{FF2B5EF4-FFF2-40B4-BE49-F238E27FC236}">
                <a16:creationId xmlns:a16="http://schemas.microsoft.com/office/drawing/2014/main" id="{7CB5096A-560A-4D0E-9F42-B3BAFB61FE0C}"/>
              </a:ext>
            </a:extLst>
          </p:cNvPr>
          <p:cNvSpPr/>
          <p:nvPr/>
        </p:nvSpPr>
        <p:spPr>
          <a:xfrm>
            <a:off x="5421289" y="4797068"/>
            <a:ext cx="2911458" cy="1424230"/>
          </a:xfrm>
          <a:prstGeom prst="rect">
            <a:avLst/>
          </a:prstGeom>
          <a:solidFill>
            <a:srgbClr val="0070C0">
              <a:alpha val="76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9" name="Rectangle 8">
            <a:extLst>
              <a:ext uri="{FF2B5EF4-FFF2-40B4-BE49-F238E27FC236}">
                <a16:creationId xmlns:a16="http://schemas.microsoft.com/office/drawing/2014/main" id="{CBAA0D3B-2B85-42B1-9288-AFA9DE3B04C8}"/>
              </a:ext>
            </a:extLst>
          </p:cNvPr>
          <p:cNvSpPr/>
          <p:nvPr/>
        </p:nvSpPr>
        <p:spPr>
          <a:xfrm>
            <a:off x="560484" y="4797299"/>
            <a:ext cx="4844748" cy="1424231"/>
          </a:xfrm>
          <a:prstGeom prst="rect">
            <a:avLst/>
          </a:prstGeom>
          <a:solidFill>
            <a:srgbClr val="0070C0">
              <a:alpha val="76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 name="Rectangle 9">
            <a:extLst>
              <a:ext uri="{FF2B5EF4-FFF2-40B4-BE49-F238E27FC236}">
                <a16:creationId xmlns:a16="http://schemas.microsoft.com/office/drawing/2014/main" id="{1EC8400B-73E8-4C4F-8976-4455435BC7FC}"/>
              </a:ext>
            </a:extLst>
          </p:cNvPr>
          <p:cNvSpPr/>
          <p:nvPr/>
        </p:nvSpPr>
        <p:spPr>
          <a:xfrm>
            <a:off x="6098894" y="3213771"/>
            <a:ext cx="5252839" cy="1552719"/>
          </a:xfrm>
          <a:prstGeom prst="rect">
            <a:avLst/>
          </a:prstGeom>
          <a:solidFill>
            <a:schemeClr val="bg2">
              <a:lumMod val="75000"/>
              <a:alpha val="76000"/>
            </a:scheme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1" name="Rectangle 10">
            <a:extLst>
              <a:ext uri="{FF2B5EF4-FFF2-40B4-BE49-F238E27FC236}">
                <a16:creationId xmlns:a16="http://schemas.microsoft.com/office/drawing/2014/main" id="{6375F037-E5D0-427D-B201-45B33BC10639}"/>
              </a:ext>
            </a:extLst>
          </p:cNvPr>
          <p:cNvSpPr/>
          <p:nvPr/>
        </p:nvSpPr>
        <p:spPr>
          <a:xfrm>
            <a:off x="566805" y="3203343"/>
            <a:ext cx="5501794" cy="1569369"/>
          </a:xfrm>
          <a:prstGeom prst="rect">
            <a:avLst/>
          </a:prstGeom>
          <a:solidFill>
            <a:srgbClr val="0070C0">
              <a:alpha val="76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2" name="Rectangle 11">
            <a:extLst>
              <a:ext uri="{FF2B5EF4-FFF2-40B4-BE49-F238E27FC236}">
                <a16:creationId xmlns:a16="http://schemas.microsoft.com/office/drawing/2014/main" id="{EBED89C9-1988-46C5-8192-F45248EC3023}"/>
              </a:ext>
            </a:extLst>
          </p:cNvPr>
          <p:cNvSpPr/>
          <p:nvPr/>
        </p:nvSpPr>
        <p:spPr>
          <a:xfrm>
            <a:off x="6470932" y="1853464"/>
            <a:ext cx="4891654" cy="1247223"/>
          </a:xfrm>
          <a:prstGeom prst="rect">
            <a:avLst/>
          </a:prstGeom>
          <a:solidFill>
            <a:schemeClr val="tx1">
              <a:lumMod val="60000"/>
              <a:lumOff val="40000"/>
              <a:alpha val="76000"/>
            </a:scheme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3" name="Rectangle 12">
            <a:extLst>
              <a:ext uri="{FF2B5EF4-FFF2-40B4-BE49-F238E27FC236}">
                <a16:creationId xmlns:a16="http://schemas.microsoft.com/office/drawing/2014/main" id="{67429396-4271-4182-A2BA-0D5AAC46E2A2}"/>
              </a:ext>
            </a:extLst>
          </p:cNvPr>
          <p:cNvSpPr/>
          <p:nvPr/>
        </p:nvSpPr>
        <p:spPr>
          <a:xfrm>
            <a:off x="2662803" y="1847157"/>
            <a:ext cx="3799683" cy="1247223"/>
          </a:xfrm>
          <a:prstGeom prst="rect">
            <a:avLst/>
          </a:prstGeom>
          <a:solidFill>
            <a:schemeClr val="tx1">
              <a:lumMod val="60000"/>
              <a:lumOff val="40000"/>
              <a:alpha val="76000"/>
            </a:scheme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4" name="Rectangle 13">
            <a:extLst>
              <a:ext uri="{FF2B5EF4-FFF2-40B4-BE49-F238E27FC236}">
                <a16:creationId xmlns:a16="http://schemas.microsoft.com/office/drawing/2014/main" id="{C6EFC183-B653-427E-A2C4-58CA8FCD4ED1}"/>
              </a:ext>
            </a:extLst>
          </p:cNvPr>
          <p:cNvSpPr/>
          <p:nvPr/>
        </p:nvSpPr>
        <p:spPr>
          <a:xfrm>
            <a:off x="566805" y="1852570"/>
            <a:ext cx="2081951" cy="1247223"/>
          </a:xfrm>
          <a:prstGeom prst="rect">
            <a:avLst/>
          </a:prstGeom>
          <a:solidFill>
            <a:srgbClr val="0070C0">
              <a:alpha val="76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pic>
        <p:nvPicPr>
          <p:cNvPr id="15" name="图片 35">
            <a:extLst>
              <a:ext uri="{FF2B5EF4-FFF2-40B4-BE49-F238E27FC236}">
                <a16:creationId xmlns:a16="http://schemas.microsoft.com/office/drawing/2014/main" id="{92639ACD-403A-4A22-89C8-CEEA3CDF4F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963" y="5551143"/>
            <a:ext cx="809509" cy="393686"/>
          </a:xfrm>
          <a:prstGeom prst="rect">
            <a:avLst/>
          </a:prstGeom>
        </p:spPr>
      </p:pic>
      <p:pic>
        <p:nvPicPr>
          <p:cNvPr id="16" name="图片 41">
            <a:extLst>
              <a:ext uri="{FF2B5EF4-FFF2-40B4-BE49-F238E27FC236}">
                <a16:creationId xmlns:a16="http://schemas.microsoft.com/office/drawing/2014/main" id="{D0F2EA21-15EA-4CCE-89CD-4A9ECF269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4381" y="5558668"/>
            <a:ext cx="829905" cy="403426"/>
          </a:xfrm>
          <a:prstGeom prst="rect">
            <a:avLst/>
          </a:prstGeom>
        </p:spPr>
      </p:pic>
      <p:pic>
        <p:nvPicPr>
          <p:cNvPr id="17" name="图片 29">
            <a:extLst>
              <a:ext uri="{FF2B5EF4-FFF2-40B4-BE49-F238E27FC236}">
                <a16:creationId xmlns:a16="http://schemas.microsoft.com/office/drawing/2014/main" id="{97462DFA-8052-447B-99B7-17424380A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6947" y="3974219"/>
            <a:ext cx="1067592" cy="518968"/>
          </a:xfrm>
          <a:prstGeom prst="rect">
            <a:avLst/>
          </a:prstGeom>
        </p:spPr>
      </p:pic>
      <p:pic>
        <p:nvPicPr>
          <p:cNvPr id="18" name="Picture 2" descr="C:\Users\d00492736\AppData\Roaming\eSpace_Desktop\UserData\d00492736\imagefiles\originalImgfiles\009F7920-9158-40DB-8352-62F91BDE5467.png">
            <a:extLst>
              <a:ext uri="{FF2B5EF4-FFF2-40B4-BE49-F238E27FC236}">
                <a16:creationId xmlns:a16="http://schemas.microsoft.com/office/drawing/2014/main" id="{D42001F4-F83C-4336-AB80-22A2FD2DFE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95906" y="3923872"/>
            <a:ext cx="609348" cy="550624"/>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33">
            <a:extLst>
              <a:ext uri="{FF2B5EF4-FFF2-40B4-BE49-F238E27FC236}">
                <a16:creationId xmlns:a16="http://schemas.microsoft.com/office/drawing/2014/main" id="{266DE866-147D-48E3-83C2-38494BBF44E7}"/>
              </a:ext>
            </a:extLst>
          </p:cNvPr>
          <p:cNvPicPr>
            <a:picLocks noChangeAspect="1"/>
          </p:cNvPicPr>
          <p:nvPr/>
        </p:nvPicPr>
        <p:blipFill rotWithShape="1">
          <a:blip r:embed="rId6">
            <a:extLst>
              <a:ext uri="{28A0092B-C50C-407E-A947-70E740481C1C}">
                <a14:useLocalDpi xmlns:a14="http://schemas.microsoft.com/office/drawing/2010/main" val="0"/>
              </a:ext>
            </a:extLst>
          </a:blip>
          <a:srcRect t="24302" r="19671" b="26022"/>
          <a:stretch/>
        </p:blipFill>
        <p:spPr>
          <a:xfrm>
            <a:off x="1377363" y="5451838"/>
            <a:ext cx="1022288" cy="438725"/>
          </a:xfrm>
          <a:prstGeom prst="rect">
            <a:avLst/>
          </a:prstGeom>
        </p:spPr>
      </p:pic>
      <p:pic>
        <p:nvPicPr>
          <p:cNvPr id="20" name="图片 10">
            <a:extLst>
              <a:ext uri="{FF2B5EF4-FFF2-40B4-BE49-F238E27FC236}">
                <a16:creationId xmlns:a16="http://schemas.microsoft.com/office/drawing/2014/main" id="{C3803947-67BB-4199-9B36-86D5AC181D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1621" y="2212086"/>
            <a:ext cx="1463240" cy="843018"/>
          </a:xfrm>
          <a:prstGeom prst="rect">
            <a:avLst/>
          </a:prstGeom>
        </p:spPr>
      </p:pic>
      <p:pic>
        <p:nvPicPr>
          <p:cNvPr id="21" name="图片 119">
            <a:extLst>
              <a:ext uri="{FF2B5EF4-FFF2-40B4-BE49-F238E27FC236}">
                <a16:creationId xmlns:a16="http://schemas.microsoft.com/office/drawing/2014/main" id="{2D0BB658-A32A-499B-BB80-0067196C314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07766" y="5231999"/>
            <a:ext cx="1079732" cy="338548"/>
          </a:xfrm>
          <a:prstGeom prst="rect">
            <a:avLst/>
          </a:prstGeom>
        </p:spPr>
      </p:pic>
      <p:sp>
        <p:nvSpPr>
          <p:cNvPr id="22" name="矩形 766">
            <a:extLst>
              <a:ext uri="{FF2B5EF4-FFF2-40B4-BE49-F238E27FC236}">
                <a16:creationId xmlns:a16="http://schemas.microsoft.com/office/drawing/2014/main" id="{2C511172-0EA5-4790-BB6F-529D1B73487D}"/>
              </a:ext>
            </a:extLst>
          </p:cNvPr>
          <p:cNvSpPr>
            <a:spLocks noChangeArrowheads="1"/>
          </p:cNvSpPr>
          <p:nvPr/>
        </p:nvSpPr>
        <p:spPr bwMode="auto">
          <a:xfrm>
            <a:off x="576692" y="921326"/>
            <a:ext cx="10806011" cy="76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marL="231458" marR="0" lvl="0" indent="-231458" defTabSz="913886" eaLnBrk="1" fontAlgn="auto" latinLnBrk="0" hangingPunct="0">
              <a:lnSpc>
                <a:spcPct val="100000"/>
              </a:lnSpc>
              <a:spcBef>
                <a:spcPts val="0"/>
              </a:spcBef>
              <a:spcAft>
                <a:spcPts val="0"/>
              </a:spcAft>
              <a:buClrTx/>
              <a:buSzPct val="100000"/>
              <a:buFont typeface="Wingdings" panose="05000000000000000000" pitchFamily="2" charset="2"/>
              <a:buChar char="ü"/>
              <a:tabLst/>
              <a:defRPr/>
            </a:pP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Arial" panose="020B0604020202020204" pitchFamily="34" charset="0"/>
              </a:rPr>
              <a:t>Rich Product Portfolio </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to meet your needs for different application scenarios: </a:t>
            </a:r>
          </a:p>
          <a:p>
            <a:pPr marL="432054" marR="0" lvl="1" indent="-231458" defTabSz="913886" eaLnBrk="1" fontAlgn="auto" latinLnBrk="0" hangingPunct="0">
              <a:lnSpc>
                <a:spcPct val="100000"/>
              </a:lnSpc>
              <a:spcBef>
                <a:spcPts val="0"/>
              </a:spcBef>
              <a:spcAft>
                <a:spcPts val="0"/>
              </a:spcAft>
              <a:buClrTx/>
              <a:buSzPct val="100000"/>
              <a:buFont typeface="Wingdings" panose="05000000000000000000" pitchFamily="2" charset="2"/>
              <a:buChar char="l"/>
              <a:tabLst/>
              <a:defRPr/>
            </a:pP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Balanced, Computing or Storage Intensive, Air or Liquid Cooling, Rack or Blade, etc.</a:t>
            </a:r>
          </a:p>
          <a:p>
            <a:pPr marL="231458" marR="0" lvl="0" indent="-231458" defTabSz="913886" eaLnBrk="1" fontAlgn="auto" latinLnBrk="0" hangingPunct="0">
              <a:lnSpc>
                <a:spcPct val="100000"/>
              </a:lnSpc>
              <a:spcBef>
                <a:spcPts val="0"/>
              </a:spcBef>
              <a:spcAft>
                <a:spcPts val="0"/>
              </a:spcAft>
              <a:buClrTx/>
              <a:buSzPct val="100000"/>
              <a:buFont typeface="Wingdings" panose="05000000000000000000" pitchFamily="2" charset="2"/>
              <a:buChar char="ü"/>
              <a:tabLst/>
              <a:defRPr/>
            </a:pP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Full series upgraded to the latest </a:t>
            </a: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Arial" panose="020B0604020202020204" pitchFamily="34" charset="0"/>
              </a:rPr>
              <a:t>Intel</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 </a:t>
            </a: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Arial" panose="020B0604020202020204" pitchFamily="34" charset="0"/>
              </a:rPr>
              <a:t>Cascade Lake Refresh / Cooper processor, </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synchronous to Intel CPU Release Schedule</a:t>
            </a:r>
          </a:p>
        </p:txBody>
      </p:sp>
      <p:sp>
        <p:nvSpPr>
          <p:cNvPr id="23" name="TextBox 1">
            <a:extLst>
              <a:ext uri="{FF2B5EF4-FFF2-40B4-BE49-F238E27FC236}">
                <a16:creationId xmlns:a16="http://schemas.microsoft.com/office/drawing/2014/main" id="{68EA6098-2D10-4D3F-83B2-53FEF359CC4D}"/>
              </a:ext>
            </a:extLst>
          </p:cNvPr>
          <p:cNvSpPr txBox="1">
            <a:spLocks noChangeArrowheads="1"/>
          </p:cNvSpPr>
          <p:nvPr/>
        </p:nvSpPr>
        <p:spPr bwMode="auto">
          <a:xfrm>
            <a:off x="970430" y="2865484"/>
            <a:ext cx="1318286"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17574" algn="l"/>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Helvetica Neue"/>
              </a:rPr>
              <a:t>KunLun 9008 V5</a:t>
            </a:r>
          </a:p>
        </p:txBody>
      </p:sp>
      <p:pic>
        <p:nvPicPr>
          <p:cNvPr id="24" name="图片 238">
            <a:extLst>
              <a:ext uri="{FF2B5EF4-FFF2-40B4-BE49-F238E27FC236}">
                <a16:creationId xmlns:a16="http://schemas.microsoft.com/office/drawing/2014/main" id="{96495E2D-9B85-483C-AC6D-A7BE266C1C9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99639" y="1973804"/>
            <a:ext cx="837102" cy="111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56">
            <a:extLst>
              <a:ext uri="{FF2B5EF4-FFF2-40B4-BE49-F238E27FC236}">
                <a16:creationId xmlns:a16="http://schemas.microsoft.com/office/drawing/2014/main" id="{BBA507B4-75F1-498C-B57E-6F824602559F}"/>
              </a:ext>
            </a:extLst>
          </p:cNvPr>
          <p:cNvSpPr txBox="1">
            <a:spLocks noChangeArrowheads="1"/>
          </p:cNvSpPr>
          <p:nvPr/>
        </p:nvSpPr>
        <p:spPr bwMode="auto">
          <a:xfrm>
            <a:off x="3465152" y="2812318"/>
            <a:ext cx="1304530"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Helvetica Neue"/>
              </a:rPr>
              <a:t>X6000 XH321L V5</a:t>
            </a:r>
          </a:p>
        </p:txBody>
      </p:sp>
      <p:sp>
        <p:nvSpPr>
          <p:cNvPr id="26" name="TextBox 156">
            <a:extLst>
              <a:ext uri="{FF2B5EF4-FFF2-40B4-BE49-F238E27FC236}">
                <a16:creationId xmlns:a16="http://schemas.microsoft.com/office/drawing/2014/main" id="{D8147D69-D43D-4DF3-9D7C-61D7298EDA0E}"/>
              </a:ext>
            </a:extLst>
          </p:cNvPr>
          <p:cNvSpPr txBox="1">
            <a:spLocks noChangeArrowheads="1"/>
          </p:cNvSpPr>
          <p:nvPr/>
        </p:nvSpPr>
        <p:spPr bwMode="auto">
          <a:xfrm>
            <a:off x="4925972" y="2843151"/>
            <a:ext cx="1354036"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sym typeface="Helvetica Neue"/>
              </a:rPr>
              <a:t>E9000 CH121L V5</a:t>
            </a:r>
          </a:p>
        </p:txBody>
      </p:sp>
      <p:sp>
        <p:nvSpPr>
          <p:cNvPr id="27" name="TextBox 1">
            <a:extLst>
              <a:ext uri="{FF2B5EF4-FFF2-40B4-BE49-F238E27FC236}">
                <a16:creationId xmlns:a16="http://schemas.microsoft.com/office/drawing/2014/main" id="{ACBE2DC5-258A-49F3-BB72-1C44920C38A2}"/>
              </a:ext>
            </a:extLst>
          </p:cNvPr>
          <p:cNvSpPr txBox="1">
            <a:spLocks noChangeArrowheads="1"/>
          </p:cNvSpPr>
          <p:nvPr/>
        </p:nvSpPr>
        <p:spPr bwMode="auto">
          <a:xfrm>
            <a:off x="7695079" y="2938694"/>
            <a:ext cx="857050"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CH121 V5</a:t>
            </a:r>
          </a:p>
        </p:txBody>
      </p:sp>
      <p:sp>
        <p:nvSpPr>
          <p:cNvPr id="28" name="TextBox 1">
            <a:extLst>
              <a:ext uri="{FF2B5EF4-FFF2-40B4-BE49-F238E27FC236}">
                <a16:creationId xmlns:a16="http://schemas.microsoft.com/office/drawing/2014/main" id="{BD65F71B-CA95-4394-9A3E-DC306F4CCF70}"/>
              </a:ext>
            </a:extLst>
          </p:cNvPr>
          <p:cNvSpPr txBox="1">
            <a:spLocks noChangeArrowheads="1"/>
          </p:cNvSpPr>
          <p:nvPr/>
        </p:nvSpPr>
        <p:spPr bwMode="auto">
          <a:xfrm>
            <a:off x="8818466" y="2935508"/>
            <a:ext cx="860078"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CH242 V5</a:t>
            </a:r>
          </a:p>
        </p:txBody>
      </p:sp>
      <p:sp>
        <p:nvSpPr>
          <p:cNvPr id="29" name="TextBox 1">
            <a:extLst>
              <a:ext uri="{FF2B5EF4-FFF2-40B4-BE49-F238E27FC236}">
                <a16:creationId xmlns:a16="http://schemas.microsoft.com/office/drawing/2014/main" id="{9B6E7326-8487-4D76-9CD3-1A2319C1D84F}"/>
              </a:ext>
            </a:extLst>
          </p:cNvPr>
          <p:cNvSpPr txBox="1">
            <a:spLocks noChangeArrowheads="1"/>
          </p:cNvSpPr>
          <p:nvPr/>
        </p:nvSpPr>
        <p:spPr bwMode="auto">
          <a:xfrm>
            <a:off x="6704761" y="2071837"/>
            <a:ext cx="875220"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E9000</a:t>
            </a:r>
          </a:p>
        </p:txBody>
      </p:sp>
      <p:sp>
        <p:nvSpPr>
          <p:cNvPr id="30" name="TextBox 64">
            <a:extLst>
              <a:ext uri="{FF2B5EF4-FFF2-40B4-BE49-F238E27FC236}">
                <a16:creationId xmlns:a16="http://schemas.microsoft.com/office/drawing/2014/main" id="{9853B73B-A184-485B-AE65-330E45C5C8FE}"/>
              </a:ext>
            </a:extLst>
          </p:cNvPr>
          <p:cNvSpPr txBox="1">
            <a:spLocks noChangeArrowheads="1"/>
          </p:cNvSpPr>
          <p:nvPr/>
        </p:nvSpPr>
        <p:spPr bwMode="auto">
          <a:xfrm>
            <a:off x="7707968" y="2440294"/>
            <a:ext cx="883264" cy="23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General</a:t>
            </a:r>
          </a:p>
        </p:txBody>
      </p:sp>
      <p:sp>
        <p:nvSpPr>
          <p:cNvPr id="31" name="TextBox 64">
            <a:extLst>
              <a:ext uri="{FF2B5EF4-FFF2-40B4-BE49-F238E27FC236}">
                <a16:creationId xmlns:a16="http://schemas.microsoft.com/office/drawing/2014/main" id="{F2F2FF87-02F1-4429-8CF3-09D16A7275EE}"/>
              </a:ext>
            </a:extLst>
          </p:cNvPr>
          <p:cNvSpPr txBox="1">
            <a:spLocks noChangeArrowheads="1"/>
          </p:cNvSpPr>
          <p:nvPr/>
        </p:nvSpPr>
        <p:spPr bwMode="auto">
          <a:xfrm>
            <a:off x="8456154" y="2370689"/>
            <a:ext cx="1432443" cy="15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Compute-intensive</a:t>
            </a:r>
          </a:p>
        </p:txBody>
      </p:sp>
      <p:sp>
        <p:nvSpPr>
          <p:cNvPr id="32" name="文本框 26">
            <a:extLst>
              <a:ext uri="{FF2B5EF4-FFF2-40B4-BE49-F238E27FC236}">
                <a16:creationId xmlns:a16="http://schemas.microsoft.com/office/drawing/2014/main" id="{C8CDAFDE-3636-4A03-852B-EAE08416D39E}"/>
              </a:ext>
            </a:extLst>
          </p:cNvPr>
          <p:cNvSpPr txBox="1">
            <a:spLocks noChangeArrowheads="1"/>
          </p:cNvSpPr>
          <p:nvPr/>
        </p:nvSpPr>
        <p:spPr bwMode="auto">
          <a:xfrm>
            <a:off x="830561" y="1860694"/>
            <a:ext cx="1709749" cy="354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684266" eaLnBrk="1" fontAlgn="auto" latinLnBrk="0" hangingPunct="0">
              <a:lnSpc>
                <a:spcPct val="150000"/>
              </a:lnSpc>
              <a:spcBef>
                <a:spcPts val="0"/>
              </a:spcBef>
              <a:spcAft>
                <a:spcPts val="0"/>
              </a:spcAft>
              <a:buClrTx/>
              <a:buSzTx/>
              <a:buFontTx/>
              <a:buNone/>
              <a:tabLst/>
              <a:defRPr/>
            </a:pPr>
            <a:r>
              <a:rPr kumimoji="0" lang="en-US" sz="1296" b="0" i="0" u="none" strike="noStrike" kern="0" cap="none" spc="0" normalizeH="0" baseline="0" noProof="0" dirty="0">
                <a:ln>
                  <a:noFill/>
                </a:ln>
                <a:solidFill>
                  <a:prstClr val="white"/>
                </a:solidFill>
                <a:effectLst/>
                <a:uLnTx/>
                <a:uFillTx/>
                <a:ea typeface="微软雅黑" panose="020B0503020204020204" pitchFamily="34" charset="-122"/>
                <a:cs typeface="Heiti SC Medium" charset="-122"/>
                <a:sym typeface="Helvetica Neue"/>
              </a:rPr>
              <a:t>Mission Critical</a:t>
            </a:r>
          </a:p>
        </p:txBody>
      </p:sp>
      <p:sp>
        <p:nvSpPr>
          <p:cNvPr id="33" name="文本框 261">
            <a:extLst>
              <a:ext uri="{FF2B5EF4-FFF2-40B4-BE49-F238E27FC236}">
                <a16:creationId xmlns:a16="http://schemas.microsoft.com/office/drawing/2014/main" id="{E4C8D9FD-9906-49C3-94A6-C907D6055E03}"/>
              </a:ext>
            </a:extLst>
          </p:cNvPr>
          <p:cNvSpPr txBox="1">
            <a:spLocks noChangeArrowheads="1"/>
          </p:cNvSpPr>
          <p:nvPr/>
        </p:nvSpPr>
        <p:spPr bwMode="auto">
          <a:xfrm>
            <a:off x="3465152" y="1858216"/>
            <a:ext cx="26665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Heiti SC Medium" charset="-122"/>
                <a:sym typeface="Arial" charset="0"/>
              </a:rPr>
              <a:t>Full Liquid Cooling Solution for HPC</a:t>
            </a:r>
          </a:p>
        </p:txBody>
      </p:sp>
      <p:sp>
        <p:nvSpPr>
          <p:cNvPr id="34" name="文本框 26">
            <a:extLst>
              <a:ext uri="{FF2B5EF4-FFF2-40B4-BE49-F238E27FC236}">
                <a16:creationId xmlns:a16="http://schemas.microsoft.com/office/drawing/2014/main" id="{E49CFB4B-F88F-430F-BEEF-F7F0D64FE7B9}"/>
              </a:ext>
            </a:extLst>
          </p:cNvPr>
          <p:cNvSpPr txBox="1">
            <a:spLocks noChangeArrowheads="1"/>
          </p:cNvSpPr>
          <p:nvPr/>
        </p:nvSpPr>
        <p:spPr bwMode="auto">
          <a:xfrm>
            <a:off x="7931047" y="1877070"/>
            <a:ext cx="2822002"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Heiti SC Medium" charset="-122"/>
                <a:sym typeface="Arial" charset="0"/>
              </a:rPr>
              <a:t>Converged Blade Servers</a:t>
            </a:r>
          </a:p>
        </p:txBody>
      </p:sp>
      <p:sp>
        <p:nvSpPr>
          <p:cNvPr id="35" name="TextBox 1">
            <a:extLst>
              <a:ext uri="{FF2B5EF4-FFF2-40B4-BE49-F238E27FC236}">
                <a16:creationId xmlns:a16="http://schemas.microsoft.com/office/drawing/2014/main" id="{6E8A41AB-9174-4739-8409-A93149FAB6F4}"/>
              </a:ext>
            </a:extLst>
          </p:cNvPr>
          <p:cNvSpPr txBox="1">
            <a:spLocks noChangeArrowheads="1"/>
          </p:cNvSpPr>
          <p:nvPr/>
        </p:nvSpPr>
        <p:spPr bwMode="auto">
          <a:xfrm>
            <a:off x="1648641" y="4467702"/>
            <a:ext cx="1223491"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charset="0"/>
                <a:sym typeface="Helvetica Neue"/>
              </a:rPr>
              <a:t>2288H V5</a:t>
            </a:r>
          </a:p>
        </p:txBody>
      </p:sp>
      <p:sp>
        <p:nvSpPr>
          <p:cNvPr id="36" name="TextBox 1">
            <a:extLst>
              <a:ext uri="{FF2B5EF4-FFF2-40B4-BE49-F238E27FC236}">
                <a16:creationId xmlns:a16="http://schemas.microsoft.com/office/drawing/2014/main" id="{B9A0056C-18F8-4C0F-B76D-58A7E186402D}"/>
              </a:ext>
            </a:extLst>
          </p:cNvPr>
          <p:cNvSpPr txBox="1">
            <a:spLocks noChangeArrowheads="1"/>
          </p:cNvSpPr>
          <p:nvPr/>
        </p:nvSpPr>
        <p:spPr bwMode="auto">
          <a:xfrm>
            <a:off x="4265398" y="4467953"/>
            <a:ext cx="900897"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charset="0"/>
                <a:sym typeface="Helvetica Neue"/>
              </a:rPr>
              <a:t>2488/H V6</a:t>
            </a:r>
          </a:p>
        </p:txBody>
      </p:sp>
      <p:sp>
        <p:nvSpPr>
          <p:cNvPr id="37" name="TextBox 1">
            <a:extLst>
              <a:ext uri="{FF2B5EF4-FFF2-40B4-BE49-F238E27FC236}">
                <a16:creationId xmlns:a16="http://schemas.microsoft.com/office/drawing/2014/main" id="{15168479-24F2-4C36-BBF2-58B89193C0FA}"/>
              </a:ext>
            </a:extLst>
          </p:cNvPr>
          <p:cNvSpPr txBox="1">
            <a:spLocks noChangeArrowheads="1"/>
          </p:cNvSpPr>
          <p:nvPr/>
        </p:nvSpPr>
        <p:spPr bwMode="auto">
          <a:xfrm>
            <a:off x="815707" y="4448204"/>
            <a:ext cx="911562"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a:ln>
                  <a:noFill/>
                </a:ln>
                <a:solidFill>
                  <a:srgbClr val="FFC000"/>
                </a:solidFill>
                <a:effectLst/>
                <a:uLnTx/>
                <a:uFillTx/>
                <a:latin typeface="Arial" panose="020B0604020202020204" pitchFamily="34" charset="0"/>
                <a:ea typeface="微软雅黑" panose="020B0503020204020204" pitchFamily="34" charset="-122"/>
                <a:cs typeface="Arial" charset="0"/>
                <a:sym typeface="Helvetica Neue"/>
              </a:rPr>
              <a:t>1288H V5</a:t>
            </a:r>
          </a:p>
        </p:txBody>
      </p:sp>
      <p:sp>
        <p:nvSpPr>
          <p:cNvPr id="38" name="TextBox 1">
            <a:extLst>
              <a:ext uri="{FF2B5EF4-FFF2-40B4-BE49-F238E27FC236}">
                <a16:creationId xmlns:a16="http://schemas.microsoft.com/office/drawing/2014/main" id="{0A36C8E8-647A-44B2-9C47-59D5AB90B452}"/>
              </a:ext>
            </a:extLst>
          </p:cNvPr>
          <p:cNvSpPr txBox="1">
            <a:spLocks noChangeArrowheads="1"/>
          </p:cNvSpPr>
          <p:nvPr/>
        </p:nvSpPr>
        <p:spPr bwMode="auto">
          <a:xfrm>
            <a:off x="5185025" y="4468199"/>
            <a:ext cx="811030"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charset="0"/>
                <a:sym typeface="Helvetica Neue"/>
              </a:rPr>
              <a:t>5885H V5</a:t>
            </a:r>
          </a:p>
        </p:txBody>
      </p:sp>
      <p:sp>
        <p:nvSpPr>
          <p:cNvPr id="39" name="TextBox 1">
            <a:extLst>
              <a:ext uri="{FF2B5EF4-FFF2-40B4-BE49-F238E27FC236}">
                <a16:creationId xmlns:a16="http://schemas.microsoft.com/office/drawing/2014/main" id="{88A3B549-3192-43E8-AD78-A4A08F20D699}"/>
              </a:ext>
            </a:extLst>
          </p:cNvPr>
          <p:cNvSpPr txBox="1">
            <a:spLocks noChangeArrowheads="1"/>
          </p:cNvSpPr>
          <p:nvPr/>
        </p:nvSpPr>
        <p:spPr bwMode="auto">
          <a:xfrm>
            <a:off x="3482219" y="4472623"/>
            <a:ext cx="768283"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charset="0"/>
                <a:sym typeface="Helvetica Neue"/>
              </a:rPr>
              <a:t>5288 V5</a:t>
            </a:r>
          </a:p>
        </p:txBody>
      </p:sp>
      <p:sp>
        <p:nvSpPr>
          <p:cNvPr id="40" name="TextBox 65">
            <a:extLst>
              <a:ext uri="{FF2B5EF4-FFF2-40B4-BE49-F238E27FC236}">
                <a16:creationId xmlns:a16="http://schemas.microsoft.com/office/drawing/2014/main" id="{B0C2659A-4CA2-48F7-9E66-D12C1B386131}"/>
              </a:ext>
            </a:extLst>
          </p:cNvPr>
          <p:cNvSpPr txBox="1">
            <a:spLocks noChangeArrowheads="1"/>
          </p:cNvSpPr>
          <p:nvPr/>
        </p:nvSpPr>
        <p:spPr bwMode="auto">
          <a:xfrm>
            <a:off x="984676" y="3624671"/>
            <a:ext cx="772679" cy="19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General</a:t>
            </a:r>
          </a:p>
        </p:txBody>
      </p:sp>
      <p:sp>
        <p:nvSpPr>
          <p:cNvPr id="41" name="TextBox 66">
            <a:extLst>
              <a:ext uri="{FF2B5EF4-FFF2-40B4-BE49-F238E27FC236}">
                <a16:creationId xmlns:a16="http://schemas.microsoft.com/office/drawing/2014/main" id="{0F16870B-FF89-411D-8161-43201056E1C0}"/>
              </a:ext>
            </a:extLst>
          </p:cNvPr>
          <p:cNvSpPr txBox="1">
            <a:spLocks noChangeArrowheads="1"/>
          </p:cNvSpPr>
          <p:nvPr/>
        </p:nvSpPr>
        <p:spPr bwMode="auto">
          <a:xfrm>
            <a:off x="2726022" y="3603074"/>
            <a:ext cx="1331394" cy="20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Storage-intensive</a:t>
            </a:r>
          </a:p>
        </p:txBody>
      </p:sp>
      <p:sp>
        <p:nvSpPr>
          <p:cNvPr id="42" name="TextBox 67">
            <a:extLst>
              <a:ext uri="{FF2B5EF4-FFF2-40B4-BE49-F238E27FC236}">
                <a16:creationId xmlns:a16="http://schemas.microsoft.com/office/drawing/2014/main" id="{99546920-BE53-445E-87F3-321BC176F203}"/>
              </a:ext>
            </a:extLst>
          </p:cNvPr>
          <p:cNvSpPr txBox="1">
            <a:spLocks noChangeArrowheads="1"/>
          </p:cNvSpPr>
          <p:nvPr/>
        </p:nvSpPr>
        <p:spPr bwMode="auto">
          <a:xfrm>
            <a:off x="1825669" y="3626334"/>
            <a:ext cx="899449" cy="17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Balanced</a:t>
            </a:r>
          </a:p>
        </p:txBody>
      </p:sp>
      <p:sp>
        <p:nvSpPr>
          <p:cNvPr id="43" name="TextBox 183">
            <a:extLst>
              <a:ext uri="{FF2B5EF4-FFF2-40B4-BE49-F238E27FC236}">
                <a16:creationId xmlns:a16="http://schemas.microsoft.com/office/drawing/2014/main" id="{D9D979CA-CE00-4806-8AE9-64EDD2ADB0BA}"/>
              </a:ext>
            </a:extLst>
          </p:cNvPr>
          <p:cNvSpPr txBox="1">
            <a:spLocks noChangeArrowheads="1"/>
          </p:cNvSpPr>
          <p:nvPr/>
        </p:nvSpPr>
        <p:spPr bwMode="auto">
          <a:xfrm>
            <a:off x="5134141" y="3554537"/>
            <a:ext cx="969517" cy="26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Mission critical</a:t>
            </a:r>
          </a:p>
        </p:txBody>
      </p:sp>
      <p:sp>
        <p:nvSpPr>
          <p:cNvPr id="44" name="TextBox 156">
            <a:extLst>
              <a:ext uri="{FF2B5EF4-FFF2-40B4-BE49-F238E27FC236}">
                <a16:creationId xmlns:a16="http://schemas.microsoft.com/office/drawing/2014/main" id="{103ED705-A28D-4B46-AB74-2506CA6184CD}"/>
              </a:ext>
            </a:extLst>
          </p:cNvPr>
          <p:cNvSpPr txBox="1">
            <a:spLocks noChangeArrowheads="1"/>
          </p:cNvSpPr>
          <p:nvPr/>
        </p:nvSpPr>
        <p:spPr bwMode="auto">
          <a:xfrm>
            <a:off x="6231144" y="4390559"/>
            <a:ext cx="1011500"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a:ln>
                  <a:noFill/>
                </a:ln>
                <a:solidFill>
                  <a:srgbClr val="FFC000"/>
                </a:solidFill>
                <a:effectLst/>
                <a:uLnTx/>
                <a:uFillTx/>
                <a:latin typeface="Arial" panose="020B0604020202020204" pitchFamily="34" charset="0"/>
                <a:ea typeface="微软雅黑" panose="020B0503020204020204" pitchFamily="34" charset="-122"/>
                <a:sym typeface="Helvetica Neue"/>
              </a:rPr>
              <a:t>X6000</a:t>
            </a:r>
          </a:p>
        </p:txBody>
      </p:sp>
      <p:sp>
        <p:nvSpPr>
          <p:cNvPr id="45" name="TextBox 157">
            <a:extLst>
              <a:ext uri="{FF2B5EF4-FFF2-40B4-BE49-F238E27FC236}">
                <a16:creationId xmlns:a16="http://schemas.microsoft.com/office/drawing/2014/main" id="{1636D822-FB31-4F5E-9950-BDEE91BDB6A6}"/>
              </a:ext>
            </a:extLst>
          </p:cNvPr>
          <p:cNvSpPr txBox="1">
            <a:spLocks noChangeArrowheads="1"/>
          </p:cNvSpPr>
          <p:nvPr/>
        </p:nvSpPr>
        <p:spPr bwMode="auto">
          <a:xfrm>
            <a:off x="8980983" y="4390559"/>
            <a:ext cx="1005444"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a:ln>
                  <a:noFill/>
                </a:ln>
                <a:solidFill>
                  <a:schemeClr val="accent3">
                    <a:lumMod val="50000"/>
                  </a:schemeClr>
                </a:solidFill>
                <a:effectLst/>
                <a:uLnTx/>
                <a:uFillTx/>
                <a:latin typeface="Arial" panose="020B0604020202020204" pitchFamily="34" charset="0"/>
                <a:ea typeface="微软雅黑" panose="020B0503020204020204" pitchFamily="34" charset="-122"/>
                <a:sym typeface="Helvetica Neue"/>
              </a:rPr>
              <a:t>X6800</a:t>
            </a:r>
          </a:p>
        </p:txBody>
      </p:sp>
      <p:sp>
        <p:nvSpPr>
          <p:cNvPr id="46" name="TextBox 141">
            <a:extLst>
              <a:ext uri="{FF2B5EF4-FFF2-40B4-BE49-F238E27FC236}">
                <a16:creationId xmlns:a16="http://schemas.microsoft.com/office/drawing/2014/main" id="{AD3515E9-F302-4EF0-8AF1-E3E0E64842DF}"/>
              </a:ext>
            </a:extLst>
          </p:cNvPr>
          <p:cNvSpPr txBox="1">
            <a:spLocks noChangeArrowheads="1"/>
          </p:cNvSpPr>
          <p:nvPr/>
        </p:nvSpPr>
        <p:spPr bwMode="auto">
          <a:xfrm>
            <a:off x="8898342" y="3597990"/>
            <a:ext cx="1244691" cy="20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cs typeface="Arial" charset="0"/>
                <a:sym typeface="Helvetica Neue"/>
              </a:rPr>
              <a:t>4U 4-node</a:t>
            </a:r>
          </a:p>
        </p:txBody>
      </p:sp>
      <p:sp>
        <p:nvSpPr>
          <p:cNvPr id="47" name="TextBox 142">
            <a:extLst>
              <a:ext uri="{FF2B5EF4-FFF2-40B4-BE49-F238E27FC236}">
                <a16:creationId xmlns:a16="http://schemas.microsoft.com/office/drawing/2014/main" id="{17CFA3D3-9BB8-445F-9867-0A0BAD6F6852}"/>
              </a:ext>
            </a:extLst>
          </p:cNvPr>
          <p:cNvSpPr txBox="1">
            <a:spLocks noChangeArrowheads="1"/>
          </p:cNvSpPr>
          <p:nvPr/>
        </p:nvSpPr>
        <p:spPr bwMode="auto">
          <a:xfrm>
            <a:off x="6160660" y="3599227"/>
            <a:ext cx="1475681" cy="20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2U 4-node</a:t>
            </a:r>
          </a:p>
        </p:txBody>
      </p:sp>
      <p:sp>
        <p:nvSpPr>
          <p:cNvPr id="48" name="TextBox 1">
            <a:extLst>
              <a:ext uri="{FF2B5EF4-FFF2-40B4-BE49-F238E27FC236}">
                <a16:creationId xmlns:a16="http://schemas.microsoft.com/office/drawing/2014/main" id="{FA862C19-5DE9-419C-9259-A39CFCCA741A}"/>
              </a:ext>
            </a:extLst>
          </p:cNvPr>
          <p:cNvSpPr txBox="1">
            <a:spLocks noChangeArrowheads="1"/>
          </p:cNvSpPr>
          <p:nvPr/>
        </p:nvSpPr>
        <p:spPr bwMode="auto">
          <a:xfrm>
            <a:off x="2793808" y="5864910"/>
            <a:ext cx="1165953"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17574" algn="l"/>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IN200/300</a:t>
            </a:r>
          </a:p>
        </p:txBody>
      </p:sp>
      <p:sp>
        <p:nvSpPr>
          <p:cNvPr id="49" name="TextBox 1">
            <a:extLst>
              <a:ext uri="{FF2B5EF4-FFF2-40B4-BE49-F238E27FC236}">
                <a16:creationId xmlns:a16="http://schemas.microsoft.com/office/drawing/2014/main" id="{2E84B3FB-2B67-4317-B6B3-27752C845109}"/>
              </a:ext>
            </a:extLst>
          </p:cNvPr>
          <p:cNvSpPr txBox="1">
            <a:spLocks noChangeArrowheads="1"/>
          </p:cNvSpPr>
          <p:nvPr/>
        </p:nvSpPr>
        <p:spPr bwMode="auto">
          <a:xfrm>
            <a:off x="1374846" y="5854404"/>
            <a:ext cx="775281"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17574" algn="l"/>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ES3000</a:t>
            </a:r>
            <a:r>
              <a:rPr kumimoji="0" lang="en-US" sz="864"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 V5</a:t>
            </a:r>
          </a:p>
        </p:txBody>
      </p:sp>
      <p:sp>
        <p:nvSpPr>
          <p:cNvPr id="50" name="TextBox 143">
            <a:extLst>
              <a:ext uri="{FF2B5EF4-FFF2-40B4-BE49-F238E27FC236}">
                <a16:creationId xmlns:a16="http://schemas.microsoft.com/office/drawing/2014/main" id="{E6D5BE57-93C3-4DAA-97CF-282A2B2E05B8}"/>
              </a:ext>
            </a:extLst>
          </p:cNvPr>
          <p:cNvSpPr txBox="1">
            <a:spLocks noChangeArrowheads="1"/>
          </p:cNvSpPr>
          <p:nvPr/>
        </p:nvSpPr>
        <p:spPr bwMode="auto">
          <a:xfrm>
            <a:off x="1204502" y="5213592"/>
            <a:ext cx="1135665" cy="24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NVMe SSD</a:t>
            </a:r>
          </a:p>
        </p:txBody>
      </p:sp>
      <p:sp>
        <p:nvSpPr>
          <p:cNvPr id="51" name="TextBox 145">
            <a:extLst>
              <a:ext uri="{FF2B5EF4-FFF2-40B4-BE49-F238E27FC236}">
                <a16:creationId xmlns:a16="http://schemas.microsoft.com/office/drawing/2014/main" id="{5BF2F250-A150-4BC8-A3DC-13F01A70CABC}"/>
              </a:ext>
            </a:extLst>
          </p:cNvPr>
          <p:cNvSpPr txBox="1">
            <a:spLocks noChangeArrowheads="1"/>
          </p:cNvSpPr>
          <p:nvPr/>
        </p:nvSpPr>
        <p:spPr bwMode="auto">
          <a:xfrm>
            <a:off x="2874858" y="5240529"/>
            <a:ext cx="1250745" cy="18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Intelligent NIC</a:t>
            </a:r>
          </a:p>
        </p:txBody>
      </p:sp>
      <p:grpSp>
        <p:nvGrpSpPr>
          <p:cNvPr id="52" name="组合 16584">
            <a:extLst>
              <a:ext uri="{FF2B5EF4-FFF2-40B4-BE49-F238E27FC236}">
                <a16:creationId xmlns:a16="http://schemas.microsoft.com/office/drawing/2014/main" id="{F46D72B0-3B41-45B2-994F-522EF792A858}"/>
              </a:ext>
            </a:extLst>
          </p:cNvPr>
          <p:cNvGrpSpPr/>
          <p:nvPr/>
        </p:nvGrpSpPr>
        <p:grpSpPr>
          <a:xfrm>
            <a:off x="5805879" y="5432170"/>
            <a:ext cx="509554" cy="374104"/>
            <a:chOff x="2752726" y="3246438"/>
            <a:chExt cx="679450" cy="541338"/>
          </a:xfrm>
          <a:solidFill>
            <a:sysClr val="window" lastClr="FFFFFF">
              <a:lumMod val="50000"/>
              <a:lumOff val="50000"/>
            </a:sysClr>
          </a:solidFill>
        </p:grpSpPr>
        <p:sp>
          <p:nvSpPr>
            <p:cNvPr id="92" name="Freeform 207">
              <a:extLst>
                <a:ext uri="{FF2B5EF4-FFF2-40B4-BE49-F238E27FC236}">
                  <a16:creationId xmlns:a16="http://schemas.microsoft.com/office/drawing/2014/main" id="{A713144D-DDB1-4C21-A9B3-63BA491562F9}"/>
                </a:ext>
              </a:extLst>
            </p:cNvPr>
            <p:cNvSpPr>
              <a:spLocks noEditPoints="1"/>
            </p:cNvSpPr>
            <p:nvPr/>
          </p:nvSpPr>
          <p:spPr bwMode="auto">
            <a:xfrm>
              <a:off x="2752726" y="3246438"/>
              <a:ext cx="679450" cy="541338"/>
            </a:xfrm>
            <a:custGeom>
              <a:avLst/>
              <a:gdLst>
                <a:gd name="T0" fmla="*/ 631 w 713"/>
                <a:gd name="T1" fmla="*/ 278 h 566"/>
                <a:gd name="T2" fmla="*/ 140 w 713"/>
                <a:gd name="T3" fmla="*/ 276 h 566"/>
                <a:gd name="T4" fmla="*/ 146 w 713"/>
                <a:gd name="T5" fmla="*/ 24 h 566"/>
                <a:gd name="T6" fmla="*/ 636 w 713"/>
                <a:gd name="T7" fmla="*/ 26 h 566"/>
                <a:gd name="T8" fmla="*/ 631 w 713"/>
                <a:gd name="T9" fmla="*/ 278 h 566"/>
                <a:gd name="T10" fmla="*/ 661 w 713"/>
                <a:gd name="T11" fmla="*/ 271 h 566"/>
                <a:gd name="T12" fmla="*/ 631 w 713"/>
                <a:gd name="T13" fmla="*/ 0 h 566"/>
                <a:gd name="T14" fmla="*/ 116 w 713"/>
                <a:gd name="T15" fmla="*/ 26 h 566"/>
                <a:gd name="T16" fmla="*/ 106 w 713"/>
                <a:gd name="T17" fmla="*/ 366 h 566"/>
                <a:gd name="T18" fmla="*/ 0 w 713"/>
                <a:gd name="T19" fmla="*/ 508 h 566"/>
                <a:gd name="T20" fmla="*/ 65 w 713"/>
                <a:gd name="T21" fmla="*/ 410 h 566"/>
                <a:gd name="T22" fmla="*/ 109 w 713"/>
                <a:gd name="T23" fmla="*/ 385 h 566"/>
                <a:gd name="T24" fmla="*/ 109 w 713"/>
                <a:gd name="T25" fmla="*/ 412 h 566"/>
                <a:gd name="T26" fmla="*/ 148 w 713"/>
                <a:gd name="T27" fmla="*/ 392 h 566"/>
                <a:gd name="T28" fmla="*/ 140 w 713"/>
                <a:gd name="T29" fmla="*/ 426 h 566"/>
                <a:gd name="T30" fmla="*/ 211 w 713"/>
                <a:gd name="T31" fmla="*/ 364 h 566"/>
                <a:gd name="T32" fmla="*/ 210 w 713"/>
                <a:gd name="T33" fmla="*/ 368 h 566"/>
                <a:gd name="T34" fmla="*/ 159 w 713"/>
                <a:gd name="T35" fmla="*/ 430 h 566"/>
                <a:gd name="T36" fmla="*/ 171 w 713"/>
                <a:gd name="T37" fmla="*/ 473 h 566"/>
                <a:gd name="T38" fmla="*/ 211 w 713"/>
                <a:gd name="T39" fmla="*/ 461 h 566"/>
                <a:gd name="T40" fmla="*/ 178 w 713"/>
                <a:gd name="T41" fmla="*/ 488 h 566"/>
                <a:gd name="T42" fmla="*/ 153 w 713"/>
                <a:gd name="T43" fmla="*/ 506 h 566"/>
                <a:gd name="T44" fmla="*/ 92 w 713"/>
                <a:gd name="T45" fmla="*/ 552 h 566"/>
                <a:gd name="T46" fmla="*/ 152 w 713"/>
                <a:gd name="T47" fmla="*/ 531 h 566"/>
                <a:gd name="T48" fmla="*/ 178 w 713"/>
                <a:gd name="T49" fmla="*/ 513 h 566"/>
                <a:gd name="T50" fmla="*/ 470 w 713"/>
                <a:gd name="T51" fmla="*/ 513 h 566"/>
                <a:gd name="T52" fmla="*/ 518 w 713"/>
                <a:gd name="T53" fmla="*/ 501 h 566"/>
                <a:gd name="T54" fmla="*/ 470 w 713"/>
                <a:gd name="T55" fmla="*/ 488 h 566"/>
                <a:gd name="T56" fmla="*/ 230 w 713"/>
                <a:gd name="T57" fmla="*/ 454 h 566"/>
                <a:gd name="T58" fmla="*/ 168 w 713"/>
                <a:gd name="T59" fmla="*/ 453 h 566"/>
                <a:gd name="T60" fmla="*/ 190 w 713"/>
                <a:gd name="T61" fmla="*/ 424 h 566"/>
                <a:gd name="T62" fmla="*/ 226 w 713"/>
                <a:gd name="T63" fmla="*/ 343 h 566"/>
                <a:gd name="T64" fmla="*/ 181 w 713"/>
                <a:gd name="T65" fmla="*/ 363 h 566"/>
                <a:gd name="T66" fmla="*/ 146 w 713"/>
                <a:gd name="T67" fmla="*/ 372 h 566"/>
                <a:gd name="T68" fmla="*/ 138 w 713"/>
                <a:gd name="T69" fmla="*/ 301 h 566"/>
                <a:gd name="T70" fmla="*/ 631 w 713"/>
                <a:gd name="T71" fmla="*/ 303 h 566"/>
                <a:gd name="T72" fmla="*/ 687 w 713"/>
                <a:gd name="T73" fmla="*/ 487 h 566"/>
                <a:gd name="T74" fmla="*/ 602 w 713"/>
                <a:gd name="T75" fmla="*/ 488 h 566"/>
                <a:gd name="T76" fmla="*/ 555 w 713"/>
                <a:gd name="T77" fmla="*/ 501 h 566"/>
                <a:gd name="T78" fmla="*/ 602 w 713"/>
                <a:gd name="T79" fmla="*/ 513 h 566"/>
                <a:gd name="T80" fmla="*/ 706 w 713"/>
                <a:gd name="T81" fmla="*/ 502 h 566"/>
                <a:gd name="T82" fmla="*/ 661 w 713"/>
                <a:gd name="T83" fmla="*/ 27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3" h="566">
                  <a:moveTo>
                    <a:pt x="631" y="278"/>
                  </a:moveTo>
                  <a:lnTo>
                    <a:pt x="631" y="278"/>
                  </a:lnTo>
                  <a:lnTo>
                    <a:pt x="146" y="278"/>
                  </a:lnTo>
                  <a:cubicBezTo>
                    <a:pt x="143" y="278"/>
                    <a:pt x="141" y="276"/>
                    <a:pt x="140" y="276"/>
                  </a:cubicBezTo>
                  <a:lnTo>
                    <a:pt x="140" y="26"/>
                  </a:lnTo>
                  <a:cubicBezTo>
                    <a:pt x="141" y="26"/>
                    <a:pt x="143" y="24"/>
                    <a:pt x="146" y="24"/>
                  </a:cubicBezTo>
                  <a:lnTo>
                    <a:pt x="631" y="24"/>
                  </a:lnTo>
                  <a:cubicBezTo>
                    <a:pt x="634" y="24"/>
                    <a:pt x="636" y="26"/>
                    <a:pt x="636" y="26"/>
                  </a:cubicBezTo>
                  <a:lnTo>
                    <a:pt x="636" y="276"/>
                  </a:lnTo>
                  <a:cubicBezTo>
                    <a:pt x="636" y="276"/>
                    <a:pt x="634" y="278"/>
                    <a:pt x="631" y="278"/>
                  </a:cubicBezTo>
                  <a:close/>
                  <a:moveTo>
                    <a:pt x="661" y="271"/>
                  </a:moveTo>
                  <a:lnTo>
                    <a:pt x="661" y="271"/>
                  </a:lnTo>
                  <a:lnTo>
                    <a:pt x="661" y="26"/>
                  </a:lnTo>
                  <a:cubicBezTo>
                    <a:pt x="661" y="12"/>
                    <a:pt x="647" y="0"/>
                    <a:pt x="631" y="0"/>
                  </a:cubicBezTo>
                  <a:lnTo>
                    <a:pt x="146" y="0"/>
                  </a:lnTo>
                  <a:cubicBezTo>
                    <a:pt x="129" y="0"/>
                    <a:pt x="116" y="12"/>
                    <a:pt x="116" y="26"/>
                  </a:cubicBezTo>
                  <a:lnTo>
                    <a:pt x="116" y="275"/>
                  </a:lnTo>
                  <a:lnTo>
                    <a:pt x="106" y="366"/>
                  </a:lnTo>
                  <a:cubicBezTo>
                    <a:pt x="90" y="367"/>
                    <a:pt x="67" y="377"/>
                    <a:pt x="50" y="398"/>
                  </a:cubicBezTo>
                  <a:cubicBezTo>
                    <a:pt x="32" y="419"/>
                    <a:pt x="12" y="465"/>
                    <a:pt x="0" y="508"/>
                  </a:cubicBezTo>
                  <a:lnTo>
                    <a:pt x="19" y="513"/>
                  </a:lnTo>
                  <a:cubicBezTo>
                    <a:pt x="31" y="467"/>
                    <a:pt x="52" y="427"/>
                    <a:pt x="65" y="410"/>
                  </a:cubicBezTo>
                  <a:cubicBezTo>
                    <a:pt x="79" y="393"/>
                    <a:pt x="100" y="385"/>
                    <a:pt x="108" y="385"/>
                  </a:cubicBezTo>
                  <a:cubicBezTo>
                    <a:pt x="108" y="385"/>
                    <a:pt x="109" y="385"/>
                    <a:pt x="109" y="385"/>
                  </a:cubicBezTo>
                  <a:cubicBezTo>
                    <a:pt x="104" y="389"/>
                    <a:pt x="99" y="394"/>
                    <a:pt x="94" y="399"/>
                  </a:cubicBezTo>
                  <a:lnTo>
                    <a:pt x="109" y="412"/>
                  </a:lnTo>
                  <a:cubicBezTo>
                    <a:pt x="126" y="394"/>
                    <a:pt x="138" y="391"/>
                    <a:pt x="144" y="391"/>
                  </a:cubicBezTo>
                  <a:cubicBezTo>
                    <a:pt x="146" y="391"/>
                    <a:pt x="147" y="392"/>
                    <a:pt x="148" y="392"/>
                  </a:cubicBezTo>
                  <a:cubicBezTo>
                    <a:pt x="134" y="404"/>
                    <a:pt x="126" y="412"/>
                    <a:pt x="123" y="416"/>
                  </a:cubicBezTo>
                  <a:lnTo>
                    <a:pt x="140" y="426"/>
                  </a:lnTo>
                  <a:cubicBezTo>
                    <a:pt x="144" y="420"/>
                    <a:pt x="176" y="393"/>
                    <a:pt x="194" y="378"/>
                  </a:cubicBezTo>
                  <a:cubicBezTo>
                    <a:pt x="201" y="373"/>
                    <a:pt x="207" y="368"/>
                    <a:pt x="211" y="364"/>
                  </a:cubicBezTo>
                  <a:cubicBezTo>
                    <a:pt x="211" y="364"/>
                    <a:pt x="211" y="364"/>
                    <a:pt x="212" y="363"/>
                  </a:cubicBezTo>
                  <a:cubicBezTo>
                    <a:pt x="211" y="365"/>
                    <a:pt x="211" y="366"/>
                    <a:pt x="210" y="368"/>
                  </a:cubicBezTo>
                  <a:cubicBezTo>
                    <a:pt x="205" y="379"/>
                    <a:pt x="188" y="397"/>
                    <a:pt x="175" y="411"/>
                  </a:cubicBezTo>
                  <a:cubicBezTo>
                    <a:pt x="168" y="419"/>
                    <a:pt x="162" y="426"/>
                    <a:pt x="159" y="430"/>
                  </a:cubicBezTo>
                  <a:cubicBezTo>
                    <a:pt x="134" y="467"/>
                    <a:pt x="141" y="473"/>
                    <a:pt x="144" y="477"/>
                  </a:cubicBezTo>
                  <a:cubicBezTo>
                    <a:pt x="153" y="486"/>
                    <a:pt x="165" y="477"/>
                    <a:pt x="171" y="473"/>
                  </a:cubicBezTo>
                  <a:cubicBezTo>
                    <a:pt x="194" y="458"/>
                    <a:pt x="206" y="460"/>
                    <a:pt x="209" y="461"/>
                  </a:cubicBezTo>
                  <a:cubicBezTo>
                    <a:pt x="210" y="461"/>
                    <a:pt x="210" y="461"/>
                    <a:pt x="211" y="461"/>
                  </a:cubicBezTo>
                  <a:cubicBezTo>
                    <a:pt x="207" y="465"/>
                    <a:pt x="199" y="474"/>
                    <a:pt x="178" y="488"/>
                  </a:cubicBezTo>
                  <a:lnTo>
                    <a:pt x="178" y="488"/>
                  </a:lnTo>
                  <a:lnTo>
                    <a:pt x="178" y="488"/>
                  </a:lnTo>
                  <a:cubicBezTo>
                    <a:pt x="171" y="494"/>
                    <a:pt x="163" y="500"/>
                    <a:pt x="153" y="506"/>
                  </a:cubicBezTo>
                  <a:lnTo>
                    <a:pt x="141" y="515"/>
                  </a:lnTo>
                  <a:cubicBezTo>
                    <a:pt x="120" y="529"/>
                    <a:pt x="99" y="544"/>
                    <a:pt x="92" y="552"/>
                  </a:cubicBezTo>
                  <a:lnTo>
                    <a:pt x="106" y="566"/>
                  </a:lnTo>
                  <a:cubicBezTo>
                    <a:pt x="113" y="559"/>
                    <a:pt x="138" y="541"/>
                    <a:pt x="152" y="531"/>
                  </a:cubicBezTo>
                  <a:lnTo>
                    <a:pt x="164" y="523"/>
                  </a:lnTo>
                  <a:cubicBezTo>
                    <a:pt x="169" y="519"/>
                    <a:pt x="174" y="516"/>
                    <a:pt x="178" y="513"/>
                  </a:cubicBezTo>
                  <a:lnTo>
                    <a:pt x="178" y="513"/>
                  </a:lnTo>
                  <a:lnTo>
                    <a:pt x="470" y="513"/>
                  </a:lnTo>
                  <a:cubicBezTo>
                    <a:pt x="474" y="521"/>
                    <a:pt x="483" y="526"/>
                    <a:pt x="492" y="526"/>
                  </a:cubicBezTo>
                  <a:cubicBezTo>
                    <a:pt x="506" y="526"/>
                    <a:pt x="518" y="515"/>
                    <a:pt x="518" y="501"/>
                  </a:cubicBezTo>
                  <a:cubicBezTo>
                    <a:pt x="518" y="487"/>
                    <a:pt x="506" y="475"/>
                    <a:pt x="492" y="475"/>
                  </a:cubicBezTo>
                  <a:cubicBezTo>
                    <a:pt x="483" y="475"/>
                    <a:pt x="474" y="480"/>
                    <a:pt x="470" y="488"/>
                  </a:cubicBezTo>
                  <a:lnTo>
                    <a:pt x="210" y="488"/>
                  </a:lnTo>
                  <a:cubicBezTo>
                    <a:pt x="230" y="472"/>
                    <a:pt x="235" y="462"/>
                    <a:pt x="230" y="454"/>
                  </a:cubicBezTo>
                  <a:cubicBezTo>
                    <a:pt x="227" y="448"/>
                    <a:pt x="221" y="443"/>
                    <a:pt x="214" y="442"/>
                  </a:cubicBezTo>
                  <a:cubicBezTo>
                    <a:pt x="202" y="438"/>
                    <a:pt x="186" y="442"/>
                    <a:pt x="168" y="453"/>
                  </a:cubicBezTo>
                  <a:cubicBezTo>
                    <a:pt x="170" y="449"/>
                    <a:pt x="172" y="445"/>
                    <a:pt x="175" y="441"/>
                  </a:cubicBezTo>
                  <a:cubicBezTo>
                    <a:pt x="177" y="438"/>
                    <a:pt x="183" y="432"/>
                    <a:pt x="190" y="424"/>
                  </a:cubicBezTo>
                  <a:cubicBezTo>
                    <a:pt x="204" y="409"/>
                    <a:pt x="222" y="389"/>
                    <a:pt x="228" y="376"/>
                  </a:cubicBezTo>
                  <a:cubicBezTo>
                    <a:pt x="235" y="361"/>
                    <a:pt x="234" y="349"/>
                    <a:pt x="226" y="343"/>
                  </a:cubicBezTo>
                  <a:cubicBezTo>
                    <a:pt x="221" y="339"/>
                    <a:pt x="212" y="337"/>
                    <a:pt x="198" y="349"/>
                  </a:cubicBezTo>
                  <a:cubicBezTo>
                    <a:pt x="194" y="353"/>
                    <a:pt x="188" y="358"/>
                    <a:pt x="181" y="363"/>
                  </a:cubicBezTo>
                  <a:cubicBezTo>
                    <a:pt x="175" y="369"/>
                    <a:pt x="169" y="373"/>
                    <a:pt x="164" y="378"/>
                  </a:cubicBezTo>
                  <a:cubicBezTo>
                    <a:pt x="160" y="375"/>
                    <a:pt x="154" y="372"/>
                    <a:pt x="146" y="372"/>
                  </a:cubicBezTo>
                  <a:cubicBezTo>
                    <a:pt x="141" y="371"/>
                    <a:pt x="135" y="372"/>
                    <a:pt x="129" y="374"/>
                  </a:cubicBezTo>
                  <a:lnTo>
                    <a:pt x="138" y="301"/>
                  </a:lnTo>
                  <a:cubicBezTo>
                    <a:pt x="140" y="302"/>
                    <a:pt x="143" y="303"/>
                    <a:pt x="146" y="303"/>
                  </a:cubicBezTo>
                  <a:lnTo>
                    <a:pt x="631" y="303"/>
                  </a:lnTo>
                  <a:cubicBezTo>
                    <a:pt x="635" y="303"/>
                    <a:pt x="639" y="302"/>
                    <a:pt x="643" y="300"/>
                  </a:cubicBezTo>
                  <a:lnTo>
                    <a:pt x="687" y="487"/>
                  </a:lnTo>
                  <a:cubicBezTo>
                    <a:pt x="687" y="487"/>
                    <a:pt x="685" y="488"/>
                    <a:pt x="682" y="488"/>
                  </a:cubicBezTo>
                  <a:lnTo>
                    <a:pt x="602" y="488"/>
                  </a:lnTo>
                  <a:cubicBezTo>
                    <a:pt x="598" y="480"/>
                    <a:pt x="590" y="475"/>
                    <a:pt x="580" y="475"/>
                  </a:cubicBezTo>
                  <a:cubicBezTo>
                    <a:pt x="566" y="475"/>
                    <a:pt x="555" y="487"/>
                    <a:pt x="555" y="501"/>
                  </a:cubicBezTo>
                  <a:cubicBezTo>
                    <a:pt x="555" y="515"/>
                    <a:pt x="566" y="526"/>
                    <a:pt x="580" y="526"/>
                  </a:cubicBezTo>
                  <a:cubicBezTo>
                    <a:pt x="590" y="526"/>
                    <a:pt x="598" y="521"/>
                    <a:pt x="602" y="513"/>
                  </a:cubicBezTo>
                  <a:lnTo>
                    <a:pt x="682" y="513"/>
                  </a:lnTo>
                  <a:cubicBezTo>
                    <a:pt x="692" y="513"/>
                    <a:pt x="701" y="509"/>
                    <a:pt x="706" y="502"/>
                  </a:cubicBezTo>
                  <a:cubicBezTo>
                    <a:pt x="711" y="496"/>
                    <a:pt x="713" y="489"/>
                    <a:pt x="711" y="481"/>
                  </a:cubicBezTo>
                  <a:lnTo>
                    <a:pt x="661" y="271"/>
                  </a:lnTo>
                  <a:close/>
                </a:path>
              </a:pathLst>
            </a:custGeom>
            <a:no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3" name="Freeform 208">
              <a:extLst>
                <a:ext uri="{FF2B5EF4-FFF2-40B4-BE49-F238E27FC236}">
                  <a16:creationId xmlns:a16="http://schemas.microsoft.com/office/drawing/2014/main" id="{54C39BBF-9D82-4195-8486-04C8D43BE0C6}"/>
                </a:ext>
              </a:extLst>
            </p:cNvPr>
            <p:cNvSpPr>
              <a:spLocks noEditPoints="1"/>
            </p:cNvSpPr>
            <p:nvPr/>
          </p:nvSpPr>
          <p:spPr bwMode="auto">
            <a:xfrm>
              <a:off x="2984500" y="3556000"/>
              <a:ext cx="65088" cy="123825"/>
            </a:xfrm>
            <a:custGeom>
              <a:avLst/>
              <a:gdLst>
                <a:gd name="T0" fmla="*/ 25 w 68"/>
                <a:gd name="T1" fmla="*/ 9 h 130"/>
                <a:gd name="T2" fmla="*/ 25 w 68"/>
                <a:gd name="T3" fmla="*/ 9 h 130"/>
                <a:gd name="T4" fmla="*/ 43 w 68"/>
                <a:gd name="T5" fmla="*/ 9 h 130"/>
                <a:gd name="T6" fmla="*/ 43 w 68"/>
                <a:gd name="T7" fmla="*/ 74 h 130"/>
                <a:gd name="T8" fmla="*/ 25 w 68"/>
                <a:gd name="T9" fmla="*/ 74 h 130"/>
                <a:gd name="T10" fmla="*/ 25 w 68"/>
                <a:gd name="T11" fmla="*/ 9 h 130"/>
                <a:gd name="T12" fmla="*/ 43 w 68"/>
                <a:gd name="T13" fmla="*/ 120 h 130"/>
                <a:gd name="T14" fmla="*/ 43 w 68"/>
                <a:gd name="T15" fmla="*/ 120 h 130"/>
                <a:gd name="T16" fmla="*/ 25 w 68"/>
                <a:gd name="T17" fmla="*/ 120 h 130"/>
                <a:gd name="T18" fmla="*/ 25 w 68"/>
                <a:gd name="T19" fmla="*/ 101 h 130"/>
                <a:gd name="T20" fmla="*/ 43 w 68"/>
                <a:gd name="T21" fmla="*/ 101 h 130"/>
                <a:gd name="T22" fmla="*/ 43 w 68"/>
                <a:gd name="T23" fmla="*/ 120 h 130"/>
                <a:gd name="T24" fmla="*/ 53 w 68"/>
                <a:gd name="T25" fmla="*/ 130 h 130"/>
                <a:gd name="T26" fmla="*/ 53 w 68"/>
                <a:gd name="T27" fmla="*/ 130 h 130"/>
                <a:gd name="T28" fmla="*/ 53 w 68"/>
                <a:gd name="T29" fmla="*/ 101 h 130"/>
                <a:gd name="T30" fmla="*/ 64 w 68"/>
                <a:gd name="T31" fmla="*/ 101 h 130"/>
                <a:gd name="T32" fmla="*/ 68 w 68"/>
                <a:gd name="T33" fmla="*/ 96 h 130"/>
                <a:gd name="T34" fmla="*/ 68 w 68"/>
                <a:gd name="T35" fmla="*/ 79 h 130"/>
                <a:gd name="T36" fmla="*/ 64 w 68"/>
                <a:gd name="T37" fmla="*/ 74 h 130"/>
                <a:gd name="T38" fmla="*/ 53 w 68"/>
                <a:gd name="T39" fmla="*/ 74 h 130"/>
                <a:gd name="T40" fmla="*/ 53 w 68"/>
                <a:gd name="T41" fmla="*/ 0 h 130"/>
                <a:gd name="T42" fmla="*/ 16 w 68"/>
                <a:gd name="T43" fmla="*/ 0 h 130"/>
                <a:gd name="T44" fmla="*/ 16 w 68"/>
                <a:gd name="T45" fmla="*/ 74 h 130"/>
                <a:gd name="T46" fmla="*/ 5 w 68"/>
                <a:gd name="T47" fmla="*/ 74 h 130"/>
                <a:gd name="T48" fmla="*/ 0 w 68"/>
                <a:gd name="T49" fmla="*/ 79 h 130"/>
                <a:gd name="T50" fmla="*/ 0 w 68"/>
                <a:gd name="T51" fmla="*/ 96 h 130"/>
                <a:gd name="T52" fmla="*/ 5 w 68"/>
                <a:gd name="T53" fmla="*/ 101 h 130"/>
                <a:gd name="T54" fmla="*/ 16 w 68"/>
                <a:gd name="T55" fmla="*/ 101 h 130"/>
                <a:gd name="T56" fmla="*/ 16 w 68"/>
                <a:gd name="T57" fmla="*/ 130 h 130"/>
                <a:gd name="T58" fmla="*/ 53 w 68"/>
                <a:gd name="T5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130">
                  <a:moveTo>
                    <a:pt x="25" y="9"/>
                  </a:moveTo>
                  <a:lnTo>
                    <a:pt x="25" y="9"/>
                  </a:lnTo>
                  <a:lnTo>
                    <a:pt x="43" y="9"/>
                  </a:lnTo>
                  <a:lnTo>
                    <a:pt x="43" y="74"/>
                  </a:lnTo>
                  <a:lnTo>
                    <a:pt x="25" y="74"/>
                  </a:lnTo>
                  <a:lnTo>
                    <a:pt x="25" y="9"/>
                  </a:lnTo>
                  <a:close/>
                  <a:moveTo>
                    <a:pt x="43" y="120"/>
                  </a:moveTo>
                  <a:lnTo>
                    <a:pt x="43" y="120"/>
                  </a:lnTo>
                  <a:lnTo>
                    <a:pt x="25" y="120"/>
                  </a:lnTo>
                  <a:lnTo>
                    <a:pt x="25" y="101"/>
                  </a:lnTo>
                  <a:lnTo>
                    <a:pt x="43" y="101"/>
                  </a:lnTo>
                  <a:lnTo>
                    <a:pt x="43" y="120"/>
                  </a:lnTo>
                  <a:close/>
                  <a:moveTo>
                    <a:pt x="53" y="130"/>
                  </a:moveTo>
                  <a:lnTo>
                    <a:pt x="53" y="130"/>
                  </a:lnTo>
                  <a:lnTo>
                    <a:pt x="53" y="101"/>
                  </a:lnTo>
                  <a:lnTo>
                    <a:pt x="64" y="101"/>
                  </a:lnTo>
                  <a:cubicBezTo>
                    <a:pt x="66" y="101"/>
                    <a:pt x="68" y="99"/>
                    <a:pt x="68" y="96"/>
                  </a:cubicBezTo>
                  <a:lnTo>
                    <a:pt x="68" y="79"/>
                  </a:lnTo>
                  <a:cubicBezTo>
                    <a:pt x="68" y="76"/>
                    <a:pt x="66" y="74"/>
                    <a:pt x="64" y="74"/>
                  </a:cubicBezTo>
                  <a:lnTo>
                    <a:pt x="53" y="74"/>
                  </a:lnTo>
                  <a:lnTo>
                    <a:pt x="53" y="0"/>
                  </a:lnTo>
                  <a:lnTo>
                    <a:pt x="16" y="0"/>
                  </a:lnTo>
                  <a:lnTo>
                    <a:pt x="16" y="74"/>
                  </a:lnTo>
                  <a:lnTo>
                    <a:pt x="5" y="74"/>
                  </a:lnTo>
                  <a:cubicBezTo>
                    <a:pt x="2" y="74"/>
                    <a:pt x="0" y="76"/>
                    <a:pt x="0" y="79"/>
                  </a:cubicBezTo>
                  <a:lnTo>
                    <a:pt x="0" y="96"/>
                  </a:lnTo>
                  <a:cubicBezTo>
                    <a:pt x="0" y="99"/>
                    <a:pt x="2" y="101"/>
                    <a:pt x="5" y="101"/>
                  </a:cubicBezTo>
                  <a:lnTo>
                    <a:pt x="16" y="101"/>
                  </a:lnTo>
                  <a:lnTo>
                    <a:pt x="16" y="130"/>
                  </a:lnTo>
                  <a:lnTo>
                    <a:pt x="53" y="130"/>
                  </a:ln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4" name="Freeform 209">
              <a:extLst>
                <a:ext uri="{FF2B5EF4-FFF2-40B4-BE49-F238E27FC236}">
                  <a16:creationId xmlns:a16="http://schemas.microsoft.com/office/drawing/2014/main" id="{6406EA68-0B6A-402A-A859-E42838A46469}"/>
                </a:ext>
              </a:extLst>
            </p:cNvPr>
            <p:cNvSpPr>
              <a:spLocks noEditPoints="1"/>
            </p:cNvSpPr>
            <p:nvPr/>
          </p:nvSpPr>
          <p:spPr bwMode="auto">
            <a:xfrm>
              <a:off x="3122613" y="3556000"/>
              <a:ext cx="65088" cy="123825"/>
            </a:xfrm>
            <a:custGeom>
              <a:avLst/>
              <a:gdLst>
                <a:gd name="T0" fmla="*/ 26 w 68"/>
                <a:gd name="T1" fmla="*/ 9 h 130"/>
                <a:gd name="T2" fmla="*/ 26 w 68"/>
                <a:gd name="T3" fmla="*/ 9 h 130"/>
                <a:gd name="T4" fmla="*/ 43 w 68"/>
                <a:gd name="T5" fmla="*/ 9 h 130"/>
                <a:gd name="T6" fmla="*/ 43 w 68"/>
                <a:gd name="T7" fmla="*/ 31 h 130"/>
                <a:gd name="T8" fmla="*/ 26 w 68"/>
                <a:gd name="T9" fmla="*/ 31 h 130"/>
                <a:gd name="T10" fmla="*/ 26 w 68"/>
                <a:gd name="T11" fmla="*/ 9 h 130"/>
                <a:gd name="T12" fmla="*/ 43 w 68"/>
                <a:gd name="T13" fmla="*/ 120 h 130"/>
                <a:gd name="T14" fmla="*/ 43 w 68"/>
                <a:gd name="T15" fmla="*/ 120 h 130"/>
                <a:gd name="T16" fmla="*/ 26 w 68"/>
                <a:gd name="T17" fmla="*/ 120 h 130"/>
                <a:gd name="T18" fmla="*/ 26 w 68"/>
                <a:gd name="T19" fmla="*/ 57 h 130"/>
                <a:gd name="T20" fmla="*/ 43 w 68"/>
                <a:gd name="T21" fmla="*/ 57 h 130"/>
                <a:gd name="T22" fmla="*/ 43 w 68"/>
                <a:gd name="T23" fmla="*/ 120 h 130"/>
                <a:gd name="T24" fmla="*/ 53 w 68"/>
                <a:gd name="T25" fmla="*/ 130 h 130"/>
                <a:gd name="T26" fmla="*/ 53 w 68"/>
                <a:gd name="T27" fmla="*/ 130 h 130"/>
                <a:gd name="T28" fmla="*/ 53 w 68"/>
                <a:gd name="T29" fmla="*/ 57 h 130"/>
                <a:gd name="T30" fmla="*/ 64 w 68"/>
                <a:gd name="T31" fmla="*/ 57 h 130"/>
                <a:gd name="T32" fmla="*/ 68 w 68"/>
                <a:gd name="T33" fmla="*/ 53 h 130"/>
                <a:gd name="T34" fmla="*/ 68 w 68"/>
                <a:gd name="T35" fmla="*/ 36 h 130"/>
                <a:gd name="T36" fmla="*/ 64 w 68"/>
                <a:gd name="T37" fmla="*/ 31 h 130"/>
                <a:gd name="T38" fmla="*/ 53 w 68"/>
                <a:gd name="T39" fmla="*/ 31 h 130"/>
                <a:gd name="T40" fmla="*/ 53 w 68"/>
                <a:gd name="T41" fmla="*/ 0 h 130"/>
                <a:gd name="T42" fmla="*/ 16 w 68"/>
                <a:gd name="T43" fmla="*/ 0 h 130"/>
                <a:gd name="T44" fmla="*/ 16 w 68"/>
                <a:gd name="T45" fmla="*/ 31 h 130"/>
                <a:gd name="T46" fmla="*/ 5 w 68"/>
                <a:gd name="T47" fmla="*/ 31 h 130"/>
                <a:gd name="T48" fmla="*/ 0 w 68"/>
                <a:gd name="T49" fmla="*/ 36 h 130"/>
                <a:gd name="T50" fmla="*/ 0 w 68"/>
                <a:gd name="T51" fmla="*/ 53 h 130"/>
                <a:gd name="T52" fmla="*/ 5 w 68"/>
                <a:gd name="T53" fmla="*/ 57 h 130"/>
                <a:gd name="T54" fmla="*/ 16 w 68"/>
                <a:gd name="T55" fmla="*/ 57 h 130"/>
                <a:gd name="T56" fmla="*/ 16 w 68"/>
                <a:gd name="T57" fmla="*/ 130 h 130"/>
                <a:gd name="T58" fmla="*/ 53 w 68"/>
                <a:gd name="T5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130">
                  <a:moveTo>
                    <a:pt x="26" y="9"/>
                  </a:moveTo>
                  <a:lnTo>
                    <a:pt x="26" y="9"/>
                  </a:lnTo>
                  <a:lnTo>
                    <a:pt x="43" y="9"/>
                  </a:lnTo>
                  <a:lnTo>
                    <a:pt x="43" y="31"/>
                  </a:lnTo>
                  <a:lnTo>
                    <a:pt x="26" y="31"/>
                  </a:lnTo>
                  <a:lnTo>
                    <a:pt x="26" y="9"/>
                  </a:lnTo>
                  <a:close/>
                  <a:moveTo>
                    <a:pt x="43" y="120"/>
                  </a:moveTo>
                  <a:lnTo>
                    <a:pt x="43" y="120"/>
                  </a:lnTo>
                  <a:lnTo>
                    <a:pt x="26" y="120"/>
                  </a:lnTo>
                  <a:lnTo>
                    <a:pt x="26" y="57"/>
                  </a:lnTo>
                  <a:lnTo>
                    <a:pt x="43" y="57"/>
                  </a:lnTo>
                  <a:lnTo>
                    <a:pt x="43" y="120"/>
                  </a:lnTo>
                  <a:close/>
                  <a:moveTo>
                    <a:pt x="53" y="130"/>
                  </a:moveTo>
                  <a:lnTo>
                    <a:pt x="53" y="130"/>
                  </a:lnTo>
                  <a:lnTo>
                    <a:pt x="53" y="57"/>
                  </a:lnTo>
                  <a:lnTo>
                    <a:pt x="64" y="57"/>
                  </a:lnTo>
                  <a:cubicBezTo>
                    <a:pt x="66" y="57"/>
                    <a:pt x="68" y="55"/>
                    <a:pt x="68" y="53"/>
                  </a:cubicBezTo>
                  <a:lnTo>
                    <a:pt x="68" y="36"/>
                  </a:lnTo>
                  <a:cubicBezTo>
                    <a:pt x="68" y="33"/>
                    <a:pt x="66" y="31"/>
                    <a:pt x="64" y="31"/>
                  </a:cubicBezTo>
                  <a:lnTo>
                    <a:pt x="53" y="31"/>
                  </a:lnTo>
                  <a:lnTo>
                    <a:pt x="53" y="0"/>
                  </a:lnTo>
                  <a:lnTo>
                    <a:pt x="16" y="0"/>
                  </a:lnTo>
                  <a:lnTo>
                    <a:pt x="16" y="31"/>
                  </a:lnTo>
                  <a:lnTo>
                    <a:pt x="5" y="31"/>
                  </a:lnTo>
                  <a:cubicBezTo>
                    <a:pt x="2" y="31"/>
                    <a:pt x="0" y="33"/>
                    <a:pt x="0" y="36"/>
                  </a:cubicBezTo>
                  <a:lnTo>
                    <a:pt x="0" y="53"/>
                  </a:lnTo>
                  <a:cubicBezTo>
                    <a:pt x="0" y="55"/>
                    <a:pt x="2" y="57"/>
                    <a:pt x="5" y="57"/>
                  </a:cubicBezTo>
                  <a:lnTo>
                    <a:pt x="16" y="57"/>
                  </a:lnTo>
                  <a:lnTo>
                    <a:pt x="16" y="130"/>
                  </a:lnTo>
                  <a:lnTo>
                    <a:pt x="53" y="130"/>
                  </a:ln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5" name="Freeform 210">
              <a:extLst>
                <a:ext uri="{FF2B5EF4-FFF2-40B4-BE49-F238E27FC236}">
                  <a16:creationId xmlns:a16="http://schemas.microsoft.com/office/drawing/2014/main" id="{A5D4D88F-A76F-4F38-A5E3-E74E9D489147}"/>
                </a:ext>
              </a:extLst>
            </p:cNvPr>
            <p:cNvSpPr>
              <a:spLocks noEditPoints="1"/>
            </p:cNvSpPr>
            <p:nvPr/>
          </p:nvSpPr>
          <p:spPr bwMode="auto">
            <a:xfrm>
              <a:off x="3263900" y="3556000"/>
              <a:ext cx="65088" cy="123825"/>
            </a:xfrm>
            <a:custGeom>
              <a:avLst/>
              <a:gdLst>
                <a:gd name="T0" fmla="*/ 43 w 68"/>
                <a:gd name="T1" fmla="*/ 120 h 130"/>
                <a:gd name="T2" fmla="*/ 43 w 68"/>
                <a:gd name="T3" fmla="*/ 120 h 130"/>
                <a:gd name="T4" fmla="*/ 25 w 68"/>
                <a:gd name="T5" fmla="*/ 120 h 130"/>
                <a:gd name="T6" fmla="*/ 25 w 68"/>
                <a:gd name="T7" fmla="*/ 101 h 130"/>
                <a:gd name="T8" fmla="*/ 43 w 68"/>
                <a:gd name="T9" fmla="*/ 101 h 130"/>
                <a:gd name="T10" fmla="*/ 43 w 68"/>
                <a:gd name="T11" fmla="*/ 120 h 130"/>
                <a:gd name="T12" fmla="*/ 25 w 68"/>
                <a:gd name="T13" fmla="*/ 9 h 130"/>
                <a:gd name="T14" fmla="*/ 25 w 68"/>
                <a:gd name="T15" fmla="*/ 9 h 130"/>
                <a:gd name="T16" fmla="*/ 43 w 68"/>
                <a:gd name="T17" fmla="*/ 9 h 130"/>
                <a:gd name="T18" fmla="*/ 43 w 68"/>
                <a:gd name="T19" fmla="*/ 74 h 130"/>
                <a:gd name="T20" fmla="*/ 25 w 68"/>
                <a:gd name="T21" fmla="*/ 74 h 130"/>
                <a:gd name="T22" fmla="*/ 25 w 68"/>
                <a:gd name="T23" fmla="*/ 9 h 130"/>
                <a:gd name="T24" fmla="*/ 16 w 68"/>
                <a:gd name="T25" fmla="*/ 0 h 130"/>
                <a:gd name="T26" fmla="*/ 16 w 68"/>
                <a:gd name="T27" fmla="*/ 0 h 130"/>
                <a:gd name="T28" fmla="*/ 16 w 68"/>
                <a:gd name="T29" fmla="*/ 74 h 130"/>
                <a:gd name="T30" fmla="*/ 5 w 68"/>
                <a:gd name="T31" fmla="*/ 74 h 130"/>
                <a:gd name="T32" fmla="*/ 0 w 68"/>
                <a:gd name="T33" fmla="*/ 79 h 130"/>
                <a:gd name="T34" fmla="*/ 0 w 68"/>
                <a:gd name="T35" fmla="*/ 96 h 130"/>
                <a:gd name="T36" fmla="*/ 5 w 68"/>
                <a:gd name="T37" fmla="*/ 101 h 130"/>
                <a:gd name="T38" fmla="*/ 16 w 68"/>
                <a:gd name="T39" fmla="*/ 101 h 130"/>
                <a:gd name="T40" fmla="*/ 16 w 68"/>
                <a:gd name="T41" fmla="*/ 130 h 130"/>
                <a:gd name="T42" fmla="*/ 53 w 68"/>
                <a:gd name="T43" fmla="*/ 130 h 130"/>
                <a:gd name="T44" fmla="*/ 53 w 68"/>
                <a:gd name="T45" fmla="*/ 101 h 130"/>
                <a:gd name="T46" fmla="*/ 64 w 68"/>
                <a:gd name="T47" fmla="*/ 101 h 130"/>
                <a:gd name="T48" fmla="*/ 68 w 68"/>
                <a:gd name="T49" fmla="*/ 96 h 130"/>
                <a:gd name="T50" fmla="*/ 68 w 68"/>
                <a:gd name="T51" fmla="*/ 79 h 130"/>
                <a:gd name="T52" fmla="*/ 64 w 68"/>
                <a:gd name="T53" fmla="*/ 74 h 130"/>
                <a:gd name="T54" fmla="*/ 53 w 68"/>
                <a:gd name="T55" fmla="*/ 74 h 130"/>
                <a:gd name="T56" fmla="*/ 53 w 68"/>
                <a:gd name="T57" fmla="*/ 0 h 130"/>
                <a:gd name="T58" fmla="*/ 16 w 68"/>
                <a:gd name="T5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130">
                  <a:moveTo>
                    <a:pt x="43" y="120"/>
                  </a:moveTo>
                  <a:lnTo>
                    <a:pt x="43" y="120"/>
                  </a:lnTo>
                  <a:lnTo>
                    <a:pt x="25" y="120"/>
                  </a:lnTo>
                  <a:lnTo>
                    <a:pt x="25" y="101"/>
                  </a:lnTo>
                  <a:lnTo>
                    <a:pt x="43" y="101"/>
                  </a:lnTo>
                  <a:lnTo>
                    <a:pt x="43" y="120"/>
                  </a:lnTo>
                  <a:close/>
                  <a:moveTo>
                    <a:pt x="25" y="9"/>
                  </a:moveTo>
                  <a:lnTo>
                    <a:pt x="25" y="9"/>
                  </a:lnTo>
                  <a:lnTo>
                    <a:pt x="43" y="9"/>
                  </a:lnTo>
                  <a:lnTo>
                    <a:pt x="43" y="74"/>
                  </a:lnTo>
                  <a:lnTo>
                    <a:pt x="25" y="74"/>
                  </a:lnTo>
                  <a:lnTo>
                    <a:pt x="25" y="9"/>
                  </a:lnTo>
                  <a:close/>
                  <a:moveTo>
                    <a:pt x="16" y="0"/>
                  </a:moveTo>
                  <a:lnTo>
                    <a:pt x="16" y="0"/>
                  </a:lnTo>
                  <a:lnTo>
                    <a:pt x="16" y="74"/>
                  </a:lnTo>
                  <a:lnTo>
                    <a:pt x="5" y="74"/>
                  </a:lnTo>
                  <a:cubicBezTo>
                    <a:pt x="2" y="74"/>
                    <a:pt x="0" y="76"/>
                    <a:pt x="0" y="79"/>
                  </a:cubicBezTo>
                  <a:lnTo>
                    <a:pt x="0" y="96"/>
                  </a:lnTo>
                  <a:cubicBezTo>
                    <a:pt x="0" y="99"/>
                    <a:pt x="2" y="101"/>
                    <a:pt x="5" y="101"/>
                  </a:cubicBezTo>
                  <a:lnTo>
                    <a:pt x="16" y="101"/>
                  </a:lnTo>
                  <a:lnTo>
                    <a:pt x="16" y="130"/>
                  </a:lnTo>
                  <a:lnTo>
                    <a:pt x="53" y="130"/>
                  </a:lnTo>
                  <a:lnTo>
                    <a:pt x="53" y="101"/>
                  </a:lnTo>
                  <a:lnTo>
                    <a:pt x="64" y="101"/>
                  </a:lnTo>
                  <a:cubicBezTo>
                    <a:pt x="66" y="101"/>
                    <a:pt x="68" y="99"/>
                    <a:pt x="68" y="96"/>
                  </a:cubicBezTo>
                  <a:lnTo>
                    <a:pt x="68" y="79"/>
                  </a:lnTo>
                  <a:cubicBezTo>
                    <a:pt x="68" y="76"/>
                    <a:pt x="66" y="74"/>
                    <a:pt x="64" y="74"/>
                  </a:cubicBezTo>
                  <a:lnTo>
                    <a:pt x="53" y="74"/>
                  </a:lnTo>
                  <a:lnTo>
                    <a:pt x="53" y="0"/>
                  </a:lnTo>
                  <a:lnTo>
                    <a:pt x="16" y="0"/>
                  </a:ln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6" name="Freeform 211">
              <a:extLst>
                <a:ext uri="{FF2B5EF4-FFF2-40B4-BE49-F238E27FC236}">
                  <a16:creationId xmlns:a16="http://schemas.microsoft.com/office/drawing/2014/main" id="{02DB7803-E2C8-451B-9F69-D38C206BBE69}"/>
                </a:ext>
              </a:extLst>
            </p:cNvPr>
            <p:cNvSpPr>
              <a:spLocks noEditPoints="1"/>
            </p:cNvSpPr>
            <p:nvPr/>
          </p:nvSpPr>
          <p:spPr bwMode="auto">
            <a:xfrm>
              <a:off x="2921000" y="3324225"/>
              <a:ext cx="103188" cy="133350"/>
            </a:xfrm>
            <a:custGeom>
              <a:avLst/>
              <a:gdLst>
                <a:gd name="T0" fmla="*/ 55 w 109"/>
                <a:gd name="T1" fmla="*/ 95 h 140"/>
                <a:gd name="T2" fmla="*/ 55 w 109"/>
                <a:gd name="T3" fmla="*/ 95 h 140"/>
                <a:gd name="T4" fmla="*/ 14 w 109"/>
                <a:gd name="T5" fmla="*/ 71 h 140"/>
                <a:gd name="T6" fmla="*/ 14 w 109"/>
                <a:gd name="T7" fmla="*/ 65 h 140"/>
                <a:gd name="T8" fmla="*/ 55 w 109"/>
                <a:gd name="T9" fmla="*/ 77 h 140"/>
                <a:gd name="T10" fmla="*/ 95 w 109"/>
                <a:gd name="T11" fmla="*/ 65 h 140"/>
                <a:gd name="T12" fmla="*/ 95 w 109"/>
                <a:gd name="T13" fmla="*/ 71 h 140"/>
                <a:gd name="T14" fmla="*/ 55 w 109"/>
                <a:gd name="T15" fmla="*/ 95 h 140"/>
                <a:gd name="T16" fmla="*/ 95 w 109"/>
                <a:gd name="T17" fmla="*/ 102 h 140"/>
                <a:gd name="T18" fmla="*/ 95 w 109"/>
                <a:gd name="T19" fmla="*/ 102 h 140"/>
                <a:gd name="T20" fmla="*/ 55 w 109"/>
                <a:gd name="T21" fmla="*/ 126 h 140"/>
                <a:gd name="T22" fmla="*/ 14 w 109"/>
                <a:gd name="T23" fmla="*/ 102 h 140"/>
                <a:gd name="T24" fmla="*/ 14 w 109"/>
                <a:gd name="T25" fmla="*/ 97 h 140"/>
                <a:gd name="T26" fmla="*/ 55 w 109"/>
                <a:gd name="T27" fmla="*/ 109 h 140"/>
                <a:gd name="T28" fmla="*/ 95 w 109"/>
                <a:gd name="T29" fmla="*/ 97 h 140"/>
                <a:gd name="T30" fmla="*/ 95 w 109"/>
                <a:gd name="T31" fmla="*/ 102 h 140"/>
                <a:gd name="T32" fmla="*/ 55 w 109"/>
                <a:gd name="T33" fmla="*/ 15 h 140"/>
                <a:gd name="T34" fmla="*/ 55 w 109"/>
                <a:gd name="T35" fmla="*/ 15 h 140"/>
                <a:gd name="T36" fmla="*/ 95 w 109"/>
                <a:gd name="T37" fmla="*/ 38 h 140"/>
                <a:gd name="T38" fmla="*/ 55 w 109"/>
                <a:gd name="T39" fmla="*/ 62 h 140"/>
                <a:gd name="T40" fmla="*/ 14 w 109"/>
                <a:gd name="T41" fmla="*/ 38 h 140"/>
                <a:gd name="T42" fmla="*/ 55 w 109"/>
                <a:gd name="T43" fmla="*/ 15 h 140"/>
                <a:gd name="T44" fmla="*/ 55 w 109"/>
                <a:gd name="T45" fmla="*/ 0 h 140"/>
                <a:gd name="T46" fmla="*/ 55 w 109"/>
                <a:gd name="T47" fmla="*/ 0 h 140"/>
                <a:gd name="T48" fmla="*/ 0 w 109"/>
                <a:gd name="T49" fmla="*/ 38 h 140"/>
                <a:gd name="T50" fmla="*/ 0 w 109"/>
                <a:gd name="T51" fmla="*/ 39 h 140"/>
                <a:gd name="T52" fmla="*/ 0 w 109"/>
                <a:gd name="T53" fmla="*/ 40 h 140"/>
                <a:gd name="T54" fmla="*/ 0 w 109"/>
                <a:gd name="T55" fmla="*/ 102 h 140"/>
                <a:gd name="T56" fmla="*/ 55 w 109"/>
                <a:gd name="T57" fmla="*/ 140 h 140"/>
                <a:gd name="T58" fmla="*/ 109 w 109"/>
                <a:gd name="T59" fmla="*/ 102 h 140"/>
                <a:gd name="T60" fmla="*/ 109 w 109"/>
                <a:gd name="T61" fmla="*/ 40 h 140"/>
                <a:gd name="T62" fmla="*/ 109 w 109"/>
                <a:gd name="T63" fmla="*/ 40 h 140"/>
                <a:gd name="T64" fmla="*/ 109 w 109"/>
                <a:gd name="T65" fmla="*/ 38 h 140"/>
                <a:gd name="T66" fmla="*/ 55 w 109"/>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140">
                  <a:moveTo>
                    <a:pt x="55" y="95"/>
                  </a:moveTo>
                  <a:lnTo>
                    <a:pt x="55" y="95"/>
                  </a:lnTo>
                  <a:cubicBezTo>
                    <a:pt x="33" y="95"/>
                    <a:pt x="14" y="84"/>
                    <a:pt x="14" y="71"/>
                  </a:cubicBezTo>
                  <a:lnTo>
                    <a:pt x="14" y="65"/>
                  </a:lnTo>
                  <a:cubicBezTo>
                    <a:pt x="24" y="72"/>
                    <a:pt x="39" y="77"/>
                    <a:pt x="55" y="77"/>
                  </a:cubicBezTo>
                  <a:cubicBezTo>
                    <a:pt x="71" y="77"/>
                    <a:pt x="85" y="72"/>
                    <a:pt x="95" y="65"/>
                  </a:cubicBezTo>
                  <a:lnTo>
                    <a:pt x="95" y="71"/>
                  </a:lnTo>
                  <a:cubicBezTo>
                    <a:pt x="95" y="84"/>
                    <a:pt x="76" y="95"/>
                    <a:pt x="55" y="95"/>
                  </a:cubicBezTo>
                  <a:close/>
                  <a:moveTo>
                    <a:pt x="95" y="102"/>
                  </a:moveTo>
                  <a:lnTo>
                    <a:pt x="95" y="102"/>
                  </a:lnTo>
                  <a:cubicBezTo>
                    <a:pt x="95" y="115"/>
                    <a:pt x="76" y="126"/>
                    <a:pt x="55" y="126"/>
                  </a:cubicBezTo>
                  <a:cubicBezTo>
                    <a:pt x="33" y="126"/>
                    <a:pt x="14" y="115"/>
                    <a:pt x="14" y="102"/>
                  </a:cubicBezTo>
                  <a:lnTo>
                    <a:pt x="14" y="97"/>
                  </a:lnTo>
                  <a:cubicBezTo>
                    <a:pt x="24" y="105"/>
                    <a:pt x="39" y="109"/>
                    <a:pt x="55" y="109"/>
                  </a:cubicBezTo>
                  <a:cubicBezTo>
                    <a:pt x="70" y="109"/>
                    <a:pt x="85" y="105"/>
                    <a:pt x="95" y="97"/>
                  </a:cubicBezTo>
                  <a:lnTo>
                    <a:pt x="95" y="102"/>
                  </a:lnTo>
                  <a:close/>
                  <a:moveTo>
                    <a:pt x="55" y="15"/>
                  </a:moveTo>
                  <a:lnTo>
                    <a:pt x="55" y="15"/>
                  </a:lnTo>
                  <a:cubicBezTo>
                    <a:pt x="76" y="15"/>
                    <a:pt x="95" y="25"/>
                    <a:pt x="95" y="38"/>
                  </a:cubicBezTo>
                  <a:cubicBezTo>
                    <a:pt x="95" y="51"/>
                    <a:pt x="76" y="62"/>
                    <a:pt x="55" y="62"/>
                  </a:cubicBezTo>
                  <a:cubicBezTo>
                    <a:pt x="33" y="62"/>
                    <a:pt x="14" y="51"/>
                    <a:pt x="14" y="38"/>
                  </a:cubicBezTo>
                  <a:cubicBezTo>
                    <a:pt x="14" y="25"/>
                    <a:pt x="33" y="15"/>
                    <a:pt x="55" y="15"/>
                  </a:cubicBezTo>
                  <a:close/>
                  <a:moveTo>
                    <a:pt x="55" y="0"/>
                  </a:moveTo>
                  <a:lnTo>
                    <a:pt x="55" y="0"/>
                  </a:lnTo>
                  <a:cubicBezTo>
                    <a:pt x="24" y="0"/>
                    <a:pt x="0" y="17"/>
                    <a:pt x="0" y="38"/>
                  </a:cubicBezTo>
                  <a:cubicBezTo>
                    <a:pt x="0" y="39"/>
                    <a:pt x="0" y="39"/>
                    <a:pt x="0" y="39"/>
                  </a:cubicBezTo>
                  <a:cubicBezTo>
                    <a:pt x="0" y="40"/>
                    <a:pt x="0" y="40"/>
                    <a:pt x="0" y="40"/>
                  </a:cubicBezTo>
                  <a:lnTo>
                    <a:pt x="0" y="102"/>
                  </a:lnTo>
                  <a:cubicBezTo>
                    <a:pt x="0" y="123"/>
                    <a:pt x="24" y="140"/>
                    <a:pt x="55" y="140"/>
                  </a:cubicBezTo>
                  <a:cubicBezTo>
                    <a:pt x="85" y="140"/>
                    <a:pt x="109" y="123"/>
                    <a:pt x="109" y="102"/>
                  </a:cubicBezTo>
                  <a:lnTo>
                    <a:pt x="109" y="40"/>
                  </a:lnTo>
                  <a:lnTo>
                    <a:pt x="109" y="40"/>
                  </a:lnTo>
                  <a:cubicBezTo>
                    <a:pt x="109" y="40"/>
                    <a:pt x="109" y="39"/>
                    <a:pt x="109" y="38"/>
                  </a:cubicBezTo>
                  <a:cubicBezTo>
                    <a:pt x="109" y="17"/>
                    <a:pt x="85" y="0"/>
                    <a:pt x="55" y="0"/>
                  </a:cubicBez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7" name="Freeform 212">
              <a:extLst>
                <a:ext uri="{FF2B5EF4-FFF2-40B4-BE49-F238E27FC236}">
                  <a16:creationId xmlns:a16="http://schemas.microsoft.com/office/drawing/2014/main" id="{9FF878AD-A657-4B50-9FF9-82E313BC4AEA}"/>
                </a:ext>
              </a:extLst>
            </p:cNvPr>
            <p:cNvSpPr>
              <a:spLocks noEditPoints="1"/>
            </p:cNvSpPr>
            <p:nvPr/>
          </p:nvSpPr>
          <p:spPr bwMode="auto">
            <a:xfrm>
              <a:off x="3046413" y="3338513"/>
              <a:ext cx="119063" cy="117475"/>
            </a:xfrm>
            <a:custGeom>
              <a:avLst/>
              <a:gdLst>
                <a:gd name="T0" fmla="*/ 61 w 124"/>
                <a:gd name="T1" fmla="*/ 109 h 124"/>
                <a:gd name="T2" fmla="*/ 61 w 124"/>
                <a:gd name="T3" fmla="*/ 109 h 124"/>
                <a:gd name="T4" fmla="*/ 30 w 124"/>
                <a:gd name="T5" fmla="*/ 97 h 124"/>
                <a:gd name="T6" fmla="*/ 64 w 124"/>
                <a:gd name="T7" fmla="*/ 69 h 124"/>
                <a:gd name="T8" fmla="*/ 109 w 124"/>
                <a:gd name="T9" fmla="*/ 69 h 124"/>
                <a:gd name="T10" fmla="*/ 61 w 124"/>
                <a:gd name="T11" fmla="*/ 109 h 124"/>
                <a:gd name="T12" fmla="*/ 54 w 124"/>
                <a:gd name="T13" fmla="*/ 27 h 124"/>
                <a:gd name="T14" fmla="*/ 54 w 124"/>
                <a:gd name="T15" fmla="*/ 27 h 124"/>
                <a:gd name="T16" fmla="*/ 30 w 124"/>
                <a:gd name="T17" fmla="*/ 27 h 124"/>
                <a:gd name="T18" fmla="*/ 54 w 124"/>
                <a:gd name="T19" fmla="*/ 16 h 124"/>
                <a:gd name="T20" fmla="*/ 54 w 124"/>
                <a:gd name="T21" fmla="*/ 27 h 124"/>
                <a:gd name="T22" fmla="*/ 54 w 124"/>
                <a:gd name="T23" fmla="*/ 56 h 124"/>
                <a:gd name="T24" fmla="*/ 54 w 124"/>
                <a:gd name="T25" fmla="*/ 56 h 124"/>
                <a:gd name="T26" fmla="*/ 54 w 124"/>
                <a:gd name="T27" fmla="*/ 59 h 124"/>
                <a:gd name="T28" fmla="*/ 47 w 124"/>
                <a:gd name="T29" fmla="*/ 64 h 124"/>
                <a:gd name="T30" fmla="*/ 15 w 124"/>
                <a:gd name="T31" fmla="*/ 64 h 124"/>
                <a:gd name="T32" fmla="*/ 14 w 124"/>
                <a:gd name="T33" fmla="*/ 62 h 124"/>
                <a:gd name="T34" fmla="*/ 15 w 124"/>
                <a:gd name="T35" fmla="*/ 56 h 124"/>
                <a:gd name="T36" fmla="*/ 54 w 124"/>
                <a:gd name="T37" fmla="*/ 56 h 124"/>
                <a:gd name="T38" fmla="*/ 22 w 124"/>
                <a:gd name="T39" fmla="*/ 37 h 124"/>
                <a:gd name="T40" fmla="*/ 22 w 124"/>
                <a:gd name="T41" fmla="*/ 37 h 124"/>
                <a:gd name="T42" fmla="*/ 54 w 124"/>
                <a:gd name="T43" fmla="*/ 37 h 124"/>
                <a:gd name="T44" fmla="*/ 54 w 124"/>
                <a:gd name="T45" fmla="*/ 46 h 124"/>
                <a:gd name="T46" fmla="*/ 17 w 124"/>
                <a:gd name="T47" fmla="*/ 46 h 124"/>
                <a:gd name="T48" fmla="*/ 22 w 124"/>
                <a:gd name="T49" fmla="*/ 37 h 124"/>
                <a:gd name="T50" fmla="*/ 21 w 124"/>
                <a:gd name="T51" fmla="*/ 86 h 124"/>
                <a:gd name="T52" fmla="*/ 21 w 124"/>
                <a:gd name="T53" fmla="*/ 86 h 124"/>
                <a:gd name="T54" fmla="*/ 16 w 124"/>
                <a:gd name="T55" fmla="*/ 74 h 124"/>
                <a:gd name="T56" fmla="*/ 35 w 124"/>
                <a:gd name="T57" fmla="*/ 74 h 124"/>
                <a:gd name="T58" fmla="*/ 21 w 124"/>
                <a:gd name="T59" fmla="*/ 86 h 124"/>
                <a:gd name="T60" fmla="*/ 69 w 124"/>
                <a:gd name="T61" fmla="*/ 15 h 124"/>
                <a:gd name="T62" fmla="*/ 69 w 124"/>
                <a:gd name="T63" fmla="*/ 15 h 124"/>
                <a:gd name="T64" fmla="*/ 108 w 124"/>
                <a:gd name="T65" fmla="*/ 54 h 124"/>
                <a:gd name="T66" fmla="*/ 69 w 124"/>
                <a:gd name="T67" fmla="*/ 54 h 124"/>
                <a:gd name="T68" fmla="*/ 69 w 124"/>
                <a:gd name="T69" fmla="*/ 15 h 124"/>
                <a:gd name="T70" fmla="*/ 69 w 124"/>
                <a:gd name="T71" fmla="*/ 1 h 124"/>
                <a:gd name="T72" fmla="*/ 69 w 124"/>
                <a:gd name="T73" fmla="*/ 1 h 124"/>
                <a:gd name="T74" fmla="*/ 69 w 124"/>
                <a:gd name="T75" fmla="*/ 1 h 124"/>
                <a:gd name="T76" fmla="*/ 66 w 124"/>
                <a:gd name="T77" fmla="*/ 1 h 124"/>
                <a:gd name="T78" fmla="*/ 62 w 124"/>
                <a:gd name="T79" fmla="*/ 0 h 124"/>
                <a:gd name="T80" fmla="*/ 54 w 124"/>
                <a:gd name="T81" fmla="*/ 0 h 124"/>
                <a:gd name="T82" fmla="*/ 54 w 124"/>
                <a:gd name="T83" fmla="*/ 1 h 124"/>
                <a:gd name="T84" fmla="*/ 0 w 124"/>
                <a:gd name="T85" fmla="*/ 62 h 124"/>
                <a:gd name="T86" fmla="*/ 13 w 124"/>
                <a:gd name="T87" fmla="*/ 100 h 124"/>
                <a:gd name="T88" fmla="*/ 14 w 124"/>
                <a:gd name="T89" fmla="*/ 101 h 124"/>
                <a:gd name="T90" fmla="*/ 15 w 124"/>
                <a:gd name="T91" fmla="*/ 102 h 124"/>
                <a:gd name="T92" fmla="*/ 61 w 124"/>
                <a:gd name="T93" fmla="*/ 124 h 124"/>
                <a:gd name="T94" fmla="*/ 124 w 124"/>
                <a:gd name="T95" fmla="*/ 62 h 124"/>
                <a:gd name="T96" fmla="*/ 124 w 124"/>
                <a:gd name="T97" fmla="*/ 55 h 124"/>
                <a:gd name="T98" fmla="*/ 123 w 124"/>
                <a:gd name="T99" fmla="*/ 55 h 124"/>
                <a:gd name="T100" fmla="*/ 69 w 124"/>
                <a:gd name="T101" fmla="*/ 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 h="124">
                  <a:moveTo>
                    <a:pt x="61" y="109"/>
                  </a:moveTo>
                  <a:lnTo>
                    <a:pt x="61" y="109"/>
                  </a:lnTo>
                  <a:cubicBezTo>
                    <a:pt x="49" y="109"/>
                    <a:pt x="39" y="104"/>
                    <a:pt x="30" y="97"/>
                  </a:cubicBezTo>
                  <a:lnTo>
                    <a:pt x="64" y="69"/>
                  </a:lnTo>
                  <a:lnTo>
                    <a:pt x="109" y="69"/>
                  </a:lnTo>
                  <a:cubicBezTo>
                    <a:pt x="106" y="95"/>
                    <a:pt x="90" y="109"/>
                    <a:pt x="61" y="109"/>
                  </a:cubicBezTo>
                  <a:close/>
                  <a:moveTo>
                    <a:pt x="54" y="27"/>
                  </a:moveTo>
                  <a:lnTo>
                    <a:pt x="54" y="27"/>
                  </a:lnTo>
                  <a:lnTo>
                    <a:pt x="30" y="27"/>
                  </a:lnTo>
                  <a:cubicBezTo>
                    <a:pt x="37" y="21"/>
                    <a:pt x="45" y="17"/>
                    <a:pt x="54" y="16"/>
                  </a:cubicBezTo>
                  <a:lnTo>
                    <a:pt x="54" y="27"/>
                  </a:lnTo>
                  <a:close/>
                  <a:moveTo>
                    <a:pt x="54" y="56"/>
                  </a:moveTo>
                  <a:lnTo>
                    <a:pt x="54" y="56"/>
                  </a:lnTo>
                  <a:lnTo>
                    <a:pt x="54" y="59"/>
                  </a:lnTo>
                  <a:lnTo>
                    <a:pt x="47" y="64"/>
                  </a:lnTo>
                  <a:lnTo>
                    <a:pt x="15" y="64"/>
                  </a:lnTo>
                  <a:cubicBezTo>
                    <a:pt x="15" y="63"/>
                    <a:pt x="14" y="63"/>
                    <a:pt x="14" y="62"/>
                  </a:cubicBezTo>
                  <a:cubicBezTo>
                    <a:pt x="14" y="60"/>
                    <a:pt x="15" y="58"/>
                    <a:pt x="15" y="56"/>
                  </a:cubicBezTo>
                  <a:lnTo>
                    <a:pt x="54" y="56"/>
                  </a:lnTo>
                  <a:close/>
                  <a:moveTo>
                    <a:pt x="22" y="37"/>
                  </a:moveTo>
                  <a:lnTo>
                    <a:pt x="22" y="37"/>
                  </a:lnTo>
                  <a:lnTo>
                    <a:pt x="54" y="37"/>
                  </a:lnTo>
                  <a:lnTo>
                    <a:pt x="54" y="46"/>
                  </a:lnTo>
                  <a:lnTo>
                    <a:pt x="17" y="46"/>
                  </a:lnTo>
                  <a:cubicBezTo>
                    <a:pt x="19" y="43"/>
                    <a:pt x="20" y="40"/>
                    <a:pt x="22" y="37"/>
                  </a:cubicBezTo>
                  <a:close/>
                  <a:moveTo>
                    <a:pt x="21" y="86"/>
                  </a:moveTo>
                  <a:lnTo>
                    <a:pt x="21" y="86"/>
                  </a:lnTo>
                  <a:cubicBezTo>
                    <a:pt x="19" y="82"/>
                    <a:pt x="17" y="78"/>
                    <a:pt x="16" y="74"/>
                  </a:cubicBezTo>
                  <a:lnTo>
                    <a:pt x="35" y="74"/>
                  </a:lnTo>
                  <a:lnTo>
                    <a:pt x="21" y="86"/>
                  </a:lnTo>
                  <a:close/>
                  <a:moveTo>
                    <a:pt x="69" y="15"/>
                  </a:moveTo>
                  <a:lnTo>
                    <a:pt x="69" y="15"/>
                  </a:lnTo>
                  <a:cubicBezTo>
                    <a:pt x="89" y="19"/>
                    <a:pt x="105" y="34"/>
                    <a:pt x="108" y="54"/>
                  </a:cubicBezTo>
                  <a:lnTo>
                    <a:pt x="69" y="54"/>
                  </a:lnTo>
                  <a:lnTo>
                    <a:pt x="69" y="15"/>
                  </a:lnTo>
                  <a:close/>
                  <a:moveTo>
                    <a:pt x="69" y="1"/>
                  </a:moveTo>
                  <a:lnTo>
                    <a:pt x="69" y="1"/>
                  </a:lnTo>
                  <a:lnTo>
                    <a:pt x="69" y="1"/>
                  </a:lnTo>
                  <a:lnTo>
                    <a:pt x="66" y="1"/>
                  </a:lnTo>
                  <a:cubicBezTo>
                    <a:pt x="65" y="0"/>
                    <a:pt x="63" y="0"/>
                    <a:pt x="62" y="0"/>
                  </a:cubicBezTo>
                  <a:lnTo>
                    <a:pt x="54" y="0"/>
                  </a:lnTo>
                  <a:lnTo>
                    <a:pt x="54" y="1"/>
                  </a:lnTo>
                  <a:cubicBezTo>
                    <a:pt x="24" y="5"/>
                    <a:pt x="0" y="30"/>
                    <a:pt x="0" y="62"/>
                  </a:cubicBezTo>
                  <a:cubicBezTo>
                    <a:pt x="0" y="76"/>
                    <a:pt x="5" y="89"/>
                    <a:pt x="13" y="100"/>
                  </a:cubicBezTo>
                  <a:cubicBezTo>
                    <a:pt x="13" y="100"/>
                    <a:pt x="13" y="101"/>
                    <a:pt x="14" y="101"/>
                  </a:cubicBezTo>
                  <a:cubicBezTo>
                    <a:pt x="14" y="101"/>
                    <a:pt x="14" y="102"/>
                    <a:pt x="15" y="102"/>
                  </a:cubicBezTo>
                  <a:cubicBezTo>
                    <a:pt x="26" y="115"/>
                    <a:pt x="43" y="124"/>
                    <a:pt x="61" y="124"/>
                  </a:cubicBezTo>
                  <a:cubicBezTo>
                    <a:pt x="101" y="124"/>
                    <a:pt x="124" y="101"/>
                    <a:pt x="124" y="62"/>
                  </a:cubicBezTo>
                  <a:lnTo>
                    <a:pt x="124" y="55"/>
                  </a:lnTo>
                  <a:lnTo>
                    <a:pt x="123" y="55"/>
                  </a:lnTo>
                  <a:cubicBezTo>
                    <a:pt x="119" y="26"/>
                    <a:pt x="97" y="4"/>
                    <a:pt x="69" y="1"/>
                  </a:cubicBez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8" name="Freeform 213">
              <a:extLst>
                <a:ext uri="{FF2B5EF4-FFF2-40B4-BE49-F238E27FC236}">
                  <a16:creationId xmlns:a16="http://schemas.microsoft.com/office/drawing/2014/main" id="{D21ED30F-EEFF-4B2D-8B48-6B29D438AC7F}"/>
                </a:ext>
              </a:extLst>
            </p:cNvPr>
            <p:cNvSpPr>
              <a:spLocks/>
            </p:cNvSpPr>
            <p:nvPr/>
          </p:nvSpPr>
          <p:spPr bwMode="auto">
            <a:xfrm>
              <a:off x="3195638" y="3338513"/>
              <a:ext cx="141288" cy="109538"/>
            </a:xfrm>
            <a:custGeom>
              <a:avLst/>
              <a:gdLst>
                <a:gd name="T0" fmla="*/ 142 w 149"/>
                <a:gd name="T1" fmla="*/ 100 h 115"/>
                <a:gd name="T2" fmla="*/ 142 w 149"/>
                <a:gd name="T3" fmla="*/ 100 h 115"/>
                <a:gd name="T4" fmla="*/ 15 w 149"/>
                <a:gd name="T5" fmla="*/ 100 h 115"/>
                <a:gd name="T6" fmla="*/ 15 w 149"/>
                <a:gd name="T7" fmla="*/ 7 h 115"/>
                <a:gd name="T8" fmla="*/ 8 w 149"/>
                <a:gd name="T9" fmla="*/ 0 h 115"/>
                <a:gd name="T10" fmla="*/ 0 w 149"/>
                <a:gd name="T11" fmla="*/ 7 h 115"/>
                <a:gd name="T12" fmla="*/ 0 w 149"/>
                <a:gd name="T13" fmla="*/ 115 h 115"/>
                <a:gd name="T14" fmla="*/ 142 w 149"/>
                <a:gd name="T15" fmla="*/ 115 h 115"/>
                <a:gd name="T16" fmla="*/ 149 w 149"/>
                <a:gd name="T17" fmla="*/ 108 h 115"/>
                <a:gd name="T18" fmla="*/ 142 w 149"/>
                <a:gd name="T19" fmla="*/ 10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15">
                  <a:moveTo>
                    <a:pt x="142" y="100"/>
                  </a:moveTo>
                  <a:lnTo>
                    <a:pt x="142" y="100"/>
                  </a:lnTo>
                  <a:lnTo>
                    <a:pt x="15" y="100"/>
                  </a:lnTo>
                  <a:lnTo>
                    <a:pt x="15" y="7"/>
                  </a:lnTo>
                  <a:cubicBezTo>
                    <a:pt x="15" y="3"/>
                    <a:pt x="12" y="0"/>
                    <a:pt x="8" y="0"/>
                  </a:cubicBezTo>
                  <a:cubicBezTo>
                    <a:pt x="4" y="0"/>
                    <a:pt x="0" y="3"/>
                    <a:pt x="0" y="7"/>
                  </a:cubicBezTo>
                  <a:lnTo>
                    <a:pt x="0" y="115"/>
                  </a:lnTo>
                  <a:lnTo>
                    <a:pt x="142" y="115"/>
                  </a:lnTo>
                  <a:cubicBezTo>
                    <a:pt x="146" y="115"/>
                    <a:pt x="149" y="112"/>
                    <a:pt x="149" y="108"/>
                  </a:cubicBezTo>
                  <a:cubicBezTo>
                    <a:pt x="149" y="104"/>
                    <a:pt x="146" y="100"/>
                    <a:pt x="142" y="100"/>
                  </a:cubicBez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sp>
          <p:nvSpPr>
            <p:cNvPr id="99" name="Freeform 214">
              <a:extLst>
                <a:ext uri="{FF2B5EF4-FFF2-40B4-BE49-F238E27FC236}">
                  <a16:creationId xmlns:a16="http://schemas.microsoft.com/office/drawing/2014/main" id="{2B965A2D-1F50-4E6F-8198-1F16B3F5CB31}"/>
                </a:ext>
              </a:extLst>
            </p:cNvPr>
            <p:cNvSpPr>
              <a:spLocks/>
            </p:cNvSpPr>
            <p:nvPr/>
          </p:nvSpPr>
          <p:spPr bwMode="auto">
            <a:xfrm>
              <a:off x="3225800" y="3367088"/>
              <a:ext cx="95250" cy="46038"/>
            </a:xfrm>
            <a:custGeom>
              <a:avLst/>
              <a:gdLst>
                <a:gd name="T0" fmla="*/ 5 w 101"/>
                <a:gd name="T1" fmla="*/ 46 h 48"/>
                <a:gd name="T2" fmla="*/ 5 w 101"/>
                <a:gd name="T3" fmla="*/ 46 h 48"/>
                <a:gd name="T4" fmla="*/ 8 w 101"/>
                <a:gd name="T5" fmla="*/ 47 h 48"/>
                <a:gd name="T6" fmla="*/ 15 w 101"/>
                <a:gd name="T7" fmla="*/ 43 h 48"/>
                <a:gd name="T8" fmla="*/ 25 w 101"/>
                <a:gd name="T9" fmla="*/ 21 h 48"/>
                <a:gd name="T10" fmla="*/ 52 w 101"/>
                <a:gd name="T11" fmla="*/ 45 h 48"/>
                <a:gd name="T12" fmla="*/ 62 w 101"/>
                <a:gd name="T13" fmla="*/ 45 h 48"/>
                <a:gd name="T14" fmla="*/ 98 w 101"/>
                <a:gd name="T15" fmla="*/ 14 h 48"/>
                <a:gd name="T16" fmla="*/ 98 w 101"/>
                <a:gd name="T17" fmla="*/ 4 h 48"/>
                <a:gd name="T18" fmla="*/ 88 w 101"/>
                <a:gd name="T19" fmla="*/ 3 h 48"/>
                <a:gd name="T20" fmla="*/ 57 w 101"/>
                <a:gd name="T21" fmla="*/ 30 h 48"/>
                <a:gd name="T22" fmla="*/ 28 w 101"/>
                <a:gd name="T23" fmla="*/ 3 h 48"/>
                <a:gd name="T24" fmla="*/ 21 w 101"/>
                <a:gd name="T25" fmla="*/ 1 h 48"/>
                <a:gd name="T26" fmla="*/ 16 w 101"/>
                <a:gd name="T27" fmla="*/ 5 h 48"/>
                <a:gd name="T28" fmla="*/ 2 w 101"/>
                <a:gd name="T29" fmla="*/ 37 h 48"/>
                <a:gd name="T30" fmla="*/ 5 w 101"/>
                <a:gd name="T31"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48">
                  <a:moveTo>
                    <a:pt x="5" y="46"/>
                  </a:moveTo>
                  <a:lnTo>
                    <a:pt x="5" y="46"/>
                  </a:lnTo>
                  <a:cubicBezTo>
                    <a:pt x="6" y="47"/>
                    <a:pt x="7" y="47"/>
                    <a:pt x="8" y="47"/>
                  </a:cubicBezTo>
                  <a:cubicBezTo>
                    <a:pt x="11" y="47"/>
                    <a:pt x="14" y="46"/>
                    <a:pt x="15" y="43"/>
                  </a:cubicBezTo>
                  <a:lnTo>
                    <a:pt x="25" y="21"/>
                  </a:lnTo>
                  <a:lnTo>
                    <a:pt x="52" y="45"/>
                  </a:lnTo>
                  <a:cubicBezTo>
                    <a:pt x="55" y="48"/>
                    <a:pt x="59" y="48"/>
                    <a:pt x="62" y="45"/>
                  </a:cubicBezTo>
                  <a:lnTo>
                    <a:pt x="98" y="14"/>
                  </a:lnTo>
                  <a:cubicBezTo>
                    <a:pt x="101" y="11"/>
                    <a:pt x="101" y="7"/>
                    <a:pt x="98" y="4"/>
                  </a:cubicBezTo>
                  <a:cubicBezTo>
                    <a:pt x="96" y="1"/>
                    <a:pt x="91" y="0"/>
                    <a:pt x="88" y="3"/>
                  </a:cubicBezTo>
                  <a:lnTo>
                    <a:pt x="57" y="30"/>
                  </a:lnTo>
                  <a:lnTo>
                    <a:pt x="28" y="3"/>
                  </a:lnTo>
                  <a:cubicBezTo>
                    <a:pt x="26" y="1"/>
                    <a:pt x="24" y="1"/>
                    <a:pt x="21" y="1"/>
                  </a:cubicBezTo>
                  <a:cubicBezTo>
                    <a:pt x="19" y="2"/>
                    <a:pt x="17" y="3"/>
                    <a:pt x="16" y="5"/>
                  </a:cubicBezTo>
                  <a:lnTo>
                    <a:pt x="2" y="37"/>
                  </a:lnTo>
                  <a:cubicBezTo>
                    <a:pt x="0" y="40"/>
                    <a:pt x="2" y="45"/>
                    <a:pt x="5" y="46"/>
                  </a:cubicBezTo>
                  <a:close/>
                </a:path>
              </a:pathLst>
            </a:custGeom>
            <a:grpFill/>
            <a:ln w="0">
              <a:solidFill>
                <a:sysClr val="windowText" lastClr="000000"/>
              </a:solidFill>
              <a:prstDash val="solid"/>
              <a:round/>
              <a:headEnd/>
              <a:tailEnd/>
            </a:ln>
          </p:spPr>
          <p:txBody>
            <a:bodyPr/>
            <a:lstStyle/>
            <a:p>
              <a:pPr marL="0" marR="0" lvl="0" indent="0" algn="ctr" defTabSz="795532" eaLnBrk="1" fontAlgn="auto" latinLnBrk="0" hangingPunct="0">
                <a:lnSpc>
                  <a:spcPct val="100000"/>
                </a:lnSpc>
                <a:spcBef>
                  <a:spcPts val="0"/>
                </a:spcBef>
                <a:spcAft>
                  <a:spcPts val="0"/>
                </a:spcAft>
                <a:buClrTx/>
                <a:buSzTx/>
                <a:buFontTx/>
                <a:buNone/>
                <a:tabLst/>
                <a:defRPr/>
              </a:pPr>
              <a:endParaRPr kumimoji="0" lang="zh-CN" altLang="en-US" sz="756" b="1" i="0" u="none" strike="noStrike" kern="0" cap="none" spc="0" normalizeH="0" baseline="0" noProof="0">
                <a:ln>
                  <a:noFill/>
                </a:ln>
                <a:solidFill>
                  <a:prstClr val="black"/>
                </a:solidFill>
                <a:effectLst/>
                <a:uLnTx/>
                <a:uFillTx/>
                <a:ea typeface="微软雅黑" panose="020B0503020204020204" pitchFamily="34" charset="-122"/>
                <a:sym typeface="Helvetica Neue"/>
              </a:endParaRPr>
            </a:p>
          </p:txBody>
        </p:sp>
      </p:grpSp>
      <p:sp>
        <p:nvSpPr>
          <p:cNvPr id="53" name="TextBox 1">
            <a:extLst>
              <a:ext uri="{FF2B5EF4-FFF2-40B4-BE49-F238E27FC236}">
                <a16:creationId xmlns:a16="http://schemas.microsoft.com/office/drawing/2014/main" id="{25A6D898-A3E4-4214-8C92-99135ECD9190}"/>
              </a:ext>
            </a:extLst>
          </p:cNvPr>
          <p:cNvSpPr txBox="1">
            <a:spLocks noChangeArrowheads="1"/>
          </p:cNvSpPr>
          <p:nvPr/>
        </p:nvSpPr>
        <p:spPr bwMode="auto">
          <a:xfrm>
            <a:off x="6447329" y="5379585"/>
            <a:ext cx="1514222"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450"/>
              </a:spcBef>
              <a:spcAft>
                <a:spcPts val="0"/>
              </a:spcAft>
              <a:buClrTx/>
              <a:buSzTx/>
              <a:buFontTx/>
              <a:buNone/>
              <a:tabLst>
                <a:tab pos="17574" algn="l"/>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FusionDirector</a:t>
            </a:r>
          </a:p>
          <a:p>
            <a:pPr marL="0" marR="0" lvl="0" indent="0" algn="ctr" defTabSz="328756" eaLnBrk="1" fontAlgn="auto" latinLnBrk="0" hangingPunct="0">
              <a:lnSpc>
                <a:spcPct val="100000"/>
              </a:lnSpc>
              <a:spcBef>
                <a:spcPts val="450"/>
              </a:spcBef>
              <a:spcAft>
                <a:spcPts val="0"/>
              </a:spcAft>
              <a:buClrTx/>
              <a:buSzTx/>
              <a:buFontTx/>
              <a:buNone/>
              <a:tabLst>
                <a:tab pos="17574" algn="l"/>
              </a:tabLst>
              <a:defRPr/>
            </a:pPr>
            <a:r>
              <a:rPr kumimoji="0" lang="en-US" sz="864"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5 intelligent </a:t>
            </a: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management</a:t>
            </a:r>
            <a:r>
              <a:rPr kumimoji="0" lang="en-US" sz="864"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 features</a:t>
            </a:r>
          </a:p>
        </p:txBody>
      </p:sp>
      <p:sp>
        <p:nvSpPr>
          <p:cNvPr id="54" name="TextBox 156">
            <a:extLst>
              <a:ext uri="{FF2B5EF4-FFF2-40B4-BE49-F238E27FC236}">
                <a16:creationId xmlns:a16="http://schemas.microsoft.com/office/drawing/2014/main" id="{6E0EBEE3-D69D-4C75-94AF-B557BD9D7CB0}"/>
              </a:ext>
            </a:extLst>
          </p:cNvPr>
          <p:cNvSpPr txBox="1">
            <a:spLocks noChangeArrowheads="1"/>
          </p:cNvSpPr>
          <p:nvPr/>
        </p:nvSpPr>
        <p:spPr bwMode="auto">
          <a:xfrm>
            <a:off x="7822379" y="4390558"/>
            <a:ext cx="1299205"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a:ln>
                  <a:noFill/>
                </a:ln>
                <a:solidFill>
                  <a:srgbClr val="FFC000"/>
                </a:solidFill>
                <a:effectLst/>
                <a:uLnTx/>
                <a:uFillTx/>
                <a:latin typeface="Arial" panose="020B0604020202020204" pitchFamily="34" charset="0"/>
                <a:ea typeface="微软雅黑" panose="020B0503020204020204" pitchFamily="34" charset="-122"/>
                <a:sym typeface="Helvetica Neue"/>
              </a:rPr>
              <a:t>XH321L V5</a:t>
            </a:r>
          </a:p>
        </p:txBody>
      </p:sp>
      <p:sp>
        <p:nvSpPr>
          <p:cNvPr id="55" name="TextBox 1">
            <a:extLst>
              <a:ext uri="{FF2B5EF4-FFF2-40B4-BE49-F238E27FC236}">
                <a16:creationId xmlns:a16="http://schemas.microsoft.com/office/drawing/2014/main" id="{9B5156A2-8BC9-4288-BFA5-03EA9A8E488B}"/>
              </a:ext>
            </a:extLst>
          </p:cNvPr>
          <p:cNvSpPr txBox="1"/>
          <p:nvPr/>
        </p:nvSpPr>
        <p:spPr>
          <a:xfrm>
            <a:off x="10054564" y="4477452"/>
            <a:ext cx="911563" cy="149593"/>
          </a:xfrm>
          <a:prstGeom prst="rect">
            <a:avLst/>
          </a:prstGeom>
          <a:noFill/>
          <a:ln>
            <a:noFill/>
          </a:ln>
        </p:spPr>
        <p:txBody>
          <a:bodyPr lIns="0" tIns="0" rIns="0" bIns="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0" marR="0" lvl="0" indent="0" algn="ctr" defTabSz="960884" eaLnBrk="1" fontAlgn="base" latinLnBrk="0" hangingPunct="0">
              <a:lnSpc>
                <a:spcPct val="100000"/>
              </a:lnSpc>
              <a:spcBef>
                <a:spcPct val="0"/>
              </a:spcBef>
              <a:spcAft>
                <a:spcPct val="0"/>
              </a:spcAft>
              <a:buClrTx/>
              <a:buSzTx/>
              <a:buFontTx/>
              <a:buNone/>
              <a:tabLst>
                <a:tab pos="24003" algn="l"/>
              </a:tabLst>
              <a:defRPr/>
            </a:pPr>
            <a:r>
              <a:rPr kumimoji="0" lang="en-US" sz="972" b="1" i="0" u="none" strike="noStrike" kern="0" cap="none" spc="0" normalizeH="0" baseline="0" noProof="0" dirty="0">
                <a:ln>
                  <a:noFill/>
                </a:ln>
                <a:solidFill>
                  <a:schemeClr val="accent3">
                    <a:lumMod val="50000"/>
                  </a:schemeClr>
                </a:solidFill>
                <a:effectLst/>
                <a:uLnTx/>
                <a:uFillTx/>
                <a:latin typeface="Arial" panose="020B0604020202020204" pitchFamily="34" charset="0"/>
                <a:ea typeface="微软雅黑" pitchFamily="34" charset="-122"/>
                <a:cs typeface="Arial" panose="020B0604020202020204" pitchFamily="34" charset="0"/>
                <a:sym typeface="Helvetica Neue"/>
              </a:rPr>
              <a:t>XH628 V5</a:t>
            </a:r>
          </a:p>
        </p:txBody>
      </p:sp>
      <p:sp>
        <p:nvSpPr>
          <p:cNvPr id="56" name="TextBox 156">
            <a:extLst>
              <a:ext uri="{FF2B5EF4-FFF2-40B4-BE49-F238E27FC236}">
                <a16:creationId xmlns:a16="http://schemas.microsoft.com/office/drawing/2014/main" id="{26D86C5F-C4EC-498A-9C7E-C6F2EC9FBC30}"/>
              </a:ext>
            </a:extLst>
          </p:cNvPr>
          <p:cNvSpPr txBox="1">
            <a:spLocks noChangeArrowheads="1"/>
          </p:cNvSpPr>
          <p:nvPr/>
        </p:nvSpPr>
        <p:spPr bwMode="auto">
          <a:xfrm>
            <a:off x="6994698" y="4390558"/>
            <a:ext cx="1220463" cy="28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sym typeface="Helvetica Neue"/>
              </a:rPr>
              <a:t>XH321 V5</a:t>
            </a:r>
          </a:p>
        </p:txBody>
      </p:sp>
      <p:sp>
        <p:nvSpPr>
          <p:cNvPr id="57" name="文本框 26">
            <a:extLst>
              <a:ext uri="{FF2B5EF4-FFF2-40B4-BE49-F238E27FC236}">
                <a16:creationId xmlns:a16="http://schemas.microsoft.com/office/drawing/2014/main" id="{B826CF96-1EC8-45A4-BB95-495E4E8DAE60}"/>
              </a:ext>
            </a:extLst>
          </p:cNvPr>
          <p:cNvSpPr txBox="1">
            <a:spLocks noChangeArrowheads="1"/>
          </p:cNvSpPr>
          <p:nvPr/>
        </p:nvSpPr>
        <p:spPr bwMode="auto">
          <a:xfrm>
            <a:off x="1825020" y="4833290"/>
            <a:ext cx="2696081"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Heiti SC Medium" charset="-122"/>
                <a:sym typeface="Arial" charset="0"/>
              </a:rPr>
              <a:t>Intelligent Acceleration Engine</a:t>
            </a:r>
          </a:p>
        </p:txBody>
      </p:sp>
      <p:sp>
        <p:nvSpPr>
          <p:cNvPr id="58" name="文本框 26">
            <a:extLst>
              <a:ext uri="{FF2B5EF4-FFF2-40B4-BE49-F238E27FC236}">
                <a16:creationId xmlns:a16="http://schemas.microsoft.com/office/drawing/2014/main" id="{0F5DD1C6-4762-4654-8152-524950D8A7AD}"/>
              </a:ext>
            </a:extLst>
          </p:cNvPr>
          <p:cNvSpPr txBox="1">
            <a:spLocks noChangeArrowheads="1"/>
          </p:cNvSpPr>
          <p:nvPr/>
        </p:nvSpPr>
        <p:spPr bwMode="auto">
          <a:xfrm>
            <a:off x="5645746" y="4850283"/>
            <a:ext cx="2537764"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Heiti SC Medium" charset="-122"/>
                <a:sym typeface="Arial" charset="0"/>
              </a:rPr>
              <a:t>Intelligent Management Engine</a:t>
            </a:r>
          </a:p>
        </p:txBody>
      </p:sp>
      <p:sp>
        <p:nvSpPr>
          <p:cNvPr id="59" name="文本框 26">
            <a:extLst>
              <a:ext uri="{FF2B5EF4-FFF2-40B4-BE49-F238E27FC236}">
                <a16:creationId xmlns:a16="http://schemas.microsoft.com/office/drawing/2014/main" id="{1F42BCFE-36BD-46D5-BBA9-6354C9E18516}"/>
              </a:ext>
            </a:extLst>
          </p:cNvPr>
          <p:cNvSpPr txBox="1">
            <a:spLocks noChangeArrowheads="1"/>
          </p:cNvSpPr>
          <p:nvPr/>
        </p:nvSpPr>
        <p:spPr bwMode="auto">
          <a:xfrm>
            <a:off x="2267298" y="3217724"/>
            <a:ext cx="2313731"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Heiti SC Medium" charset="-122"/>
                <a:sym typeface="Arial" charset="0"/>
              </a:rPr>
              <a:t>Rack Servers</a:t>
            </a:r>
          </a:p>
        </p:txBody>
      </p:sp>
      <p:sp>
        <p:nvSpPr>
          <p:cNvPr id="60" name="文本框 26">
            <a:extLst>
              <a:ext uri="{FF2B5EF4-FFF2-40B4-BE49-F238E27FC236}">
                <a16:creationId xmlns:a16="http://schemas.microsoft.com/office/drawing/2014/main" id="{E647E878-409B-471A-B87F-03E7FB6EBEA3}"/>
              </a:ext>
            </a:extLst>
          </p:cNvPr>
          <p:cNvSpPr txBox="1">
            <a:spLocks noChangeArrowheads="1"/>
          </p:cNvSpPr>
          <p:nvPr/>
        </p:nvSpPr>
        <p:spPr bwMode="auto">
          <a:xfrm>
            <a:off x="7385285" y="3229607"/>
            <a:ext cx="2313731"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srgbClr val="FFFF00"/>
                </a:solidFill>
                <a:effectLst/>
                <a:uLnTx/>
                <a:uFillTx/>
                <a:latin typeface="Arial" panose="020B0604020202020204" pitchFamily="34" charset="0"/>
                <a:ea typeface="微软雅黑" panose="020B0503020204020204" pitchFamily="34" charset="-122"/>
                <a:cs typeface="Heiti SC Medium" charset="-122"/>
                <a:sym typeface="Arial" charset="0"/>
              </a:rPr>
              <a:t>High-Density Servers</a:t>
            </a:r>
          </a:p>
        </p:txBody>
      </p:sp>
      <p:sp>
        <p:nvSpPr>
          <p:cNvPr id="61" name="TextBox 1">
            <a:extLst>
              <a:ext uri="{FF2B5EF4-FFF2-40B4-BE49-F238E27FC236}">
                <a16:creationId xmlns:a16="http://schemas.microsoft.com/office/drawing/2014/main" id="{7A42B766-99B0-4AFC-911D-98FC30F669EA}"/>
              </a:ext>
            </a:extLst>
          </p:cNvPr>
          <p:cNvSpPr txBox="1">
            <a:spLocks noChangeArrowheads="1"/>
          </p:cNvSpPr>
          <p:nvPr/>
        </p:nvSpPr>
        <p:spPr bwMode="auto">
          <a:xfrm>
            <a:off x="4554795" y="5867811"/>
            <a:ext cx="763440"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17574" algn="l"/>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Atlas 300</a:t>
            </a:r>
          </a:p>
        </p:txBody>
      </p:sp>
      <p:sp>
        <p:nvSpPr>
          <p:cNvPr id="62" name="TextBox 145">
            <a:extLst>
              <a:ext uri="{FF2B5EF4-FFF2-40B4-BE49-F238E27FC236}">
                <a16:creationId xmlns:a16="http://schemas.microsoft.com/office/drawing/2014/main" id="{111752B4-CC46-4670-A4C9-634058E21C20}"/>
              </a:ext>
            </a:extLst>
          </p:cNvPr>
          <p:cNvSpPr txBox="1">
            <a:spLocks noChangeArrowheads="1"/>
          </p:cNvSpPr>
          <p:nvPr/>
        </p:nvSpPr>
        <p:spPr bwMode="auto">
          <a:xfrm>
            <a:off x="4204267" y="5237864"/>
            <a:ext cx="1249726" cy="18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17" tIns="34210" rIns="68417" bIns="34210"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AI accelerator card</a:t>
            </a:r>
          </a:p>
        </p:txBody>
      </p:sp>
      <p:sp>
        <p:nvSpPr>
          <p:cNvPr id="63" name="TextBox 68">
            <a:extLst>
              <a:ext uri="{FF2B5EF4-FFF2-40B4-BE49-F238E27FC236}">
                <a16:creationId xmlns:a16="http://schemas.microsoft.com/office/drawing/2014/main" id="{CB50D6C3-7910-4BBF-829B-7D7DB62D0F15}"/>
              </a:ext>
            </a:extLst>
          </p:cNvPr>
          <p:cNvSpPr txBox="1">
            <a:spLocks noChangeArrowheads="1"/>
          </p:cNvSpPr>
          <p:nvPr/>
        </p:nvSpPr>
        <p:spPr bwMode="auto">
          <a:xfrm>
            <a:off x="3952112" y="3590685"/>
            <a:ext cx="1397145" cy="23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Compute-intensive</a:t>
            </a:r>
          </a:p>
        </p:txBody>
      </p:sp>
      <p:sp>
        <p:nvSpPr>
          <p:cNvPr id="64" name="TextBox 142">
            <a:extLst>
              <a:ext uri="{FF2B5EF4-FFF2-40B4-BE49-F238E27FC236}">
                <a16:creationId xmlns:a16="http://schemas.microsoft.com/office/drawing/2014/main" id="{A4084770-6CD7-433F-A51A-8756DF0F93EE}"/>
              </a:ext>
            </a:extLst>
          </p:cNvPr>
          <p:cNvSpPr txBox="1">
            <a:spLocks noChangeArrowheads="1"/>
          </p:cNvSpPr>
          <p:nvPr/>
        </p:nvSpPr>
        <p:spPr bwMode="auto">
          <a:xfrm>
            <a:off x="7330599" y="3623839"/>
            <a:ext cx="1436858" cy="15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sym typeface="Helvetica Neue"/>
              </a:rPr>
              <a:t>Compute-intensive</a:t>
            </a:r>
          </a:p>
        </p:txBody>
      </p:sp>
      <p:sp>
        <p:nvSpPr>
          <p:cNvPr id="65" name="TextBox 142">
            <a:extLst>
              <a:ext uri="{FF2B5EF4-FFF2-40B4-BE49-F238E27FC236}">
                <a16:creationId xmlns:a16="http://schemas.microsoft.com/office/drawing/2014/main" id="{39C1B3DE-CD9C-4493-A114-D92140E204A3}"/>
              </a:ext>
            </a:extLst>
          </p:cNvPr>
          <p:cNvSpPr txBox="1">
            <a:spLocks noChangeArrowheads="1"/>
          </p:cNvSpPr>
          <p:nvPr/>
        </p:nvSpPr>
        <p:spPr bwMode="auto">
          <a:xfrm>
            <a:off x="9831098" y="3625337"/>
            <a:ext cx="1388660" cy="18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sym typeface="Helvetica Neue"/>
              </a:rPr>
              <a:t>Storage-intensive</a:t>
            </a:r>
          </a:p>
        </p:txBody>
      </p:sp>
      <p:pic>
        <p:nvPicPr>
          <p:cNvPr id="66" name="图片 17">
            <a:extLst>
              <a:ext uri="{FF2B5EF4-FFF2-40B4-BE49-F238E27FC236}">
                <a16:creationId xmlns:a16="http://schemas.microsoft.com/office/drawing/2014/main" id="{E9997813-9DF0-477A-A5AA-F3BD64DE951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37041"/>
          <a:stretch/>
        </p:blipFill>
        <p:spPr>
          <a:xfrm>
            <a:off x="4336703" y="3994720"/>
            <a:ext cx="831313" cy="440023"/>
          </a:xfrm>
          <a:prstGeom prst="rect">
            <a:avLst/>
          </a:prstGeom>
        </p:spPr>
      </p:pic>
      <p:pic>
        <p:nvPicPr>
          <p:cNvPr id="67" name="图片 19">
            <a:extLst>
              <a:ext uri="{FF2B5EF4-FFF2-40B4-BE49-F238E27FC236}">
                <a16:creationId xmlns:a16="http://schemas.microsoft.com/office/drawing/2014/main" id="{15627E5E-5174-4F3F-A1BF-6762306E2C0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8723" y="4095544"/>
            <a:ext cx="976342" cy="292607"/>
          </a:xfrm>
          <a:prstGeom prst="rect">
            <a:avLst/>
          </a:prstGeom>
        </p:spPr>
      </p:pic>
      <p:pic>
        <p:nvPicPr>
          <p:cNvPr id="68" name="Picture 6" descr="D:\01.MKT_Server\00.工作输出\01.X6800\视频制作\3D渲染\X6800_4U4\XH628 V3\HD4u4_momery_looking down_0911.png">
            <a:extLst>
              <a:ext uri="{FF2B5EF4-FFF2-40B4-BE49-F238E27FC236}">
                <a16:creationId xmlns:a16="http://schemas.microsoft.com/office/drawing/2014/main" id="{070E592F-AF10-4EC5-B432-466D9DE23D2B}"/>
              </a:ext>
            </a:extLst>
          </p:cNvPr>
          <p:cNvPicPr>
            <a:picLocks noChangeAspect="1" noChangeArrowheads="1"/>
          </p:cNvPicPr>
          <p:nvPr/>
        </p:nvPicPr>
        <p:blipFill rotWithShape="1">
          <a:blip r:embed="rId12" cstate="print"/>
          <a:srcRect t="21103"/>
          <a:stretch/>
        </p:blipFill>
        <p:spPr bwMode="auto">
          <a:xfrm>
            <a:off x="8931149" y="3991899"/>
            <a:ext cx="1158117" cy="591025"/>
          </a:xfrm>
          <a:prstGeom prst="rect">
            <a:avLst/>
          </a:prstGeom>
          <a:noFill/>
        </p:spPr>
      </p:pic>
      <p:pic>
        <p:nvPicPr>
          <p:cNvPr id="69" name="图片 31">
            <a:extLst>
              <a:ext uri="{FF2B5EF4-FFF2-40B4-BE49-F238E27FC236}">
                <a16:creationId xmlns:a16="http://schemas.microsoft.com/office/drawing/2014/main" id="{AAD7804B-245F-445E-890B-7395C31B191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17000"/>
          <a:stretch/>
        </p:blipFill>
        <p:spPr>
          <a:xfrm>
            <a:off x="5016426" y="3933428"/>
            <a:ext cx="1146362" cy="501315"/>
          </a:xfrm>
          <a:prstGeom prst="rect">
            <a:avLst/>
          </a:prstGeom>
        </p:spPr>
      </p:pic>
      <p:pic>
        <p:nvPicPr>
          <p:cNvPr id="70" name="图片 32">
            <a:extLst>
              <a:ext uri="{FF2B5EF4-FFF2-40B4-BE49-F238E27FC236}">
                <a16:creationId xmlns:a16="http://schemas.microsoft.com/office/drawing/2014/main" id="{1CC4034D-B121-41C7-8A0F-E8ABAB32B23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7558" y="3942350"/>
            <a:ext cx="1082841" cy="596861"/>
          </a:xfrm>
          <a:prstGeom prst="rect">
            <a:avLst/>
          </a:prstGeom>
        </p:spPr>
      </p:pic>
      <p:pic>
        <p:nvPicPr>
          <p:cNvPr id="71" name="图片 144">
            <a:extLst>
              <a:ext uri="{FF2B5EF4-FFF2-40B4-BE49-F238E27FC236}">
                <a16:creationId xmlns:a16="http://schemas.microsoft.com/office/drawing/2014/main" id="{F9187A7F-89A0-4766-A89D-51807B3F5AE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9577" y="1966541"/>
            <a:ext cx="1172950" cy="934212"/>
          </a:xfrm>
          <a:prstGeom prst="rect">
            <a:avLst/>
          </a:prstGeom>
        </p:spPr>
      </p:pic>
      <p:pic>
        <p:nvPicPr>
          <p:cNvPr id="72" name="图片 150">
            <a:extLst>
              <a:ext uri="{FF2B5EF4-FFF2-40B4-BE49-F238E27FC236}">
                <a16:creationId xmlns:a16="http://schemas.microsoft.com/office/drawing/2014/main" id="{6C679B4A-4E09-416E-A5A1-B1A81B087EC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58881" y="5222545"/>
            <a:ext cx="843478" cy="358828"/>
          </a:xfrm>
          <a:prstGeom prst="rect">
            <a:avLst/>
          </a:prstGeom>
        </p:spPr>
      </p:pic>
      <p:sp>
        <p:nvSpPr>
          <p:cNvPr id="73" name="TextBox 1">
            <a:extLst>
              <a:ext uri="{FF2B5EF4-FFF2-40B4-BE49-F238E27FC236}">
                <a16:creationId xmlns:a16="http://schemas.microsoft.com/office/drawing/2014/main" id="{F9075F99-2506-408A-8634-A19D77D53654}"/>
              </a:ext>
            </a:extLst>
          </p:cNvPr>
          <p:cNvSpPr txBox="1"/>
          <p:nvPr/>
        </p:nvSpPr>
        <p:spPr>
          <a:xfrm>
            <a:off x="8425022" y="5610830"/>
            <a:ext cx="1330317" cy="149593"/>
          </a:xfrm>
          <a:prstGeom prst="rect">
            <a:avLst/>
          </a:prstGeom>
          <a:noFill/>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0" marR="0" lvl="0" indent="0" algn="ctr" defTabSz="913155" eaLnBrk="1" fontAlgn="base" latinLnBrk="0" hangingPunct="0">
              <a:lnSpc>
                <a:spcPct val="100000"/>
              </a:lnSpc>
              <a:spcBef>
                <a:spcPct val="0"/>
              </a:spcBef>
              <a:spcAft>
                <a:spcPct val="0"/>
              </a:spcAft>
              <a:buClrTx/>
              <a:buSzTx/>
              <a:buFontTx/>
              <a:buNone/>
              <a:tabLst>
                <a:tab pos="49882"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G5500 </a:t>
            </a: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full-width</a:t>
            </a: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 server</a:t>
            </a:r>
          </a:p>
        </p:txBody>
      </p:sp>
      <p:sp>
        <p:nvSpPr>
          <p:cNvPr id="74" name="TextBox 1">
            <a:extLst>
              <a:ext uri="{FF2B5EF4-FFF2-40B4-BE49-F238E27FC236}">
                <a16:creationId xmlns:a16="http://schemas.microsoft.com/office/drawing/2014/main" id="{4375D117-287E-47D8-9F07-D864A9FA1279}"/>
              </a:ext>
            </a:extLst>
          </p:cNvPr>
          <p:cNvSpPr txBox="1"/>
          <p:nvPr/>
        </p:nvSpPr>
        <p:spPr>
          <a:xfrm>
            <a:off x="9779632" y="5609130"/>
            <a:ext cx="1405784" cy="149593"/>
          </a:xfrm>
          <a:prstGeom prst="rect">
            <a:avLst/>
          </a:prstGeom>
          <a:noFill/>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0" marR="0" lvl="0" indent="0" algn="ctr" defTabSz="913155" eaLnBrk="1" fontAlgn="base" latinLnBrk="0" hangingPunct="0">
              <a:lnSpc>
                <a:spcPct val="100000"/>
              </a:lnSpc>
              <a:spcBef>
                <a:spcPct val="0"/>
              </a:spcBef>
              <a:spcAft>
                <a:spcPct val="0"/>
              </a:spcAft>
              <a:buClrTx/>
              <a:buSzTx/>
              <a:buFontTx/>
              <a:buNone/>
              <a:tabLst>
                <a:tab pos="49882"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G5500 </a:t>
            </a:r>
            <a:r>
              <a:rPr kumimoji="0" lang="en-US" sz="972"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half-width</a:t>
            </a: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 server</a:t>
            </a:r>
          </a:p>
        </p:txBody>
      </p:sp>
      <p:sp>
        <p:nvSpPr>
          <p:cNvPr id="75" name="文本框 26">
            <a:extLst>
              <a:ext uri="{FF2B5EF4-FFF2-40B4-BE49-F238E27FC236}">
                <a16:creationId xmlns:a16="http://schemas.microsoft.com/office/drawing/2014/main" id="{3FEB488B-6931-4148-A380-D5FB5C08B2C1}"/>
              </a:ext>
            </a:extLst>
          </p:cNvPr>
          <p:cNvSpPr txBox="1">
            <a:spLocks noChangeArrowheads="1"/>
          </p:cNvSpPr>
          <p:nvPr/>
        </p:nvSpPr>
        <p:spPr bwMode="auto">
          <a:xfrm>
            <a:off x="8707835" y="4817367"/>
            <a:ext cx="2313731"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Heiti SC Medium" charset="-122"/>
                <a:sym typeface="Arial" charset="0"/>
              </a:rPr>
              <a:t>Heterogeneous Servers</a:t>
            </a:r>
          </a:p>
        </p:txBody>
      </p:sp>
      <p:sp>
        <p:nvSpPr>
          <p:cNvPr id="76" name="TextBox 1">
            <a:extLst>
              <a:ext uri="{FF2B5EF4-FFF2-40B4-BE49-F238E27FC236}">
                <a16:creationId xmlns:a16="http://schemas.microsoft.com/office/drawing/2014/main" id="{419BA2FC-1078-44E7-80FD-6295FD8EDDAC}"/>
              </a:ext>
            </a:extLst>
          </p:cNvPr>
          <p:cNvSpPr txBox="1">
            <a:spLocks noChangeArrowheads="1"/>
          </p:cNvSpPr>
          <p:nvPr/>
        </p:nvSpPr>
        <p:spPr bwMode="auto">
          <a:xfrm>
            <a:off x="2550075" y="4464192"/>
            <a:ext cx="917620" cy="14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tabLst>
                <a:tab pos="88900" algn="l"/>
              </a:tabLst>
              <a:defRPr sz="600">
                <a:solidFill>
                  <a:schemeClr val="tx1"/>
                </a:solidFill>
                <a:latin typeface="Calibri" charset="0"/>
                <a:ea typeface="等线" charset="-122"/>
                <a:cs typeface="等线" charset="-122"/>
              </a:defRPr>
            </a:lvl1pPr>
            <a:lvl2pPr defTabSz="1217613">
              <a:tabLst>
                <a:tab pos="88900" algn="l"/>
              </a:tabLst>
              <a:defRPr sz="600">
                <a:solidFill>
                  <a:schemeClr val="tx1"/>
                </a:solidFill>
                <a:latin typeface="Calibri" charset="0"/>
                <a:ea typeface="等线" charset="-122"/>
                <a:cs typeface="等线" charset="-122"/>
              </a:defRPr>
            </a:lvl2pPr>
            <a:lvl3pPr defTabSz="1217613">
              <a:tabLst>
                <a:tab pos="88900" algn="l"/>
              </a:tabLst>
              <a:defRPr sz="600">
                <a:solidFill>
                  <a:schemeClr val="tx1"/>
                </a:solidFill>
                <a:latin typeface="Calibri" charset="0"/>
                <a:ea typeface="等线" charset="-122"/>
                <a:cs typeface="等线" charset="-122"/>
              </a:defRPr>
            </a:lvl3pPr>
            <a:lvl4pPr defTabSz="1217613">
              <a:tabLst>
                <a:tab pos="88900" algn="l"/>
              </a:tabLst>
              <a:defRPr sz="600">
                <a:solidFill>
                  <a:schemeClr val="tx1"/>
                </a:solidFill>
                <a:latin typeface="Calibri" charset="0"/>
                <a:ea typeface="等线" charset="-122"/>
                <a:cs typeface="等线" charset="-122"/>
              </a:defRPr>
            </a:lvl4pPr>
            <a:lvl5pPr defTabSz="1217613">
              <a:tabLst>
                <a:tab pos="88900"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88900" algn="l"/>
              </a:tabLst>
              <a:defRPr sz="600">
                <a:solidFill>
                  <a:schemeClr val="tx1"/>
                </a:solidFill>
                <a:latin typeface="Calibri" charset="0"/>
                <a:ea typeface="等线" charset="-122"/>
                <a:cs typeface="等线" charset="-122"/>
              </a:defRPr>
            </a:lvl9pPr>
          </a:lstStyle>
          <a:p>
            <a:pPr marL="0" marR="0" lvl="0" indent="0" algn="ctr" defTabSz="328756" eaLnBrk="1" fontAlgn="auto" latinLnBrk="0" hangingPunct="0">
              <a:lnSpc>
                <a:spcPct val="100000"/>
              </a:lnSpc>
              <a:spcBef>
                <a:spcPts val="0"/>
              </a:spcBef>
              <a:spcAft>
                <a:spcPts val="0"/>
              </a:spcAft>
              <a:buClrTx/>
              <a:buSzTx/>
              <a:buFontTx/>
              <a:buNone/>
              <a:tabLst>
                <a:tab pos="24003" algn="l"/>
              </a:tabLst>
              <a:defRPr/>
            </a:pPr>
            <a:r>
              <a:rPr kumimoji="0" lang="en-US" sz="972" b="1" i="0" u="none" strike="noStrike" kern="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charset="0"/>
                <a:sym typeface="Helvetica Neue"/>
              </a:rPr>
              <a:t>2298 V5</a:t>
            </a:r>
          </a:p>
        </p:txBody>
      </p:sp>
      <p:pic>
        <p:nvPicPr>
          <p:cNvPr id="77" name="图片 9">
            <a:extLst>
              <a:ext uri="{FF2B5EF4-FFF2-40B4-BE49-F238E27FC236}">
                <a16:creationId xmlns:a16="http://schemas.microsoft.com/office/drawing/2014/main" id="{FCA7429D-E4DB-4298-9801-482F95FDC76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70460" y="2678656"/>
            <a:ext cx="883264" cy="196758"/>
          </a:xfrm>
          <a:prstGeom prst="rect">
            <a:avLst/>
          </a:prstGeom>
        </p:spPr>
      </p:pic>
      <p:pic>
        <p:nvPicPr>
          <p:cNvPr id="78" name="图片 12">
            <a:extLst>
              <a:ext uri="{FF2B5EF4-FFF2-40B4-BE49-F238E27FC236}">
                <a16:creationId xmlns:a16="http://schemas.microsoft.com/office/drawing/2014/main" id="{9FC9769B-3565-4B78-8056-37B30E14955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42379" y="2342638"/>
            <a:ext cx="1148436" cy="537335"/>
          </a:xfrm>
          <a:prstGeom prst="rect">
            <a:avLst/>
          </a:prstGeom>
        </p:spPr>
      </p:pic>
      <p:pic>
        <p:nvPicPr>
          <p:cNvPr id="79" name="图片 22">
            <a:extLst>
              <a:ext uri="{FF2B5EF4-FFF2-40B4-BE49-F238E27FC236}">
                <a16:creationId xmlns:a16="http://schemas.microsoft.com/office/drawing/2014/main" id="{28D40E8E-3BE8-43C2-B41D-5DB9E1409AC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68912" y="2572234"/>
            <a:ext cx="813752" cy="307013"/>
          </a:xfrm>
          <a:prstGeom prst="rect">
            <a:avLst/>
          </a:prstGeom>
        </p:spPr>
      </p:pic>
      <p:pic>
        <p:nvPicPr>
          <p:cNvPr id="80" name="图片 25">
            <a:extLst>
              <a:ext uri="{FF2B5EF4-FFF2-40B4-BE49-F238E27FC236}">
                <a16:creationId xmlns:a16="http://schemas.microsoft.com/office/drawing/2014/main" id="{F502E81B-74AD-498E-87E5-0FCEA5D31C2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9354" y="3968681"/>
            <a:ext cx="845666" cy="639345"/>
          </a:xfrm>
          <a:prstGeom prst="rect">
            <a:avLst/>
          </a:prstGeom>
        </p:spPr>
      </p:pic>
      <p:pic>
        <p:nvPicPr>
          <p:cNvPr id="81" name="图片 27">
            <a:extLst>
              <a:ext uri="{FF2B5EF4-FFF2-40B4-BE49-F238E27FC236}">
                <a16:creationId xmlns:a16="http://schemas.microsoft.com/office/drawing/2014/main" id="{EE0D87EB-AE33-4E9A-82D3-856A1EA7298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77711" y="4129029"/>
            <a:ext cx="750835" cy="423759"/>
          </a:xfrm>
          <a:prstGeom prst="rect">
            <a:avLst/>
          </a:prstGeom>
        </p:spPr>
      </p:pic>
      <p:pic>
        <p:nvPicPr>
          <p:cNvPr id="82" name="图片 28">
            <a:extLst>
              <a:ext uri="{FF2B5EF4-FFF2-40B4-BE49-F238E27FC236}">
                <a16:creationId xmlns:a16="http://schemas.microsoft.com/office/drawing/2014/main" id="{F5E0E14D-BAB1-45BA-9215-40CFED04B96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3251" y="4047591"/>
            <a:ext cx="858969" cy="434306"/>
          </a:xfrm>
          <a:prstGeom prst="rect">
            <a:avLst/>
          </a:prstGeom>
        </p:spPr>
      </p:pic>
      <p:pic>
        <p:nvPicPr>
          <p:cNvPr id="83" name="图片 142">
            <a:extLst>
              <a:ext uri="{FF2B5EF4-FFF2-40B4-BE49-F238E27FC236}">
                <a16:creationId xmlns:a16="http://schemas.microsoft.com/office/drawing/2014/main" id="{6ECEDC35-43B7-4FC1-85D1-19E58329176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814788" y="3870994"/>
            <a:ext cx="1346087" cy="775523"/>
          </a:xfrm>
          <a:prstGeom prst="rect">
            <a:avLst/>
          </a:prstGeom>
        </p:spPr>
      </p:pic>
      <p:pic>
        <p:nvPicPr>
          <p:cNvPr id="84" name="图片 36">
            <a:extLst>
              <a:ext uri="{FF2B5EF4-FFF2-40B4-BE49-F238E27FC236}">
                <a16:creationId xmlns:a16="http://schemas.microsoft.com/office/drawing/2014/main" id="{B588EB69-EC1E-465A-9EC4-9C7970D8B88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762520" y="5530602"/>
            <a:ext cx="610451" cy="403101"/>
          </a:xfrm>
          <a:prstGeom prst="rect">
            <a:avLst/>
          </a:prstGeom>
        </p:spPr>
      </p:pic>
      <p:pic>
        <p:nvPicPr>
          <p:cNvPr id="85" name="图片 40">
            <a:extLst>
              <a:ext uri="{FF2B5EF4-FFF2-40B4-BE49-F238E27FC236}">
                <a16:creationId xmlns:a16="http://schemas.microsoft.com/office/drawing/2014/main" id="{10C34D18-795E-42C3-AE8D-E7911505476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111895" y="5398111"/>
            <a:ext cx="497602" cy="469536"/>
          </a:xfrm>
          <a:prstGeom prst="rect">
            <a:avLst/>
          </a:prstGeom>
        </p:spPr>
      </p:pic>
      <p:pic>
        <p:nvPicPr>
          <p:cNvPr id="86" name="图片 42">
            <a:extLst>
              <a:ext uri="{FF2B5EF4-FFF2-40B4-BE49-F238E27FC236}">
                <a16:creationId xmlns:a16="http://schemas.microsoft.com/office/drawing/2014/main" id="{440944C0-7753-47DD-9F26-AF6C49110C8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60656" y="2207432"/>
            <a:ext cx="2093757" cy="1017798"/>
          </a:xfrm>
          <a:prstGeom prst="rect">
            <a:avLst/>
          </a:prstGeom>
        </p:spPr>
      </p:pic>
      <p:pic>
        <p:nvPicPr>
          <p:cNvPr id="87" name="Picture 86">
            <a:extLst>
              <a:ext uri="{FF2B5EF4-FFF2-40B4-BE49-F238E27FC236}">
                <a16:creationId xmlns:a16="http://schemas.microsoft.com/office/drawing/2014/main" id="{738D9D3B-2DF1-4212-BFDE-DD23646D9E8E}"/>
              </a:ext>
            </a:extLst>
          </p:cNvPr>
          <p:cNvPicPr>
            <a:picLocks noChangeAspect="1"/>
          </p:cNvPicPr>
          <p:nvPr/>
        </p:nvPicPr>
        <p:blipFill>
          <a:blip r:embed="rId27"/>
          <a:stretch>
            <a:fillRect/>
          </a:stretch>
        </p:blipFill>
        <p:spPr>
          <a:xfrm>
            <a:off x="9901984" y="2210515"/>
            <a:ext cx="534970" cy="516864"/>
          </a:xfrm>
          <a:prstGeom prst="rect">
            <a:avLst/>
          </a:prstGeom>
        </p:spPr>
      </p:pic>
      <p:pic>
        <p:nvPicPr>
          <p:cNvPr id="88" name="Picture 87">
            <a:extLst>
              <a:ext uri="{FF2B5EF4-FFF2-40B4-BE49-F238E27FC236}">
                <a16:creationId xmlns:a16="http://schemas.microsoft.com/office/drawing/2014/main" id="{E039B917-E74D-484E-A1CF-07E2105D54E3}"/>
              </a:ext>
            </a:extLst>
          </p:cNvPr>
          <p:cNvPicPr>
            <a:picLocks noChangeAspect="1"/>
          </p:cNvPicPr>
          <p:nvPr/>
        </p:nvPicPr>
        <p:blipFill>
          <a:blip r:embed="rId28"/>
          <a:stretch>
            <a:fillRect/>
          </a:stretch>
        </p:blipFill>
        <p:spPr>
          <a:xfrm>
            <a:off x="10301295" y="2182433"/>
            <a:ext cx="418100" cy="599167"/>
          </a:xfrm>
          <a:prstGeom prst="rect">
            <a:avLst/>
          </a:prstGeom>
        </p:spPr>
      </p:pic>
      <p:pic>
        <p:nvPicPr>
          <p:cNvPr id="89" name="Picture 88">
            <a:extLst>
              <a:ext uri="{FF2B5EF4-FFF2-40B4-BE49-F238E27FC236}">
                <a16:creationId xmlns:a16="http://schemas.microsoft.com/office/drawing/2014/main" id="{6E9BC4CE-C8B9-4A67-BE4A-D30F30DCCBD4}"/>
              </a:ext>
            </a:extLst>
          </p:cNvPr>
          <p:cNvPicPr>
            <a:picLocks noChangeAspect="1"/>
          </p:cNvPicPr>
          <p:nvPr/>
        </p:nvPicPr>
        <p:blipFill>
          <a:blip r:embed="rId27"/>
          <a:stretch>
            <a:fillRect/>
          </a:stretch>
        </p:blipFill>
        <p:spPr>
          <a:xfrm>
            <a:off x="10669627" y="2210515"/>
            <a:ext cx="534970" cy="516864"/>
          </a:xfrm>
          <a:prstGeom prst="rect">
            <a:avLst/>
          </a:prstGeom>
        </p:spPr>
      </p:pic>
      <p:sp>
        <p:nvSpPr>
          <p:cNvPr id="90" name="TextBox 1">
            <a:extLst>
              <a:ext uri="{FF2B5EF4-FFF2-40B4-BE49-F238E27FC236}">
                <a16:creationId xmlns:a16="http://schemas.microsoft.com/office/drawing/2014/main" id="{C11119B9-ADCC-48F0-9EDA-6F793488B5A7}"/>
              </a:ext>
            </a:extLst>
          </p:cNvPr>
          <p:cNvSpPr txBox="1"/>
          <p:nvPr/>
        </p:nvSpPr>
        <p:spPr>
          <a:xfrm>
            <a:off x="9916070" y="2826248"/>
            <a:ext cx="1385181" cy="265970"/>
          </a:xfrm>
          <a:prstGeom prst="rect">
            <a:avLst/>
          </a:prstGeom>
          <a:noFill/>
          <a:ln>
            <a:noFill/>
          </a:ln>
        </p:spPr>
        <p:txBody>
          <a:bodyPr wrap="square" lIns="0" tIns="0" rIns="0" bIns="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0" marR="0" lvl="0" indent="0" algn="ctr" defTabSz="960884" eaLnBrk="1" fontAlgn="base" latinLnBrk="0" hangingPunct="0">
              <a:lnSpc>
                <a:spcPct val="100000"/>
              </a:lnSpc>
              <a:spcBef>
                <a:spcPct val="0"/>
              </a:spcBef>
              <a:spcAft>
                <a:spcPct val="0"/>
              </a:spcAft>
              <a:buClrTx/>
              <a:buSzTx/>
              <a:buFontTx/>
              <a:buNone/>
              <a:tabLst>
                <a:tab pos="24003"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10/25/40/100GE</a:t>
            </a:r>
          </a:p>
          <a:p>
            <a:pPr marL="0" marR="0" lvl="0" indent="0" algn="ctr" defTabSz="960884" eaLnBrk="1" fontAlgn="base" latinLnBrk="0" hangingPunct="0">
              <a:lnSpc>
                <a:spcPct val="100000"/>
              </a:lnSpc>
              <a:spcBef>
                <a:spcPct val="0"/>
              </a:spcBef>
              <a:spcAft>
                <a:spcPct val="0"/>
              </a:spcAft>
              <a:buClrTx/>
              <a:buSzTx/>
              <a:buFontTx/>
              <a:buNone/>
              <a:tabLst>
                <a:tab pos="24003"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8/16G FC, FDR/EDR IB</a:t>
            </a:r>
          </a:p>
        </p:txBody>
      </p:sp>
      <p:sp>
        <p:nvSpPr>
          <p:cNvPr id="91" name="TextBox 1">
            <a:extLst>
              <a:ext uri="{FF2B5EF4-FFF2-40B4-BE49-F238E27FC236}">
                <a16:creationId xmlns:a16="http://schemas.microsoft.com/office/drawing/2014/main" id="{4DBDEEE5-218E-40F5-96E5-A3C35070033B}"/>
              </a:ext>
            </a:extLst>
          </p:cNvPr>
          <p:cNvSpPr txBox="1"/>
          <p:nvPr/>
        </p:nvSpPr>
        <p:spPr>
          <a:xfrm>
            <a:off x="8471981" y="5872407"/>
            <a:ext cx="1538073" cy="265970"/>
          </a:xfrm>
          <a:prstGeom prst="rect">
            <a:avLst/>
          </a:prstGeom>
          <a:noFill/>
          <a:ln>
            <a:noFill/>
          </a:ln>
        </p:spPr>
        <p:txBody>
          <a:bodyPr wrap="square" lIns="0" tIns="0" rIns="0" bIns="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0" marR="0" lvl="0" indent="0" algn="l" defTabSz="960884" eaLnBrk="1" fontAlgn="base" latinLnBrk="0" hangingPunct="0">
              <a:lnSpc>
                <a:spcPct val="100000"/>
              </a:lnSpc>
              <a:spcBef>
                <a:spcPct val="0"/>
              </a:spcBef>
              <a:spcAft>
                <a:spcPct val="0"/>
              </a:spcAft>
              <a:buClrTx/>
              <a:buSzTx/>
              <a:buFontTx/>
              <a:buNone/>
              <a:tabLst>
                <a:tab pos="24003"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Nvidia V100 GPU shipping</a:t>
            </a:r>
          </a:p>
          <a:p>
            <a:pPr marL="0" marR="0" lvl="0" indent="0" algn="l" defTabSz="960884" eaLnBrk="1" fontAlgn="base" latinLnBrk="0" hangingPunct="0">
              <a:lnSpc>
                <a:spcPct val="100000"/>
              </a:lnSpc>
              <a:spcBef>
                <a:spcPct val="0"/>
              </a:spcBef>
              <a:spcAft>
                <a:spcPct val="0"/>
              </a:spcAft>
              <a:buClrTx/>
              <a:buSzTx/>
              <a:buFontTx/>
              <a:buNone/>
              <a:tabLst>
                <a:tab pos="24003" algn="l"/>
              </a:tabLst>
              <a:defRPr/>
            </a:pPr>
            <a:r>
              <a:rPr kumimoji="0" lang="en-US" sz="864" b="1" i="0" u="none" strike="noStrike" kern="0" cap="none" spc="0" normalizeH="0" baseline="0" noProof="0" dirty="0">
                <a:ln>
                  <a:noFill/>
                </a:ln>
                <a:solidFill>
                  <a:schemeClr val="accent2"/>
                </a:solidFill>
                <a:effectLst/>
                <a:uLnTx/>
                <a:uFillTx/>
                <a:latin typeface="Arial" panose="020B0604020202020204" pitchFamily="34" charset="0"/>
                <a:ea typeface="微软雅黑" pitchFamily="34" charset="-122"/>
                <a:cs typeface="Arial" panose="020B0604020202020204" pitchFamily="34" charset="0"/>
                <a:sym typeface="Helvetica Neue"/>
              </a:rPr>
              <a:t>Ampere GPU coming</a:t>
            </a:r>
          </a:p>
        </p:txBody>
      </p:sp>
      <p:sp>
        <p:nvSpPr>
          <p:cNvPr id="100" name="标题 4">
            <a:extLst>
              <a:ext uri="{FF2B5EF4-FFF2-40B4-BE49-F238E27FC236}">
                <a16:creationId xmlns:a16="http://schemas.microsoft.com/office/drawing/2014/main" id="{DE8DD0D2-B8ED-4698-B438-706DEC79E564}"/>
              </a:ext>
            </a:extLst>
          </p:cNvPr>
          <p:cNvSpPr txBox="1">
            <a:spLocks/>
          </p:cNvSpPr>
          <p:nvPr/>
        </p:nvSpPr>
        <p:spPr>
          <a:xfrm>
            <a:off x="212082" y="127903"/>
            <a:ext cx="11089169" cy="548141"/>
          </a:xfrm>
          <a:prstGeom prst="rect">
            <a:avLst/>
          </a:prstGeom>
        </p:spPr>
        <p:txBody>
          <a:bodyPr anchor="ctr">
            <a:noAutofit/>
          </a:bodyPr>
          <a:lstStyle>
            <a:lvl1pPr algn="l" defTabSz="457187" rtl="0" eaLnBrk="1" latinLnBrk="0" hangingPunct="1">
              <a:spcBef>
                <a:spcPct val="0"/>
              </a:spcBef>
              <a:buNone/>
              <a:defRPr sz="3591" kern="1200" cap="none">
                <a:ln w="3175" cmpd="sng">
                  <a:noFill/>
                </a:ln>
                <a:solidFill>
                  <a:schemeClr val="tx1"/>
                </a:solidFill>
                <a:effectLst/>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187" rtl="0" eaLnBrk="1" fontAlgn="auto" latinLnBrk="0" hangingPunct="1">
              <a:lnSpc>
                <a:spcPct val="100000"/>
              </a:lnSpc>
              <a:spcBef>
                <a:spcPct val="0"/>
              </a:spcBef>
              <a:spcAft>
                <a:spcPts val="0"/>
              </a:spcAft>
              <a:buClrTx/>
              <a:buSzTx/>
              <a:buFontTx/>
              <a:buNone/>
              <a:tabLst/>
              <a:defRPr/>
            </a:pPr>
            <a:r>
              <a:rPr kumimoji="0" lang="en-US" altLang="zh-CN" sz="2700" b="1" i="0" u="none" strike="noStrike" kern="1200" cap="none" spc="0" normalizeH="0" baseline="0" noProof="0" dirty="0">
                <a:ln w="3175" cmpd="sng">
                  <a:noFill/>
                </a:ln>
                <a:solidFill>
                  <a:srgbClr val="00B0F0"/>
                </a:solidFill>
                <a:effectLst/>
                <a:uLnTx/>
                <a:uFillTx/>
                <a:latin typeface="Arial" panose="020B0604020202020204" pitchFamily="34" charset="0"/>
                <a:ea typeface="微软雅黑" panose="020B0503020204020204" pitchFamily="34" charset="-122"/>
                <a:cs typeface="+mj-cs"/>
              </a:rPr>
              <a:t>Rich Portfolio to Meet Your Every Intelligent Computing Need</a:t>
            </a:r>
            <a:endParaRPr kumimoji="0" lang="zh-CN" altLang="en-US" sz="2700" b="1" i="0" u="none" strike="noStrike" kern="1200" cap="none" spc="0" normalizeH="0" baseline="0" noProof="0" dirty="0">
              <a:ln w="3175" cmpd="sng">
                <a:noFill/>
              </a:ln>
              <a:solidFill>
                <a:srgbClr val="00B0F0"/>
              </a:solidFill>
              <a:effectLst/>
              <a:uLnTx/>
              <a:uFillTx/>
              <a:ea typeface="微软雅黑" panose="020B0503020204020204" pitchFamily="34" charset="-122"/>
              <a:cs typeface="+mj-cs"/>
            </a:endParaRPr>
          </a:p>
        </p:txBody>
      </p:sp>
    </p:spTree>
    <p:extLst>
      <p:ext uri="{BB962C8B-B14F-4D97-AF65-F5344CB8AC3E}">
        <p14:creationId xmlns:p14="http://schemas.microsoft.com/office/powerpoint/2010/main" val="299050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B9D25EA-5756-43DE-95A7-33281607E2F1}"/>
              </a:ext>
            </a:extLst>
          </p:cNvPr>
          <p:cNvGrpSpPr/>
          <p:nvPr/>
        </p:nvGrpSpPr>
        <p:grpSpPr>
          <a:xfrm>
            <a:off x="581883" y="782825"/>
            <a:ext cx="1299566" cy="562139"/>
            <a:chOff x="37007735" y="2989991"/>
            <a:chExt cx="4813208" cy="2081997"/>
          </a:xfrm>
        </p:grpSpPr>
        <p:sp>
          <p:nvSpPr>
            <p:cNvPr id="125" name="Text Box 8"/>
            <p:cNvSpPr txBox="1">
              <a:spLocks noChangeArrowheads="1"/>
            </p:cNvSpPr>
            <p:nvPr/>
          </p:nvSpPr>
          <p:spPr bwMode="auto">
            <a:xfrm>
              <a:off x="37007735" y="3503730"/>
              <a:ext cx="4403772" cy="426481"/>
            </a:xfrm>
            <a:prstGeom prst="rect">
              <a:avLst/>
            </a:prstGeom>
            <a:solidFill>
              <a:schemeClr val="accent1">
                <a:lumMod val="60000"/>
                <a:lumOff val="40000"/>
              </a:schemeClr>
            </a:solidFill>
            <a:ln w="9525" algn="ctr">
              <a:noFill/>
              <a:miter lim="800000"/>
              <a:headEnd/>
              <a:tailEnd/>
            </a:ln>
          </p:spPr>
          <p:txBody>
            <a:bodyPr wrap="square" lIns="26961" tIns="26961" rIns="26961" bIns="2696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25724" rtl="0" eaLnBrk="1" fontAlgn="ctr" latinLnBrk="0" hangingPunct="1">
                <a:lnSpc>
                  <a:spcPct val="100000"/>
                </a:lnSpc>
                <a:spcBef>
                  <a:spcPts val="0"/>
                </a:spcBef>
                <a:spcAft>
                  <a:spcPts val="0"/>
                </a:spcAft>
                <a:buClrTx/>
                <a:buSzTx/>
                <a:buFontTx/>
                <a:buNone/>
                <a:tabLst/>
                <a:defRPr/>
              </a:pPr>
              <a:r>
                <a:rPr kumimoji="0" lang="en-US" sz="787"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Arial" pitchFamily="34" charset="0"/>
                </a:rPr>
                <a:t>Sales cycle</a:t>
              </a:r>
            </a:p>
          </p:txBody>
        </p:sp>
        <p:sp>
          <p:nvSpPr>
            <p:cNvPr id="127" name="矩形 126"/>
            <p:cNvSpPr/>
            <p:nvPr/>
          </p:nvSpPr>
          <p:spPr>
            <a:xfrm>
              <a:off x="37007750" y="2989991"/>
              <a:ext cx="2906592" cy="769025"/>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a:t>
              </a:r>
            </a:p>
          </p:txBody>
        </p:sp>
        <p:sp>
          <p:nvSpPr>
            <p:cNvPr id="129" name="矩形 128"/>
            <p:cNvSpPr/>
            <p:nvPr/>
          </p:nvSpPr>
          <p:spPr>
            <a:xfrm>
              <a:off x="40192525" y="2997057"/>
              <a:ext cx="1628418" cy="632340"/>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EOM▼</a:t>
              </a:r>
            </a:p>
          </p:txBody>
        </p:sp>
        <p:sp>
          <p:nvSpPr>
            <p:cNvPr id="122" name="Text Box 8"/>
            <p:cNvSpPr txBox="1">
              <a:spLocks noChangeArrowheads="1"/>
            </p:cNvSpPr>
            <p:nvPr/>
          </p:nvSpPr>
          <p:spPr bwMode="auto">
            <a:xfrm>
              <a:off x="37007746" y="4100497"/>
              <a:ext cx="4403772" cy="426481"/>
            </a:xfrm>
            <a:prstGeom prst="rect">
              <a:avLst/>
            </a:prstGeom>
            <a:solidFill>
              <a:srgbClr val="2F8D2F"/>
            </a:solidFill>
            <a:ln w="9525" algn="ctr">
              <a:noFill/>
              <a:miter lim="800000"/>
              <a:headEnd/>
              <a:tailEnd/>
            </a:ln>
          </p:spPr>
          <p:txBody>
            <a:bodyPr wrap="square" lIns="26961" tIns="26961" rIns="26961" bIns="2696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25724" rtl="0" eaLnBrk="1" fontAlgn="ctr" latinLnBrk="0" hangingPunct="1">
                <a:lnSpc>
                  <a:spcPct val="100000"/>
                </a:lnSpc>
                <a:spcBef>
                  <a:spcPts val="0"/>
                </a:spcBef>
                <a:spcAft>
                  <a:spcPts val="0"/>
                </a:spcAft>
                <a:buClrTx/>
                <a:buSzTx/>
                <a:buFontTx/>
                <a:buNone/>
                <a:tabLst/>
                <a:defRPr/>
              </a:pPr>
              <a:r>
                <a:rPr kumimoji="0" lang="en-US" sz="787"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Arial" pitchFamily="34" charset="0"/>
                </a:rPr>
                <a:t>Developing</a:t>
              </a:r>
            </a:p>
          </p:txBody>
        </p:sp>
        <p:sp>
          <p:nvSpPr>
            <p:cNvPr id="119" name="Text Box 8"/>
            <p:cNvSpPr txBox="1">
              <a:spLocks noChangeArrowheads="1"/>
            </p:cNvSpPr>
            <p:nvPr/>
          </p:nvSpPr>
          <p:spPr bwMode="auto">
            <a:xfrm>
              <a:off x="37007750" y="4645507"/>
              <a:ext cx="4403772" cy="426481"/>
            </a:xfrm>
            <a:prstGeom prst="rect">
              <a:avLst/>
            </a:prstGeom>
            <a:solidFill>
              <a:srgbClr val="385723"/>
            </a:solidFill>
            <a:ln w="9525" algn="ctr">
              <a:noFill/>
              <a:miter lim="800000"/>
              <a:headEnd/>
              <a:tailEnd/>
            </a:ln>
          </p:spPr>
          <p:txBody>
            <a:bodyPr wrap="square" lIns="26961" tIns="26961" rIns="26961" bIns="2696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25724" rtl="0" eaLnBrk="1" fontAlgn="ctr" latinLnBrk="0" hangingPunct="1">
                <a:lnSpc>
                  <a:spcPct val="100000"/>
                </a:lnSpc>
                <a:spcBef>
                  <a:spcPts val="0"/>
                </a:spcBef>
                <a:spcAft>
                  <a:spcPts val="0"/>
                </a:spcAft>
                <a:buClrTx/>
                <a:buSzTx/>
                <a:buFontTx/>
                <a:buNone/>
                <a:tabLst/>
                <a:defRPr/>
              </a:pPr>
              <a:r>
                <a:rPr kumimoji="0" lang="en-US" sz="787"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Arial" pitchFamily="34" charset="0"/>
                </a:rPr>
                <a:t>Planning</a:t>
              </a:r>
            </a:p>
          </p:txBody>
        </p:sp>
      </p:grpSp>
      <p:sp>
        <p:nvSpPr>
          <p:cNvPr id="4" name="标题 3"/>
          <p:cNvSpPr>
            <a:spLocks noGrp="1"/>
          </p:cNvSpPr>
          <p:nvPr>
            <p:ph type="title"/>
          </p:nvPr>
        </p:nvSpPr>
        <p:spPr>
          <a:xfrm>
            <a:off x="116377" y="105999"/>
            <a:ext cx="11966032" cy="561133"/>
          </a:xfrm>
          <a:prstGeom prst="rect">
            <a:avLst/>
          </a:prstGeom>
        </p:spPr>
        <p:txBody>
          <a:bodyPr/>
          <a:lstStyle/>
          <a:p>
            <a:r>
              <a:rPr lang="en-US" altLang="zh-CN" sz="2700" b="1" dirty="0">
                <a:solidFill>
                  <a:srgbClr val="00B0F0"/>
                </a:solidFill>
                <a:latin typeface="Arial" panose="020B0604020202020204" pitchFamily="34" charset="0"/>
              </a:rPr>
              <a:t>Continuous Evolution Roadmap Synchronous to Intel Release Schedule</a:t>
            </a:r>
            <a:endParaRPr lang="zh-CN" altLang="en-US" sz="2700" b="1" dirty="0">
              <a:solidFill>
                <a:srgbClr val="00B0F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3160637333"/>
              </p:ext>
            </p:extLst>
          </p:nvPr>
        </p:nvGraphicFramePr>
        <p:xfrm>
          <a:off x="701258" y="934890"/>
          <a:ext cx="10448301" cy="3980208"/>
        </p:xfrm>
        <a:graphic>
          <a:graphicData uri="http://schemas.openxmlformats.org/drawingml/2006/table">
            <a:tbl>
              <a:tblPr/>
              <a:tblGrid>
                <a:gridCol w="1011635">
                  <a:extLst>
                    <a:ext uri="{9D8B030D-6E8A-4147-A177-3AD203B41FA5}">
                      <a16:colId xmlns:a16="http://schemas.microsoft.com/office/drawing/2014/main" val="20000"/>
                    </a:ext>
                  </a:extLst>
                </a:gridCol>
                <a:gridCol w="142262">
                  <a:extLst>
                    <a:ext uri="{9D8B030D-6E8A-4147-A177-3AD203B41FA5}">
                      <a16:colId xmlns:a16="http://schemas.microsoft.com/office/drawing/2014/main" val="20001"/>
                    </a:ext>
                  </a:extLst>
                </a:gridCol>
                <a:gridCol w="663886">
                  <a:extLst>
                    <a:ext uri="{9D8B030D-6E8A-4147-A177-3AD203B41FA5}">
                      <a16:colId xmlns:a16="http://schemas.microsoft.com/office/drawing/2014/main" val="20002"/>
                    </a:ext>
                  </a:extLst>
                </a:gridCol>
                <a:gridCol w="663886">
                  <a:extLst>
                    <a:ext uri="{9D8B030D-6E8A-4147-A177-3AD203B41FA5}">
                      <a16:colId xmlns:a16="http://schemas.microsoft.com/office/drawing/2014/main" val="20003"/>
                    </a:ext>
                  </a:extLst>
                </a:gridCol>
                <a:gridCol w="331943">
                  <a:extLst>
                    <a:ext uri="{9D8B030D-6E8A-4147-A177-3AD203B41FA5}">
                      <a16:colId xmlns:a16="http://schemas.microsoft.com/office/drawing/2014/main" val="20004"/>
                    </a:ext>
                  </a:extLst>
                </a:gridCol>
                <a:gridCol w="331943">
                  <a:extLst>
                    <a:ext uri="{9D8B030D-6E8A-4147-A177-3AD203B41FA5}">
                      <a16:colId xmlns:a16="http://schemas.microsoft.com/office/drawing/2014/main" val="20005"/>
                    </a:ext>
                  </a:extLst>
                </a:gridCol>
                <a:gridCol w="663886">
                  <a:extLst>
                    <a:ext uri="{9D8B030D-6E8A-4147-A177-3AD203B41FA5}">
                      <a16:colId xmlns:a16="http://schemas.microsoft.com/office/drawing/2014/main" val="20006"/>
                    </a:ext>
                  </a:extLst>
                </a:gridCol>
                <a:gridCol w="663886">
                  <a:extLst>
                    <a:ext uri="{9D8B030D-6E8A-4147-A177-3AD203B41FA5}">
                      <a16:colId xmlns:a16="http://schemas.microsoft.com/office/drawing/2014/main" val="20007"/>
                    </a:ext>
                  </a:extLst>
                </a:gridCol>
                <a:gridCol w="663886">
                  <a:extLst>
                    <a:ext uri="{9D8B030D-6E8A-4147-A177-3AD203B41FA5}">
                      <a16:colId xmlns:a16="http://schemas.microsoft.com/office/drawing/2014/main" val="20008"/>
                    </a:ext>
                  </a:extLst>
                </a:gridCol>
                <a:gridCol w="663886">
                  <a:extLst>
                    <a:ext uri="{9D8B030D-6E8A-4147-A177-3AD203B41FA5}">
                      <a16:colId xmlns:a16="http://schemas.microsoft.com/office/drawing/2014/main" val="20009"/>
                    </a:ext>
                  </a:extLst>
                </a:gridCol>
                <a:gridCol w="663886">
                  <a:extLst>
                    <a:ext uri="{9D8B030D-6E8A-4147-A177-3AD203B41FA5}">
                      <a16:colId xmlns:a16="http://schemas.microsoft.com/office/drawing/2014/main" val="20010"/>
                    </a:ext>
                  </a:extLst>
                </a:gridCol>
                <a:gridCol w="663886">
                  <a:extLst>
                    <a:ext uri="{9D8B030D-6E8A-4147-A177-3AD203B41FA5}">
                      <a16:colId xmlns:a16="http://schemas.microsoft.com/office/drawing/2014/main" val="20011"/>
                    </a:ext>
                  </a:extLst>
                </a:gridCol>
                <a:gridCol w="663886">
                  <a:extLst>
                    <a:ext uri="{9D8B030D-6E8A-4147-A177-3AD203B41FA5}">
                      <a16:colId xmlns:a16="http://schemas.microsoft.com/office/drawing/2014/main" val="20012"/>
                    </a:ext>
                  </a:extLst>
                </a:gridCol>
                <a:gridCol w="663886">
                  <a:extLst>
                    <a:ext uri="{9D8B030D-6E8A-4147-A177-3AD203B41FA5}">
                      <a16:colId xmlns:a16="http://schemas.microsoft.com/office/drawing/2014/main" val="20013"/>
                    </a:ext>
                  </a:extLst>
                </a:gridCol>
                <a:gridCol w="663886">
                  <a:extLst>
                    <a:ext uri="{9D8B030D-6E8A-4147-A177-3AD203B41FA5}">
                      <a16:colId xmlns:a16="http://schemas.microsoft.com/office/drawing/2014/main" val="20014"/>
                    </a:ext>
                  </a:extLst>
                </a:gridCol>
                <a:gridCol w="663886">
                  <a:extLst>
                    <a:ext uri="{9D8B030D-6E8A-4147-A177-3AD203B41FA5}">
                      <a16:colId xmlns:a16="http://schemas.microsoft.com/office/drawing/2014/main" val="20015"/>
                    </a:ext>
                  </a:extLst>
                </a:gridCol>
                <a:gridCol w="663886">
                  <a:extLst>
                    <a:ext uri="{9D8B030D-6E8A-4147-A177-3AD203B41FA5}">
                      <a16:colId xmlns:a16="http://schemas.microsoft.com/office/drawing/2014/main" val="20016"/>
                    </a:ext>
                  </a:extLst>
                </a:gridCol>
              </a:tblGrid>
              <a:tr h="248763">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fontAlgn="ctr"/>
                      <a:r>
                        <a:rPr lang="en-US" altLang="zh-CN" sz="1000" b="0" i="0" u="none" strike="noStrike" dirty="0">
                          <a:effectLst/>
                          <a:latin typeface="Arial" panose="020B0604020202020204" pitchFamily="34" charset="0"/>
                          <a:ea typeface="宋体" panose="02010600030101010101" pitchFamily="2" charset="-122"/>
                          <a:cs typeface="Arial" panose="020B0604020202020204" pitchFamily="34" charset="0"/>
                        </a:rPr>
                        <a:t>2019</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000" b="0" i="0" u="none" strike="noStrike" dirty="0">
                          <a:effectLst/>
                          <a:latin typeface="Arial" panose="020B0604020202020204" pitchFamily="34" charset="0"/>
                          <a:ea typeface="宋体" panose="02010600030101010101" pitchFamily="2" charset="-122"/>
                          <a:cs typeface="Arial" panose="020B0604020202020204" pitchFamily="34" charset="0"/>
                        </a:rPr>
                        <a:t>2020</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1000" b="0" i="0" u="none" strike="noStrike" dirty="0">
                          <a:effectLst/>
                          <a:latin typeface="Arial" panose="020B0604020202020204" pitchFamily="34" charset="0"/>
                          <a:ea typeface="宋体" panose="02010600030101010101" pitchFamily="2" charset="-122"/>
                          <a:cs typeface="Arial" panose="020B0604020202020204" pitchFamily="34" charset="0"/>
                        </a:rPr>
                        <a:t>2021</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ctr"/>
                      <a:r>
                        <a:rPr lang="en-US" altLang="zh-CN" sz="1000" b="0" i="0" u="none" strike="noStrike" dirty="0">
                          <a:effectLst/>
                          <a:latin typeface="Arial" panose="020B0604020202020204" pitchFamily="34" charset="0"/>
                          <a:ea typeface="宋体" panose="02010600030101010101" pitchFamily="2" charset="-122"/>
                          <a:cs typeface="Arial" panose="020B0604020202020204" pitchFamily="34" charset="0"/>
                        </a:rPr>
                        <a:t>2022</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zh-CN" altLang="en-US"/>
                    </a:p>
                  </a:txBody>
                  <a:tcPr/>
                </a:tc>
                <a:extLst>
                  <a:ext uri="{0D108BD9-81ED-4DB2-BD59-A6C34878D82A}">
                    <a16:rowId xmlns:a16="http://schemas.microsoft.com/office/drawing/2014/main" val="10000"/>
                  </a:ext>
                </a:extLst>
              </a:tr>
              <a:tr h="248763">
                <a:tc>
                  <a:txBody>
                    <a:bodyPr/>
                    <a:lstStyle/>
                    <a:p>
                      <a:pPr algn="r" fontAlgn="ctr"/>
                      <a:r>
                        <a:rPr lang="zh-CN" altLang="en-US" sz="1300" b="0"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effectLst/>
                          <a:latin typeface="Arial" panose="020B0604020202020204" pitchFamily="34" charset="0"/>
                          <a:ea typeface="宋体" panose="02010600030101010101" pitchFamily="2" charset="-122"/>
                          <a:cs typeface="Arial" panose="020B0604020202020204" pitchFamily="34" charset="0"/>
                        </a:rPr>
                        <a:t>Q1</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a:effectLst/>
                          <a:latin typeface="Arial" panose="020B0604020202020204" pitchFamily="34" charset="0"/>
                          <a:ea typeface="宋体" panose="02010600030101010101" pitchFamily="2" charset="-122"/>
                          <a:cs typeface="Arial" panose="020B0604020202020204" pitchFamily="34" charset="0"/>
                        </a:rPr>
                        <a:t>Q2</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gridSpan="2">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Q3</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zh-CN" altLang="en-US"/>
                    </a:p>
                  </a:txBody>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Q4</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Q1</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Q2</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Q3</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Q4</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Q1</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Q2</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Q3</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Q4</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Q1</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0" i="0" u="none" strike="noStrike" dirty="0">
                          <a:effectLst/>
                          <a:latin typeface="Arial" panose="020B0604020202020204" pitchFamily="34" charset="0"/>
                          <a:ea typeface="宋体" panose="02010600030101010101" pitchFamily="2" charset="-122"/>
                          <a:cs typeface="Arial" panose="020B0604020202020204" pitchFamily="34" charset="0"/>
                        </a:rPr>
                        <a:t>Q2</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0001"/>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2288H V5</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gridSpan="13">
                  <a:txBody>
                    <a:bodyPr/>
                    <a:lstStyle/>
                    <a:p>
                      <a:pPr algn="ct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02"/>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2298 V5</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ctr"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noFill/>
                  </a:tcPr>
                </a:tc>
                <a:tc>
                  <a:txBody>
                    <a:bodyPr/>
                    <a:lstStyle/>
                    <a:p>
                      <a:pPr algn="ctr"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noFill/>
                  </a:tcPr>
                </a:tc>
                <a:tc gridSpan="9">
                  <a:txBody>
                    <a:bodyPr/>
                    <a:lstStyle/>
                    <a:p>
                      <a:pPr algn="ctr"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chemeClr val="accent1">
                        <a:lumMod val="60000"/>
                        <a:lumOff val="40000"/>
                      </a:schemeClr>
                    </a:solidFill>
                  </a:tcPr>
                </a:tc>
                <a:tc hMerge="1">
                  <a:txBody>
                    <a:bodyPr/>
                    <a:lstStyle/>
                    <a:p>
                      <a:pPr algn="ctr" fontAlgn="ctr"/>
                      <a:endParaRPr lang="zh-CN" altLang="en-US" sz="48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gradFill flip="none" rotWithShape="1">
                      <a:gsLst>
                        <a:gs pos="0">
                          <a:srgbClr val="66FF66">
                            <a:shade val="30000"/>
                            <a:satMod val="115000"/>
                          </a:srgbClr>
                        </a:gs>
                        <a:gs pos="50000">
                          <a:srgbClr val="66FF66">
                            <a:shade val="67500"/>
                            <a:satMod val="115000"/>
                          </a:srgbClr>
                        </a:gs>
                        <a:gs pos="100000">
                          <a:srgbClr val="66FF66">
                            <a:shade val="100000"/>
                            <a:satMod val="115000"/>
                          </a:srgbClr>
                        </a:gs>
                      </a:gsLst>
                      <a:lin ang="0" scaled="1"/>
                      <a:tileRect/>
                    </a:gradFill>
                  </a:tcPr>
                </a:tc>
                <a:tc hMerge="1">
                  <a:txBody>
                    <a:bodyPr/>
                    <a:lstStyle/>
                    <a:p>
                      <a:endParaRPr lang="zh-CN" altLang="en-US"/>
                    </a:p>
                  </a:txBody>
                  <a:tcPr/>
                </a:tc>
                <a:tc hMerge="1">
                  <a:txBody>
                    <a:bodyPr/>
                    <a:lstStyle/>
                    <a:p>
                      <a:endParaRPr lang="zh-CN" altLang="en-US"/>
                    </a:p>
                  </a:txBody>
                  <a:tcPr/>
                </a:tc>
                <a:tc hMerge="1">
                  <a:txBody>
                    <a:bodyPr/>
                    <a:lstStyle/>
                    <a:p>
                      <a:pPr algn="ctr" fontAlgn="ctr"/>
                      <a:endParaRPr lang="zh-CN" altLang="en-US" sz="48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gradFill flip="none" rotWithShape="1">
                      <a:gsLst>
                        <a:gs pos="0">
                          <a:srgbClr val="66FF66">
                            <a:shade val="30000"/>
                            <a:satMod val="115000"/>
                          </a:srgbClr>
                        </a:gs>
                        <a:gs pos="50000">
                          <a:srgbClr val="66FF66">
                            <a:shade val="67500"/>
                            <a:satMod val="115000"/>
                          </a:srgbClr>
                        </a:gs>
                        <a:gs pos="100000">
                          <a:srgbClr val="66FF66">
                            <a:shade val="100000"/>
                            <a:satMod val="115000"/>
                          </a:srgbClr>
                        </a:gs>
                      </a:gsLst>
                      <a:lin ang="0" scaled="1"/>
                      <a:tileRect/>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03"/>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2288H V6</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no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extLst>
                  <a:ext uri="{0D108BD9-81ED-4DB2-BD59-A6C34878D82A}">
                    <a16:rowId xmlns:a16="http://schemas.microsoft.com/office/drawing/2014/main" val="10004"/>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2288H V7</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extLst>
                  <a:ext uri="{0D108BD9-81ED-4DB2-BD59-A6C34878D82A}">
                    <a16:rowId xmlns:a16="http://schemas.microsoft.com/office/drawing/2014/main" val="10005"/>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1288H V5</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gridSpan="13">
                  <a:txBody>
                    <a:bodyPr/>
                    <a:lstStyle/>
                    <a:p>
                      <a:pPr algn="ct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06"/>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1288H V6</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no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extLst>
                  <a:ext uri="{0D108BD9-81ED-4DB2-BD59-A6C34878D82A}">
                    <a16:rowId xmlns:a16="http://schemas.microsoft.com/office/drawing/2014/main" val="10007"/>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1288H V7</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extLst>
                  <a:ext uri="{0D108BD9-81ED-4DB2-BD59-A6C34878D82A}">
                    <a16:rowId xmlns:a16="http://schemas.microsoft.com/office/drawing/2014/main" val="10008"/>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5288 V5</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gridSpan="13">
                  <a:txBody>
                    <a:bodyPr/>
                    <a:lstStyle/>
                    <a:p>
                      <a:pPr algn="ct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09"/>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5288 V6</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no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extLst>
                  <a:ext uri="{0D108BD9-81ED-4DB2-BD59-A6C34878D82A}">
                    <a16:rowId xmlns:a16="http://schemas.microsoft.com/office/drawing/2014/main" val="10010"/>
                  </a:ext>
                </a:extLst>
              </a:tr>
              <a:tr h="248763">
                <a:tc>
                  <a:txBody>
                    <a:bodyPr/>
                    <a:lstStyle/>
                    <a:p>
                      <a:pPr algn="r" fontAlgn="ctr"/>
                      <a:r>
                        <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rPr>
                        <a:t>5288 V7</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extLst>
                  <a:ext uri="{0D108BD9-81ED-4DB2-BD59-A6C34878D82A}">
                    <a16:rowId xmlns:a16="http://schemas.microsoft.com/office/drawing/2014/main" val="10011"/>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2488/H V5</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gridSpan="13">
                  <a:txBody>
                    <a:bodyPr/>
                    <a:lstStyle/>
                    <a:p>
                      <a:pPr algn="ct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12"/>
                  </a:ext>
                </a:extLst>
              </a:tr>
              <a:tr h="248763">
                <a:tc>
                  <a:txBody>
                    <a:bodyPr/>
                    <a:lstStyle/>
                    <a:p>
                      <a:pPr algn="r" fontAlgn="ctr"/>
                      <a:endParaRPr lang="en-US" sz="1000" b="0" i="0" u="none" strike="noStrike" dirty="0">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gridSpan="13">
                  <a:txBody>
                    <a:bodyPr/>
                    <a:lstStyle/>
                    <a:p>
                      <a:pPr algn="ct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extLst>
                  <a:ext uri="{0D108BD9-81ED-4DB2-BD59-A6C34878D82A}">
                    <a16:rowId xmlns:a16="http://schemas.microsoft.com/office/drawing/2014/main" val="10013"/>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2488H V6</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endPar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a:noFill/>
                    </a:lnL>
                    <a:lnR w="1270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endPar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endParaRPr>
                    </a:p>
                  </a:txBody>
                  <a:tcPr marL="2057" marR="2057" marT="2057"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12700" cap="flat" cmpd="sng" algn="ctr">
                      <a:solidFill>
                        <a:schemeClr val="tx1"/>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2F8D2F"/>
                    </a:solidFill>
                  </a:tcPr>
                </a:tc>
                <a:extLst>
                  <a:ext uri="{0D108BD9-81ED-4DB2-BD59-A6C34878D82A}">
                    <a16:rowId xmlns:a16="http://schemas.microsoft.com/office/drawing/2014/main" val="10014"/>
                  </a:ext>
                </a:extLst>
              </a:tr>
              <a:tr h="248763">
                <a:tc>
                  <a:txBody>
                    <a:bodyPr/>
                    <a:lstStyle/>
                    <a:p>
                      <a:pPr algn="r" fontAlgn="ctr"/>
                      <a:r>
                        <a:rPr lang="en-US" sz="1000" b="0" i="0" u="none" strike="noStrike" dirty="0">
                          <a:solidFill>
                            <a:srgbClr val="FFC000"/>
                          </a:solidFill>
                          <a:effectLst/>
                          <a:latin typeface="Arial" panose="020B0604020202020204" pitchFamily="34" charset="0"/>
                          <a:ea typeface="宋体" panose="02010600030101010101" pitchFamily="2" charset="-122"/>
                          <a:cs typeface="Arial" panose="020B0604020202020204" pitchFamily="34" charset="0"/>
                        </a:rPr>
                        <a:t>2488H V7</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r"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10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no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gridSpan="2">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hMerge="1">
                  <a:txBody>
                    <a:bodyPr/>
                    <a:lstStyle/>
                    <a:p>
                      <a:endParaRPr lang="zh-CN" altLang="en-US"/>
                    </a:p>
                  </a:txBody>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w="6350" cap="flat" cmpd="sng" algn="ctr">
                      <a:solidFill>
                        <a:srgbClr val="000000"/>
                      </a:solidFill>
                      <a:prstDash val="solid"/>
                      <a:round/>
                      <a:headEnd type="none" w="med" len="med"/>
                      <a:tailEnd type="none" w="med" len="med"/>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a:noFill/>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tc>
                  <a:txBody>
                    <a:bodyPr/>
                    <a:lstStyle/>
                    <a:p>
                      <a:pPr algn="l" fontAlgn="ctr"/>
                      <a:r>
                        <a:rPr lang="zh-CN" altLang="en-US" sz="1300" b="0" i="0" u="none" strike="noStrike" dirty="0">
                          <a:effectLst/>
                          <a:latin typeface="Arial" panose="020B0604020202020204" pitchFamily="34" charset="0"/>
                          <a:ea typeface="宋体" panose="02010600030101010101" pitchFamily="2" charset="-122"/>
                          <a:cs typeface="Arial" panose="020B0604020202020204" pitchFamily="34" charset="0"/>
                        </a:rPr>
                        <a:t>　</a:t>
                      </a:r>
                    </a:p>
                  </a:txBody>
                  <a:tcPr marL="2057" marR="2057" marT="2057" marB="0" anchor="ctr">
                    <a:lnL>
                      <a:noFill/>
                    </a:lnL>
                    <a:lnR w="6350" cap="flat" cmpd="sng" algn="ctr">
                      <a:solidFill>
                        <a:srgbClr val="000000"/>
                      </a:solidFill>
                      <a:prstDash val="solid"/>
                      <a:round/>
                      <a:headEnd type="none" w="med" len="med"/>
                      <a:tailEnd type="none" w="med" len="med"/>
                    </a:lnR>
                    <a:lnT w="19050" cap="flat" cmpd="sng" algn="ctr">
                      <a:solidFill>
                        <a:schemeClr val="tx1">
                          <a:lumMod val="50000"/>
                          <a:lumOff val="50000"/>
                        </a:schemeClr>
                      </a:solidFill>
                      <a:prstDash val="lgDash"/>
                      <a:round/>
                      <a:headEnd type="none" w="med" len="med"/>
                      <a:tailEnd type="none" w="med" len="med"/>
                    </a:lnT>
                    <a:lnB w="19050" cap="flat" cmpd="sng" algn="ctr">
                      <a:solidFill>
                        <a:schemeClr val="tx1">
                          <a:lumMod val="50000"/>
                          <a:lumOff val="50000"/>
                        </a:schemeClr>
                      </a:solidFill>
                      <a:prstDash val="lgDash"/>
                      <a:round/>
                      <a:headEnd type="none" w="med" len="med"/>
                      <a:tailEnd type="none" w="med" len="med"/>
                    </a:lnB>
                    <a:solidFill>
                      <a:srgbClr val="385723"/>
                    </a:solidFill>
                  </a:tcPr>
                </a:tc>
                <a:extLst>
                  <a:ext uri="{0D108BD9-81ED-4DB2-BD59-A6C34878D82A}">
                    <a16:rowId xmlns:a16="http://schemas.microsoft.com/office/drawing/2014/main" val="10015"/>
                  </a:ext>
                </a:extLst>
              </a:tr>
            </a:tbl>
          </a:graphicData>
        </a:graphic>
      </p:graphicFrame>
      <p:sp>
        <p:nvSpPr>
          <p:cNvPr id="76" name="文本框 75"/>
          <p:cNvSpPr txBox="1"/>
          <p:nvPr/>
        </p:nvSpPr>
        <p:spPr>
          <a:xfrm>
            <a:off x="1887819" y="1450169"/>
            <a:ext cx="1399906"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2017.07.31</a:t>
            </a:r>
          </a:p>
        </p:txBody>
      </p:sp>
      <p:sp>
        <p:nvSpPr>
          <p:cNvPr id="77" name="文本框 76"/>
          <p:cNvSpPr txBox="1"/>
          <p:nvPr/>
        </p:nvSpPr>
        <p:spPr>
          <a:xfrm>
            <a:off x="1924396" y="2425772"/>
            <a:ext cx="1476347"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2017.07.31</a:t>
            </a:r>
          </a:p>
        </p:txBody>
      </p:sp>
      <p:sp>
        <p:nvSpPr>
          <p:cNvPr id="78" name="文本框 77"/>
          <p:cNvSpPr txBox="1"/>
          <p:nvPr/>
        </p:nvSpPr>
        <p:spPr>
          <a:xfrm>
            <a:off x="1887819" y="3182055"/>
            <a:ext cx="1893070"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2018.04.30</a:t>
            </a:r>
          </a:p>
        </p:txBody>
      </p:sp>
      <p:sp>
        <p:nvSpPr>
          <p:cNvPr id="79" name="文本框 78"/>
          <p:cNvSpPr txBox="1"/>
          <p:nvPr/>
        </p:nvSpPr>
        <p:spPr>
          <a:xfrm>
            <a:off x="1881449" y="3919583"/>
            <a:ext cx="1893067"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2017.12.31</a:t>
            </a:r>
          </a:p>
        </p:txBody>
      </p:sp>
      <p:sp>
        <p:nvSpPr>
          <p:cNvPr id="83" name="文本框 82"/>
          <p:cNvSpPr txBox="1"/>
          <p:nvPr/>
        </p:nvSpPr>
        <p:spPr>
          <a:xfrm>
            <a:off x="1779491" y="4961320"/>
            <a:ext cx="1815980"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2018.03.31</a:t>
            </a:r>
          </a:p>
        </p:txBody>
      </p:sp>
      <p:sp>
        <p:nvSpPr>
          <p:cNvPr id="92" name="文本框 91"/>
          <p:cNvSpPr txBox="1"/>
          <p:nvPr/>
        </p:nvSpPr>
        <p:spPr>
          <a:xfrm>
            <a:off x="3867156" y="1690399"/>
            <a:ext cx="1663860"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2019.11.30</a:t>
            </a:r>
          </a:p>
        </p:txBody>
      </p:sp>
      <p:sp>
        <p:nvSpPr>
          <p:cNvPr id="97" name="文本框 96"/>
          <p:cNvSpPr txBox="1"/>
          <p:nvPr/>
        </p:nvSpPr>
        <p:spPr>
          <a:xfrm>
            <a:off x="7180108" y="1939941"/>
            <a:ext cx="1532375"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anose="020B0503020204020204" pitchFamily="34" charset="-122"/>
                <a:cs typeface="+mn-cs"/>
              </a:rPr>
              <a:t>Release: 2021.Q1</a:t>
            </a:r>
          </a:p>
        </p:txBody>
      </p:sp>
      <p:sp>
        <p:nvSpPr>
          <p:cNvPr id="100" name="文本框 99"/>
          <p:cNvSpPr txBox="1"/>
          <p:nvPr/>
        </p:nvSpPr>
        <p:spPr>
          <a:xfrm>
            <a:off x="7147022" y="2688314"/>
            <a:ext cx="1606425"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anose="020B0503020204020204" pitchFamily="34" charset="-122"/>
                <a:cs typeface="+mn-cs"/>
              </a:rPr>
              <a:t>Release: 2021.Q1</a:t>
            </a:r>
          </a:p>
        </p:txBody>
      </p:sp>
      <p:sp>
        <p:nvSpPr>
          <p:cNvPr id="118" name="文本框 117"/>
          <p:cNvSpPr txBox="1"/>
          <p:nvPr/>
        </p:nvSpPr>
        <p:spPr>
          <a:xfrm>
            <a:off x="7117313" y="3415969"/>
            <a:ext cx="1394085"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anose="020B0503020204020204" pitchFamily="34" charset="-122"/>
                <a:cs typeface="+mn-cs"/>
              </a:rPr>
              <a:t>Release: 2021.Q1</a:t>
            </a:r>
          </a:p>
        </p:txBody>
      </p:sp>
      <p:sp>
        <p:nvSpPr>
          <p:cNvPr id="121" name="矩形 120"/>
          <p:cNvSpPr/>
          <p:nvPr/>
        </p:nvSpPr>
        <p:spPr>
          <a:xfrm>
            <a:off x="8511400" y="1462982"/>
            <a:ext cx="1317404"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123" name="矩形 122"/>
          <p:cNvSpPr/>
          <p:nvPr/>
        </p:nvSpPr>
        <p:spPr>
          <a:xfrm>
            <a:off x="8511398" y="1719659"/>
            <a:ext cx="1317404"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a:t>
            </a:r>
            <a:r>
              <a:rPr kumimoji="0" lang="en-US" altLang="zh-CN"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a:t>
            </a:r>
          </a:p>
        </p:txBody>
      </p:sp>
      <p:sp>
        <p:nvSpPr>
          <p:cNvPr id="133" name="矩形 132"/>
          <p:cNvSpPr/>
          <p:nvPr/>
        </p:nvSpPr>
        <p:spPr>
          <a:xfrm>
            <a:off x="8584039" y="2469630"/>
            <a:ext cx="1317403"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140" name="矩形 139"/>
          <p:cNvSpPr/>
          <p:nvPr/>
        </p:nvSpPr>
        <p:spPr>
          <a:xfrm>
            <a:off x="8511398" y="3173259"/>
            <a:ext cx="1317404"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141" name="矩形 140"/>
          <p:cNvSpPr/>
          <p:nvPr/>
        </p:nvSpPr>
        <p:spPr>
          <a:xfrm>
            <a:off x="8617021" y="3939200"/>
            <a:ext cx="1251438"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142" name="矩形 141"/>
          <p:cNvSpPr/>
          <p:nvPr/>
        </p:nvSpPr>
        <p:spPr>
          <a:xfrm>
            <a:off x="8650004" y="4954457"/>
            <a:ext cx="1251438"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143" name="矩形 142"/>
          <p:cNvSpPr/>
          <p:nvPr/>
        </p:nvSpPr>
        <p:spPr>
          <a:xfrm>
            <a:off x="10153869" y="2691636"/>
            <a:ext cx="1317403"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2023/12/31 EOM ▼</a:t>
            </a:r>
          </a:p>
        </p:txBody>
      </p:sp>
      <p:sp>
        <p:nvSpPr>
          <p:cNvPr id="144" name="矩形 143"/>
          <p:cNvSpPr/>
          <p:nvPr/>
        </p:nvSpPr>
        <p:spPr>
          <a:xfrm>
            <a:off x="10228474" y="1947086"/>
            <a:ext cx="1317404"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2023/12/31 EOM ▼</a:t>
            </a:r>
          </a:p>
        </p:txBody>
      </p:sp>
      <p:sp>
        <p:nvSpPr>
          <p:cNvPr id="145" name="矩形 144"/>
          <p:cNvSpPr/>
          <p:nvPr/>
        </p:nvSpPr>
        <p:spPr>
          <a:xfrm>
            <a:off x="10153873" y="4439890"/>
            <a:ext cx="1317400"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2022/12/31 EOM ▼</a:t>
            </a:r>
          </a:p>
        </p:txBody>
      </p:sp>
      <p:sp>
        <p:nvSpPr>
          <p:cNvPr id="146" name="矩形 145"/>
          <p:cNvSpPr/>
          <p:nvPr/>
        </p:nvSpPr>
        <p:spPr>
          <a:xfrm>
            <a:off x="10158251" y="3435996"/>
            <a:ext cx="1317399"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2023/12/31 EOM ▼</a:t>
            </a:r>
          </a:p>
        </p:txBody>
      </p:sp>
      <p:sp>
        <p:nvSpPr>
          <p:cNvPr id="147" name="文本框 146"/>
          <p:cNvSpPr txBox="1"/>
          <p:nvPr/>
        </p:nvSpPr>
        <p:spPr>
          <a:xfrm>
            <a:off x="5801598" y="4422525"/>
            <a:ext cx="1842371"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anose="020B0503020204020204" pitchFamily="34" charset="-122"/>
                <a:cs typeface="+mn-cs"/>
              </a:rPr>
              <a:t>Release: 2020.Q3</a:t>
            </a:r>
          </a:p>
        </p:txBody>
      </p:sp>
      <p:sp>
        <p:nvSpPr>
          <p:cNvPr id="2" name="文本框 1"/>
          <p:cNvSpPr txBox="1"/>
          <p:nvPr/>
        </p:nvSpPr>
        <p:spPr>
          <a:xfrm>
            <a:off x="2253163" y="760381"/>
            <a:ext cx="1663860" cy="241926"/>
          </a:xfrm>
          <a:prstGeom prst="rect">
            <a:avLst/>
          </a:prstGeom>
          <a:noFill/>
        </p:spPr>
        <p:txBody>
          <a:bodyPr wrap="square" rtlCol="0">
            <a:spAutoFit/>
          </a:bodyPr>
          <a:lstStyle/>
          <a:p>
            <a:pPr marL="231458" marR="0" lvl="0" indent="-231458"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rPr>
              <a:t>V5: Mainstream sale</a:t>
            </a:r>
            <a:endParaRPr kumimoji="0" lang="zh-CN" altLang="en-US"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endParaRPr>
          </a:p>
        </p:txBody>
      </p:sp>
      <p:sp>
        <p:nvSpPr>
          <p:cNvPr id="32" name="文本框 31"/>
          <p:cNvSpPr txBox="1"/>
          <p:nvPr/>
        </p:nvSpPr>
        <p:spPr>
          <a:xfrm>
            <a:off x="4441781" y="748590"/>
            <a:ext cx="2517281" cy="241926"/>
          </a:xfrm>
          <a:prstGeom prst="rect">
            <a:avLst/>
          </a:prstGeom>
          <a:noFill/>
        </p:spPr>
        <p:txBody>
          <a:bodyPr wrap="square" rtlCol="0">
            <a:spAutoFit/>
          </a:bodyPr>
          <a:lstStyle/>
          <a:p>
            <a:pPr marL="231458" marR="0" lvl="0" indent="-231458"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rPr>
              <a:t>V6: Completed R&amp;D &amp; Start to Ship</a:t>
            </a:r>
            <a:endParaRPr kumimoji="0" lang="zh-CN" altLang="en-US"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endParaRPr>
          </a:p>
        </p:txBody>
      </p:sp>
      <p:sp>
        <p:nvSpPr>
          <p:cNvPr id="33" name="文本框 32"/>
          <p:cNvSpPr txBox="1"/>
          <p:nvPr/>
        </p:nvSpPr>
        <p:spPr>
          <a:xfrm>
            <a:off x="7481071" y="744826"/>
            <a:ext cx="1761669" cy="241926"/>
          </a:xfrm>
          <a:prstGeom prst="rect">
            <a:avLst/>
          </a:prstGeom>
          <a:noFill/>
        </p:spPr>
        <p:txBody>
          <a:bodyPr wrap="square" rtlCol="0">
            <a:spAutoFit/>
          </a:bodyPr>
          <a:lstStyle/>
          <a:p>
            <a:pPr marL="231458" marR="0" lvl="0" indent="-231458"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rPr>
              <a:t>V7: Started planning</a:t>
            </a:r>
            <a:endParaRPr kumimoji="0" lang="zh-CN" altLang="en-US" sz="972" b="0" i="0" u="none" strike="noStrike" kern="1200" cap="none" spc="0" normalizeH="0" baseline="0" noProof="0" dirty="0">
              <a:ln>
                <a:noFill/>
              </a:ln>
              <a:solidFill>
                <a:srgbClr val="FFC000"/>
              </a:solidFill>
              <a:effectLst/>
              <a:uLnTx/>
              <a:uFillTx/>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E7334A8B-93ED-4F18-B386-94DE0F822B82}"/>
              </a:ext>
            </a:extLst>
          </p:cNvPr>
          <p:cNvCxnSpPr>
            <a:cxnSpLocks/>
          </p:cNvCxnSpPr>
          <p:nvPr/>
        </p:nvCxnSpPr>
        <p:spPr>
          <a:xfrm flipV="1">
            <a:off x="5756915" y="1440388"/>
            <a:ext cx="0" cy="47114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5FE338-7A2E-438B-9BF0-EB32B6F73BD9}"/>
              </a:ext>
            </a:extLst>
          </p:cNvPr>
          <p:cNvCxnSpPr/>
          <p:nvPr/>
        </p:nvCxnSpPr>
        <p:spPr>
          <a:xfrm>
            <a:off x="701258" y="5442564"/>
            <a:ext cx="10448301" cy="0"/>
          </a:xfrm>
          <a:prstGeom prst="line">
            <a:avLst/>
          </a:prstGeom>
          <a:ln w="25400">
            <a:solidFill>
              <a:schemeClr val="accent1">
                <a:tint val="76000"/>
                <a:hueMod val="9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094AA9-F533-426A-BD8D-80AA500800C7}"/>
              </a:ext>
            </a:extLst>
          </p:cNvPr>
          <p:cNvCxnSpPr/>
          <p:nvPr/>
        </p:nvCxnSpPr>
        <p:spPr>
          <a:xfrm>
            <a:off x="701258" y="5659915"/>
            <a:ext cx="10448301" cy="0"/>
          </a:xfrm>
          <a:prstGeom prst="line">
            <a:avLst/>
          </a:prstGeom>
          <a:ln w="25400">
            <a:solidFill>
              <a:schemeClr val="accent1">
                <a:tint val="76000"/>
                <a:hueMod val="9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C9E4E5B-DA45-4D6C-BCE0-E18D65C77916}"/>
              </a:ext>
            </a:extLst>
          </p:cNvPr>
          <p:cNvCxnSpPr/>
          <p:nvPr/>
        </p:nvCxnSpPr>
        <p:spPr>
          <a:xfrm>
            <a:off x="676867" y="5858678"/>
            <a:ext cx="10448301" cy="0"/>
          </a:xfrm>
          <a:prstGeom prst="line">
            <a:avLst/>
          </a:prstGeom>
          <a:ln w="25400">
            <a:solidFill>
              <a:schemeClr val="accent1">
                <a:tint val="76000"/>
                <a:hueMod val="9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BDB16D-8AE0-4FEB-9A22-BFC9F23D4023}"/>
              </a:ext>
            </a:extLst>
          </p:cNvPr>
          <p:cNvCxnSpPr/>
          <p:nvPr/>
        </p:nvCxnSpPr>
        <p:spPr>
          <a:xfrm>
            <a:off x="701258" y="6095279"/>
            <a:ext cx="10448301" cy="0"/>
          </a:xfrm>
          <a:prstGeom prst="line">
            <a:avLst/>
          </a:prstGeom>
          <a:ln w="25400">
            <a:solidFill>
              <a:schemeClr val="accent1">
                <a:tint val="76000"/>
                <a:hueMod val="94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8876DBB-C6D5-45A3-81AC-FF23DF5BCB45}"/>
              </a:ext>
            </a:extLst>
          </p:cNvPr>
          <p:cNvSpPr/>
          <p:nvPr/>
        </p:nvSpPr>
        <p:spPr>
          <a:xfrm>
            <a:off x="638894" y="5187067"/>
            <a:ext cx="1075936" cy="230832"/>
          </a:xfrm>
          <a:prstGeom prst="rect">
            <a:avLst/>
          </a:prstGeom>
        </p:spPr>
        <p:txBody>
          <a:bodyPr wrap="none">
            <a:spAutoFit/>
          </a:bodyPr>
          <a:lstStyle/>
          <a:p>
            <a:pPr marL="0" marR="0" lvl="0" indent="0" algn="r" defTabSz="457187" rtl="0" eaLnBrk="1" fontAlgn="ctr" latinLnBrk="0" hangingPunct="1">
              <a:lnSpc>
                <a:spcPct val="100000"/>
              </a:lnSpc>
              <a:spcBef>
                <a:spcPts val="0"/>
              </a:spcBef>
              <a:spcAft>
                <a:spcPts val="0"/>
              </a:spcAft>
              <a:buClrTx/>
              <a:buSzTx/>
              <a:buFontTx/>
              <a:buNone/>
              <a:tabLst/>
              <a:defRPr/>
            </a:pPr>
            <a:r>
              <a:rPr lang="en-US" altLang="zh-CN" sz="900" dirty="0">
                <a:latin typeface="Arial" panose="020B0604020202020204" pitchFamily="34" charset="0"/>
                <a:ea typeface="宋体" panose="02010600030101010101" pitchFamily="2" charset="-122"/>
                <a:cs typeface="Arial" panose="020B0604020202020204" pitchFamily="34" charset="0"/>
              </a:rPr>
              <a:t>X6000 XH321 V5</a:t>
            </a:r>
            <a:endParaRPr kumimoji="0" lang="en-US" altLang="zh-CN" sz="9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5" name="Rectangle 44">
            <a:extLst>
              <a:ext uri="{FF2B5EF4-FFF2-40B4-BE49-F238E27FC236}">
                <a16:creationId xmlns:a16="http://schemas.microsoft.com/office/drawing/2014/main" id="{F1386649-6C08-4321-9433-BFFA30A29052}"/>
              </a:ext>
            </a:extLst>
          </p:cNvPr>
          <p:cNvSpPr/>
          <p:nvPr/>
        </p:nvSpPr>
        <p:spPr>
          <a:xfrm>
            <a:off x="638894" y="5451868"/>
            <a:ext cx="1075936" cy="230832"/>
          </a:xfrm>
          <a:prstGeom prst="rect">
            <a:avLst/>
          </a:prstGeom>
        </p:spPr>
        <p:txBody>
          <a:bodyPr wrap="none">
            <a:spAutoFit/>
          </a:bodyPr>
          <a:lstStyle/>
          <a:p>
            <a:pPr marL="0" marR="0" lvl="0" indent="0" algn="r" defTabSz="457187" rtl="0" eaLnBrk="1" fontAlgn="ctr" latinLnBrk="0" hangingPunct="1">
              <a:lnSpc>
                <a:spcPct val="100000"/>
              </a:lnSpc>
              <a:spcBef>
                <a:spcPts val="0"/>
              </a:spcBef>
              <a:spcAft>
                <a:spcPts val="0"/>
              </a:spcAft>
              <a:buClrTx/>
              <a:buSzTx/>
              <a:buFontTx/>
              <a:buNone/>
              <a:tabLst/>
              <a:defRPr/>
            </a:pPr>
            <a:r>
              <a:rPr lang="en-US" altLang="zh-CN" sz="900" dirty="0">
                <a:latin typeface="Arial" panose="020B0604020202020204" pitchFamily="34" charset="0"/>
                <a:ea typeface="宋体" panose="02010600030101010101" pitchFamily="2" charset="-122"/>
                <a:cs typeface="Arial" panose="020B0604020202020204" pitchFamily="34" charset="0"/>
              </a:rPr>
              <a:t>X6000 XH321</a:t>
            </a:r>
            <a:r>
              <a:rPr kumimoji="0" lang="en-US" altLang="zh-CN" sz="9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Arial" panose="020B0604020202020204" pitchFamily="34" charset="0"/>
              </a:rPr>
              <a:t> V6</a:t>
            </a:r>
          </a:p>
        </p:txBody>
      </p:sp>
      <p:sp>
        <p:nvSpPr>
          <p:cNvPr id="46" name="Rectangle 45">
            <a:extLst>
              <a:ext uri="{FF2B5EF4-FFF2-40B4-BE49-F238E27FC236}">
                <a16:creationId xmlns:a16="http://schemas.microsoft.com/office/drawing/2014/main" id="{BB6FBFDF-F5BA-476F-A9CA-710717B1124F}"/>
              </a:ext>
            </a:extLst>
          </p:cNvPr>
          <p:cNvSpPr/>
          <p:nvPr/>
        </p:nvSpPr>
        <p:spPr>
          <a:xfrm>
            <a:off x="608959" y="5659594"/>
            <a:ext cx="1140056" cy="230832"/>
          </a:xfrm>
          <a:prstGeom prst="rect">
            <a:avLst/>
          </a:prstGeom>
        </p:spPr>
        <p:txBody>
          <a:bodyPr wrap="none">
            <a:spAutoFit/>
          </a:bodyPr>
          <a:lstStyle/>
          <a:p>
            <a:pPr marL="0" marR="0" lvl="0" indent="0" algn="r" defTabSz="457187" rtl="0" eaLnBrk="1" fontAlgn="ctr" latinLnBrk="0" hangingPunct="1">
              <a:lnSpc>
                <a:spcPct val="100000"/>
              </a:lnSpc>
              <a:spcBef>
                <a:spcPts val="0"/>
              </a:spcBef>
              <a:spcAft>
                <a:spcPts val="0"/>
              </a:spcAft>
              <a:buClrTx/>
              <a:buSzTx/>
              <a:buFontTx/>
              <a:buNone/>
              <a:tabLst/>
              <a:defRPr/>
            </a:pPr>
            <a:r>
              <a:rPr lang="en-US" altLang="zh-CN" sz="900" dirty="0">
                <a:latin typeface="Arial" panose="020B0604020202020204" pitchFamily="34" charset="0"/>
                <a:ea typeface="宋体" panose="02010600030101010101" pitchFamily="2" charset="-122"/>
                <a:cs typeface="Arial" panose="020B0604020202020204" pitchFamily="34" charset="0"/>
              </a:rPr>
              <a:t>X6000 XH321L V5</a:t>
            </a:r>
            <a:endParaRPr kumimoji="0" lang="en-US" altLang="zh-CN" sz="9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7" name="Rectangle 46">
            <a:extLst>
              <a:ext uri="{FF2B5EF4-FFF2-40B4-BE49-F238E27FC236}">
                <a16:creationId xmlns:a16="http://schemas.microsoft.com/office/drawing/2014/main" id="{586EDBE0-8856-420A-83E6-087C609AE424}"/>
              </a:ext>
            </a:extLst>
          </p:cNvPr>
          <p:cNvSpPr/>
          <p:nvPr/>
        </p:nvSpPr>
        <p:spPr>
          <a:xfrm>
            <a:off x="603649" y="5887236"/>
            <a:ext cx="1140056" cy="230832"/>
          </a:xfrm>
          <a:prstGeom prst="rect">
            <a:avLst/>
          </a:prstGeom>
        </p:spPr>
        <p:txBody>
          <a:bodyPr wrap="none">
            <a:spAutoFit/>
          </a:bodyPr>
          <a:lstStyle/>
          <a:p>
            <a:pPr marL="0" marR="0" lvl="0" indent="0" algn="r" defTabSz="457187" rtl="0" eaLnBrk="1" fontAlgn="ctr" latinLnBrk="0" hangingPunct="1">
              <a:lnSpc>
                <a:spcPct val="100000"/>
              </a:lnSpc>
              <a:spcBef>
                <a:spcPts val="0"/>
              </a:spcBef>
              <a:spcAft>
                <a:spcPts val="0"/>
              </a:spcAft>
              <a:buClrTx/>
              <a:buSzTx/>
              <a:buFontTx/>
              <a:buNone/>
              <a:tabLst/>
              <a:defRPr/>
            </a:pPr>
            <a:r>
              <a:rPr lang="en-US" altLang="zh-CN" sz="900" dirty="0">
                <a:solidFill>
                  <a:prstClr val="white"/>
                </a:solidFill>
                <a:latin typeface="Arial" panose="020B0604020202020204" pitchFamily="34" charset="0"/>
                <a:ea typeface="宋体" panose="02010600030101010101" pitchFamily="2" charset="-122"/>
                <a:cs typeface="Arial" panose="020B0604020202020204" pitchFamily="34" charset="0"/>
              </a:rPr>
              <a:t>X6000 XH321L V6</a:t>
            </a:r>
            <a:endParaRPr kumimoji="0" lang="en-US" altLang="zh-CN" sz="9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Rectangle 11">
            <a:extLst>
              <a:ext uri="{FF2B5EF4-FFF2-40B4-BE49-F238E27FC236}">
                <a16:creationId xmlns:a16="http://schemas.microsoft.com/office/drawing/2014/main" id="{282671CB-9597-43C1-B69F-56BD2BC79BF5}"/>
              </a:ext>
            </a:extLst>
          </p:cNvPr>
          <p:cNvSpPr/>
          <p:nvPr/>
        </p:nvSpPr>
        <p:spPr>
          <a:xfrm>
            <a:off x="5111015" y="5217562"/>
            <a:ext cx="4717785" cy="161964"/>
          </a:xfrm>
          <a:prstGeom prst="rect">
            <a:avLst/>
          </a:prstGeom>
          <a:solidFill>
            <a:schemeClr val="tx2">
              <a:lumMod val="7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6"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52" name="Rectangle 51">
            <a:extLst>
              <a:ext uri="{FF2B5EF4-FFF2-40B4-BE49-F238E27FC236}">
                <a16:creationId xmlns:a16="http://schemas.microsoft.com/office/drawing/2014/main" id="{EE10AB4A-AC54-4347-93EC-05C6E4AB59D6}"/>
              </a:ext>
            </a:extLst>
          </p:cNvPr>
          <p:cNvSpPr/>
          <p:nvPr/>
        </p:nvSpPr>
        <p:spPr>
          <a:xfrm>
            <a:off x="7918360" y="5875781"/>
            <a:ext cx="3306174" cy="235379"/>
          </a:xfrm>
          <a:prstGeom prst="rect">
            <a:avLst/>
          </a:prstGeom>
          <a:solidFill>
            <a:srgbClr val="67FD67">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6"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53" name="Rectangle 52">
            <a:extLst>
              <a:ext uri="{FF2B5EF4-FFF2-40B4-BE49-F238E27FC236}">
                <a16:creationId xmlns:a16="http://schemas.microsoft.com/office/drawing/2014/main" id="{B2EF15E8-991C-44AC-AAB2-0C6CE006D9E9}"/>
              </a:ext>
            </a:extLst>
          </p:cNvPr>
          <p:cNvSpPr/>
          <p:nvPr/>
        </p:nvSpPr>
        <p:spPr>
          <a:xfrm>
            <a:off x="5111016" y="5684930"/>
            <a:ext cx="4757444" cy="148042"/>
          </a:xfrm>
          <a:prstGeom prst="rect">
            <a:avLst/>
          </a:prstGeom>
          <a:solidFill>
            <a:srgbClr val="00B0F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6"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54" name="Rectangle 53">
            <a:extLst>
              <a:ext uri="{FF2B5EF4-FFF2-40B4-BE49-F238E27FC236}">
                <a16:creationId xmlns:a16="http://schemas.microsoft.com/office/drawing/2014/main" id="{9B0015C5-971F-49A9-B2BD-2106CF5E43D6}"/>
              </a:ext>
            </a:extLst>
          </p:cNvPr>
          <p:cNvSpPr/>
          <p:nvPr/>
        </p:nvSpPr>
        <p:spPr>
          <a:xfrm>
            <a:off x="7117312" y="5447678"/>
            <a:ext cx="4016097" cy="191909"/>
          </a:xfrm>
          <a:prstGeom prst="rect">
            <a:avLst/>
          </a:prstGeom>
          <a:solidFill>
            <a:srgbClr val="00D647">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6"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56" name="文本框 75">
            <a:extLst>
              <a:ext uri="{FF2B5EF4-FFF2-40B4-BE49-F238E27FC236}">
                <a16:creationId xmlns:a16="http://schemas.microsoft.com/office/drawing/2014/main" id="{1C3BBAF6-7B80-47A9-8069-6B38651D29FE}"/>
              </a:ext>
            </a:extLst>
          </p:cNvPr>
          <p:cNvSpPr txBox="1"/>
          <p:nvPr/>
        </p:nvSpPr>
        <p:spPr>
          <a:xfrm>
            <a:off x="5069272" y="5175686"/>
            <a:ext cx="1212651"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2020Q2</a:t>
            </a:r>
          </a:p>
        </p:txBody>
      </p:sp>
      <p:sp>
        <p:nvSpPr>
          <p:cNvPr id="57" name="文本框 75">
            <a:extLst>
              <a:ext uri="{FF2B5EF4-FFF2-40B4-BE49-F238E27FC236}">
                <a16:creationId xmlns:a16="http://schemas.microsoft.com/office/drawing/2014/main" id="{430C5A7B-7964-405F-98BD-1CDF84BA137E}"/>
              </a:ext>
            </a:extLst>
          </p:cNvPr>
          <p:cNvSpPr txBox="1"/>
          <p:nvPr/>
        </p:nvSpPr>
        <p:spPr>
          <a:xfrm>
            <a:off x="7866959" y="5876142"/>
            <a:ext cx="1212651"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2021Q2</a:t>
            </a:r>
          </a:p>
        </p:txBody>
      </p:sp>
      <p:sp>
        <p:nvSpPr>
          <p:cNvPr id="58" name="矩形 140">
            <a:extLst>
              <a:ext uri="{FF2B5EF4-FFF2-40B4-BE49-F238E27FC236}">
                <a16:creationId xmlns:a16="http://schemas.microsoft.com/office/drawing/2014/main" id="{FDC95B48-BB4D-42A9-9F72-CB1C5DB2C7B3}"/>
              </a:ext>
            </a:extLst>
          </p:cNvPr>
          <p:cNvSpPr/>
          <p:nvPr/>
        </p:nvSpPr>
        <p:spPr>
          <a:xfrm>
            <a:off x="8636465" y="5206015"/>
            <a:ext cx="1251438"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
        <p:nvSpPr>
          <p:cNvPr id="59" name="矩形 140">
            <a:extLst>
              <a:ext uri="{FF2B5EF4-FFF2-40B4-BE49-F238E27FC236}">
                <a16:creationId xmlns:a16="http://schemas.microsoft.com/office/drawing/2014/main" id="{648C6EDF-F84B-4599-A52F-92AF44E6B8A9}"/>
              </a:ext>
            </a:extLst>
          </p:cNvPr>
          <p:cNvSpPr/>
          <p:nvPr/>
        </p:nvSpPr>
        <p:spPr>
          <a:xfrm>
            <a:off x="10236792" y="5874895"/>
            <a:ext cx="1251438"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2023/12/31 EOM ▼</a:t>
            </a:r>
          </a:p>
        </p:txBody>
      </p:sp>
      <p:sp>
        <p:nvSpPr>
          <p:cNvPr id="60" name="文本框 117">
            <a:extLst>
              <a:ext uri="{FF2B5EF4-FFF2-40B4-BE49-F238E27FC236}">
                <a16:creationId xmlns:a16="http://schemas.microsoft.com/office/drawing/2014/main" id="{8FAA7AFC-EDD8-4271-BFF2-3C4A2188D027}"/>
              </a:ext>
            </a:extLst>
          </p:cNvPr>
          <p:cNvSpPr txBox="1"/>
          <p:nvPr/>
        </p:nvSpPr>
        <p:spPr>
          <a:xfrm>
            <a:off x="7057651" y="5434185"/>
            <a:ext cx="1394085"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 </a:t>
            </a: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anose="020B0503020204020204" pitchFamily="34" charset="-122"/>
                <a:cs typeface="+mn-cs"/>
              </a:rPr>
              <a:t>Release: 2021.Q1</a:t>
            </a:r>
          </a:p>
        </p:txBody>
      </p:sp>
      <p:sp>
        <p:nvSpPr>
          <p:cNvPr id="61" name="矩形 144">
            <a:extLst>
              <a:ext uri="{FF2B5EF4-FFF2-40B4-BE49-F238E27FC236}">
                <a16:creationId xmlns:a16="http://schemas.microsoft.com/office/drawing/2014/main" id="{5E5C2612-AE96-479C-A7F1-52C7666F1403}"/>
              </a:ext>
            </a:extLst>
          </p:cNvPr>
          <p:cNvSpPr/>
          <p:nvPr/>
        </p:nvSpPr>
        <p:spPr>
          <a:xfrm>
            <a:off x="10147578" y="5437832"/>
            <a:ext cx="1317400"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srgbClr val="12EC6F"/>
                </a:solidFill>
                <a:effectLst/>
                <a:uLnTx/>
                <a:uFillTx/>
                <a:latin typeface="Arial" panose="020B0604020202020204" pitchFamily="34" charset="0"/>
                <a:ea typeface="微软雅黑" pitchFamily="34" charset="-122"/>
                <a:cs typeface="+mn-cs"/>
              </a:rPr>
              <a:t>2023/12/31 EOM ▼</a:t>
            </a:r>
          </a:p>
        </p:txBody>
      </p:sp>
      <p:sp>
        <p:nvSpPr>
          <p:cNvPr id="63" name="Rectangle 62">
            <a:extLst>
              <a:ext uri="{FF2B5EF4-FFF2-40B4-BE49-F238E27FC236}">
                <a16:creationId xmlns:a16="http://schemas.microsoft.com/office/drawing/2014/main" id="{DEA46437-FED9-40ED-8FCD-B87FC00649CE}"/>
              </a:ext>
            </a:extLst>
          </p:cNvPr>
          <p:cNvSpPr/>
          <p:nvPr/>
        </p:nvSpPr>
        <p:spPr>
          <a:xfrm>
            <a:off x="4441781" y="6103271"/>
            <a:ext cx="5254939" cy="288853"/>
          </a:xfrm>
          <a:prstGeom prst="rect">
            <a:avLst/>
          </a:prstGeom>
          <a:solidFill>
            <a:srgbClr val="02FE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64" name="Rectangle 63">
            <a:extLst>
              <a:ext uri="{FF2B5EF4-FFF2-40B4-BE49-F238E27FC236}">
                <a16:creationId xmlns:a16="http://schemas.microsoft.com/office/drawing/2014/main" id="{9F4DB517-2EFC-4440-ABCC-41A74037E609}"/>
              </a:ext>
            </a:extLst>
          </p:cNvPr>
          <p:cNvSpPr/>
          <p:nvPr/>
        </p:nvSpPr>
        <p:spPr>
          <a:xfrm>
            <a:off x="1803978" y="6103321"/>
            <a:ext cx="2637803" cy="288853"/>
          </a:xfrm>
          <a:prstGeom prst="rect">
            <a:avLst/>
          </a:prstGeom>
          <a:solidFill>
            <a:srgbClr val="02FE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65" name="Rectangle 64">
            <a:extLst>
              <a:ext uri="{FF2B5EF4-FFF2-40B4-BE49-F238E27FC236}">
                <a16:creationId xmlns:a16="http://schemas.microsoft.com/office/drawing/2014/main" id="{42C5B24E-FC8C-4073-806C-0786F9D8B492}"/>
              </a:ext>
            </a:extLst>
          </p:cNvPr>
          <p:cNvSpPr/>
          <p:nvPr/>
        </p:nvSpPr>
        <p:spPr>
          <a:xfrm>
            <a:off x="9696720" y="6103271"/>
            <a:ext cx="1774552" cy="288853"/>
          </a:xfrm>
          <a:prstGeom prst="rect">
            <a:avLst/>
          </a:prstGeom>
          <a:solidFill>
            <a:srgbClr val="02FE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cs typeface="+mn-cs"/>
            </a:endParaRPr>
          </a:p>
        </p:txBody>
      </p:sp>
      <p:sp>
        <p:nvSpPr>
          <p:cNvPr id="67" name="文本框 75">
            <a:extLst>
              <a:ext uri="{FF2B5EF4-FFF2-40B4-BE49-F238E27FC236}">
                <a16:creationId xmlns:a16="http://schemas.microsoft.com/office/drawing/2014/main" id="{10E4122C-9690-419B-89F4-6D2EF059C1DA}"/>
              </a:ext>
            </a:extLst>
          </p:cNvPr>
          <p:cNvSpPr txBox="1"/>
          <p:nvPr/>
        </p:nvSpPr>
        <p:spPr>
          <a:xfrm>
            <a:off x="2432847" y="6131952"/>
            <a:ext cx="1319913" cy="241926"/>
          </a:xfrm>
          <a:prstGeom prst="rect">
            <a:avLst/>
          </a:prstGeom>
          <a:noFill/>
        </p:spPr>
        <p:txBody>
          <a:bodyPr wrap="square" rtlCol="0">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Helvetica Neue"/>
              </a:rPr>
              <a:t>Cascade Lake</a:t>
            </a:r>
          </a:p>
        </p:txBody>
      </p:sp>
      <p:sp>
        <p:nvSpPr>
          <p:cNvPr id="68" name="Rectangle 67">
            <a:extLst>
              <a:ext uri="{FF2B5EF4-FFF2-40B4-BE49-F238E27FC236}">
                <a16:creationId xmlns:a16="http://schemas.microsoft.com/office/drawing/2014/main" id="{62F72827-F68D-4F40-A86B-9180651E0750}"/>
              </a:ext>
            </a:extLst>
          </p:cNvPr>
          <p:cNvSpPr/>
          <p:nvPr/>
        </p:nvSpPr>
        <p:spPr>
          <a:xfrm>
            <a:off x="861912" y="6129709"/>
            <a:ext cx="962733"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Intel(public)</a:t>
            </a: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9" name="文本框 75">
            <a:extLst>
              <a:ext uri="{FF2B5EF4-FFF2-40B4-BE49-F238E27FC236}">
                <a16:creationId xmlns:a16="http://schemas.microsoft.com/office/drawing/2014/main" id="{93C191B0-73E2-4C26-BC8F-366B782FDB71}"/>
              </a:ext>
            </a:extLst>
          </p:cNvPr>
          <p:cNvSpPr txBox="1"/>
          <p:nvPr/>
        </p:nvSpPr>
        <p:spPr>
          <a:xfrm>
            <a:off x="5204732" y="6132749"/>
            <a:ext cx="4149293" cy="241926"/>
          </a:xfrm>
          <a:prstGeom prst="rect">
            <a:avLst/>
          </a:prstGeom>
          <a:noFill/>
        </p:spPr>
        <p:txBody>
          <a:bodyPr wrap="square" rtlCol="0">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Helvetica Neue"/>
              </a:rPr>
              <a:t>Cooper Lake / Ice Lake</a:t>
            </a:r>
          </a:p>
        </p:txBody>
      </p:sp>
      <p:sp>
        <p:nvSpPr>
          <p:cNvPr id="70" name="文本框 75">
            <a:extLst>
              <a:ext uri="{FF2B5EF4-FFF2-40B4-BE49-F238E27FC236}">
                <a16:creationId xmlns:a16="http://schemas.microsoft.com/office/drawing/2014/main" id="{5E298EEF-FF12-47CB-A5D1-259E0119CBC3}"/>
              </a:ext>
            </a:extLst>
          </p:cNvPr>
          <p:cNvSpPr txBox="1"/>
          <p:nvPr/>
        </p:nvSpPr>
        <p:spPr>
          <a:xfrm>
            <a:off x="9752692" y="6148614"/>
            <a:ext cx="1319913" cy="241926"/>
          </a:xfrm>
          <a:prstGeom prst="rect">
            <a:avLst/>
          </a:prstGeom>
          <a:noFill/>
        </p:spPr>
        <p:txBody>
          <a:bodyPr wrap="square" rtlCol="0">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Helvetica Neue"/>
              </a:rPr>
              <a:t>Sapphire Rapids</a:t>
            </a:r>
          </a:p>
        </p:txBody>
      </p:sp>
      <p:cxnSp>
        <p:nvCxnSpPr>
          <p:cNvPr id="74" name="Straight Connector 73">
            <a:extLst>
              <a:ext uri="{FF2B5EF4-FFF2-40B4-BE49-F238E27FC236}">
                <a16:creationId xmlns:a16="http://schemas.microsoft.com/office/drawing/2014/main" id="{9F9F75B2-8B4B-435B-B7C2-0B07BDFAEEF2}"/>
              </a:ext>
            </a:extLst>
          </p:cNvPr>
          <p:cNvCxnSpPr/>
          <p:nvPr/>
        </p:nvCxnSpPr>
        <p:spPr>
          <a:xfrm>
            <a:off x="701258" y="5187067"/>
            <a:ext cx="10448301" cy="0"/>
          </a:xfrm>
          <a:prstGeom prst="line">
            <a:avLst/>
          </a:prstGeom>
          <a:ln w="25400">
            <a:solidFill>
              <a:schemeClr val="accent1">
                <a:tint val="76000"/>
                <a:hueMod val="9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17FA0C-249D-424E-8C6F-F745DB0F8C65}"/>
              </a:ext>
            </a:extLst>
          </p:cNvPr>
          <p:cNvCxnSpPr/>
          <p:nvPr/>
        </p:nvCxnSpPr>
        <p:spPr>
          <a:xfrm>
            <a:off x="661357" y="1462982"/>
            <a:ext cx="0" cy="1006648"/>
          </a:xfrm>
          <a:prstGeom prst="line">
            <a:avLst/>
          </a:prstGeom>
          <a:ln w="15875">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8B72BCE-E7ED-4774-858D-08AA03043532}"/>
              </a:ext>
            </a:extLst>
          </p:cNvPr>
          <p:cNvCxnSpPr>
            <a:cxnSpLocks/>
          </p:cNvCxnSpPr>
          <p:nvPr/>
        </p:nvCxnSpPr>
        <p:spPr>
          <a:xfrm>
            <a:off x="661357" y="2558658"/>
            <a:ext cx="0" cy="623397"/>
          </a:xfrm>
          <a:prstGeom prst="line">
            <a:avLst/>
          </a:prstGeom>
          <a:ln w="15875">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8F60688-901E-48A6-BDC3-015983D25850}"/>
              </a:ext>
            </a:extLst>
          </p:cNvPr>
          <p:cNvCxnSpPr>
            <a:cxnSpLocks/>
          </p:cNvCxnSpPr>
          <p:nvPr/>
        </p:nvCxnSpPr>
        <p:spPr>
          <a:xfrm>
            <a:off x="662852" y="3296186"/>
            <a:ext cx="0" cy="623397"/>
          </a:xfrm>
          <a:prstGeom prst="line">
            <a:avLst/>
          </a:prstGeom>
          <a:ln w="15875">
            <a:solidFill>
              <a:srgbClr val="00B050">
                <a:alpha val="60000"/>
              </a:srgb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FBC3324-92CE-4344-88E5-CFAB5F4CA315}"/>
              </a:ext>
            </a:extLst>
          </p:cNvPr>
          <p:cNvSpPr/>
          <p:nvPr/>
        </p:nvSpPr>
        <p:spPr>
          <a:xfrm>
            <a:off x="1054558" y="4982576"/>
            <a:ext cx="697628" cy="230832"/>
          </a:xfrm>
          <a:prstGeom prst="rect">
            <a:avLst/>
          </a:prstGeom>
        </p:spPr>
        <p:txBody>
          <a:bodyPr wrap="none">
            <a:spAutoFit/>
          </a:bodyPr>
          <a:lstStyle/>
          <a:p>
            <a:pPr marL="0" marR="0" lvl="0" indent="0" algn="r" defTabSz="457187" rtl="0" eaLnBrk="1" fontAlgn="ctr" latinLnBrk="0" hangingPunct="1">
              <a:lnSpc>
                <a:spcPct val="100000"/>
              </a:lnSpc>
              <a:spcBef>
                <a:spcPts val="0"/>
              </a:spcBef>
              <a:spcAft>
                <a:spcPts val="0"/>
              </a:spcAft>
              <a:buClrTx/>
              <a:buSzTx/>
              <a:buFontTx/>
              <a:buNone/>
              <a:tabLst/>
              <a:defRPr/>
            </a:pPr>
            <a:r>
              <a:rPr lang="en-US" altLang="zh-CN" sz="900" dirty="0">
                <a:latin typeface="Arial" panose="020B0604020202020204" pitchFamily="34" charset="0"/>
                <a:ea typeface="宋体" panose="02010600030101010101" pitchFamily="2" charset="-122"/>
                <a:cs typeface="Arial" panose="020B0604020202020204" pitchFamily="34" charset="0"/>
              </a:rPr>
              <a:t>5885H</a:t>
            </a:r>
            <a:r>
              <a:rPr kumimoji="0" lang="en-US" altLang="zh-CN" sz="900" b="0" i="0" u="none" strike="noStrike" kern="1200" cap="none" spc="0" normalizeH="0" baseline="0" noProof="0" dirty="0">
                <a:ln>
                  <a:noFill/>
                </a:ln>
                <a:effectLst/>
                <a:uLnTx/>
                <a:uFillTx/>
                <a:latin typeface="Arial" panose="020B0604020202020204" pitchFamily="34" charset="0"/>
                <a:ea typeface="宋体" panose="02010600030101010101" pitchFamily="2" charset="-122"/>
                <a:cs typeface="Arial" panose="020B0604020202020204" pitchFamily="34" charset="0"/>
              </a:rPr>
              <a:t> V5</a:t>
            </a:r>
          </a:p>
        </p:txBody>
      </p:sp>
      <p:sp>
        <p:nvSpPr>
          <p:cNvPr id="82" name="Rectangle 81">
            <a:extLst>
              <a:ext uri="{FF2B5EF4-FFF2-40B4-BE49-F238E27FC236}">
                <a16:creationId xmlns:a16="http://schemas.microsoft.com/office/drawing/2014/main" id="{9660CF5A-0F3C-4618-9795-EF1EF55816DB}"/>
              </a:ext>
            </a:extLst>
          </p:cNvPr>
          <p:cNvSpPr/>
          <p:nvPr/>
        </p:nvSpPr>
        <p:spPr>
          <a:xfrm>
            <a:off x="1860056" y="4984428"/>
            <a:ext cx="7979433" cy="183173"/>
          </a:xfrm>
          <a:prstGeom prst="rect">
            <a:avLst/>
          </a:prstGeom>
          <a:solidFill>
            <a:schemeClr val="tx2">
              <a:lumMod val="7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86" b="0" i="0" u="none" strike="noStrike" kern="1200" cap="none" spc="0" normalizeH="0" baseline="0" noProof="0">
              <a:ln>
                <a:noFill/>
              </a:ln>
              <a:solidFill>
                <a:prstClr val="white"/>
              </a:solidFill>
              <a:effectLst/>
              <a:uLnTx/>
              <a:uFillTx/>
              <a:latin typeface="Century Gothic" panose="020B0502020202020204"/>
              <a:cs typeface="+mn-cs"/>
            </a:endParaRPr>
          </a:p>
        </p:txBody>
      </p:sp>
      <p:cxnSp>
        <p:nvCxnSpPr>
          <p:cNvPr id="84" name="Straight Connector 83">
            <a:extLst>
              <a:ext uri="{FF2B5EF4-FFF2-40B4-BE49-F238E27FC236}">
                <a16:creationId xmlns:a16="http://schemas.microsoft.com/office/drawing/2014/main" id="{A12DA3D9-D256-4D51-8C14-8F6FBE854FBA}"/>
              </a:ext>
            </a:extLst>
          </p:cNvPr>
          <p:cNvCxnSpPr>
            <a:cxnSpLocks/>
          </p:cNvCxnSpPr>
          <p:nvPr/>
        </p:nvCxnSpPr>
        <p:spPr>
          <a:xfrm>
            <a:off x="661357" y="3939200"/>
            <a:ext cx="0" cy="975898"/>
          </a:xfrm>
          <a:prstGeom prst="line">
            <a:avLst/>
          </a:prstGeom>
          <a:ln w="15875">
            <a:solidFill>
              <a:srgbClr val="00B050">
                <a:alpha val="60000"/>
              </a:srgbClr>
            </a:solidFill>
          </a:ln>
        </p:spPr>
        <p:style>
          <a:lnRef idx="1">
            <a:schemeClr val="accent1"/>
          </a:lnRef>
          <a:fillRef idx="0">
            <a:schemeClr val="accent1"/>
          </a:fillRef>
          <a:effectRef idx="0">
            <a:schemeClr val="accent1"/>
          </a:effectRef>
          <a:fontRef idx="minor">
            <a:schemeClr val="tx1"/>
          </a:fontRef>
        </p:style>
      </p:cxnSp>
      <p:sp>
        <p:nvSpPr>
          <p:cNvPr id="85" name="TextBox 65">
            <a:extLst>
              <a:ext uri="{FF2B5EF4-FFF2-40B4-BE49-F238E27FC236}">
                <a16:creationId xmlns:a16="http://schemas.microsoft.com/office/drawing/2014/main" id="{65727165-4884-4D15-A959-58D0212F96E7}"/>
              </a:ext>
            </a:extLst>
          </p:cNvPr>
          <p:cNvSpPr txBox="1">
            <a:spLocks noChangeArrowheads="1"/>
          </p:cNvSpPr>
          <p:nvPr/>
        </p:nvSpPr>
        <p:spPr bwMode="auto">
          <a:xfrm rot="16200000">
            <a:off x="213954" y="1878340"/>
            <a:ext cx="724315" cy="20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2RU-2S</a:t>
            </a:r>
          </a:p>
        </p:txBody>
      </p:sp>
      <p:sp>
        <p:nvSpPr>
          <p:cNvPr id="86" name="TextBox 65">
            <a:extLst>
              <a:ext uri="{FF2B5EF4-FFF2-40B4-BE49-F238E27FC236}">
                <a16:creationId xmlns:a16="http://schemas.microsoft.com/office/drawing/2014/main" id="{A900DBFD-0051-4041-BC6C-247D5DD0C551}"/>
              </a:ext>
            </a:extLst>
          </p:cNvPr>
          <p:cNvSpPr txBox="1">
            <a:spLocks noChangeArrowheads="1"/>
          </p:cNvSpPr>
          <p:nvPr/>
        </p:nvSpPr>
        <p:spPr bwMode="auto">
          <a:xfrm rot="16200000">
            <a:off x="208219" y="2847946"/>
            <a:ext cx="718946" cy="16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1RU-2S</a:t>
            </a:r>
          </a:p>
        </p:txBody>
      </p:sp>
      <p:sp>
        <p:nvSpPr>
          <p:cNvPr id="87" name="TextBox 65">
            <a:extLst>
              <a:ext uri="{FF2B5EF4-FFF2-40B4-BE49-F238E27FC236}">
                <a16:creationId xmlns:a16="http://schemas.microsoft.com/office/drawing/2014/main" id="{258FB483-A444-45C6-861A-907F1D9F8038}"/>
              </a:ext>
            </a:extLst>
          </p:cNvPr>
          <p:cNvSpPr txBox="1">
            <a:spLocks noChangeArrowheads="1"/>
          </p:cNvSpPr>
          <p:nvPr/>
        </p:nvSpPr>
        <p:spPr bwMode="auto">
          <a:xfrm rot="16200000">
            <a:off x="178270" y="3596755"/>
            <a:ext cx="739915" cy="15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4RU-2S</a:t>
            </a:r>
          </a:p>
        </p:txBody>
      </p:sp>
      <p:sp>
        <p:nvSpPr>
          <p:cNvPr id="88" name="TextBox 65">
            <a:extLst>
              <a:ext uri="{FF2B5EF4-FFF2-40B4-BE49-F238E27FC236}">
                <a16:creationId xmlns:a16="http://schemas.microsoft.com/office/drawing/2014/main" id="{AB869A31-717C-4FAA-8C00-68D30C8434E9}"/>
              </a:ext>
            </a:extLst>
          </p:cNvPr>
          <p:cNvSpPr txBox="1">
            <a:spLocks noChangeArrowheads="1"/>
          </p:cNvSpPr>
          <p:nvPr/>
        </p:nvSpPr>
        <p:spPr bwMode="auto">
          <a:xfrm rot="16200000">
            <a:off x="183713" y="4311578"/>
            <a:ext cx="732829" cy="17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2RU-4S</a:t>
            </a:r>
          </a:p>
        </p:txBody>
      </p:sp>
      <p:cxnSp>
        <p:nvCxnSpPr>
          <p:cNvPr id="89" name="Straight Connector 88">
            <a:extLst>
              <a:ext uri="{FF2B5EF4-FFF2-40B4-BE49-F238E27FC236}">
                <a16:creationId xmlns:a16="http://schemas.microsoft.com/office/drawing/2014/main" id="{95707764-F756-4C61-8C82-BDF9B1419FC0}"/>
              </a:ext>
            </a:extLst>
          </p:cNvPr>
          <p:cNvCxnSpPr>
            <a:cxnSpLocks/>
          </p:cNvCxnSpPr>
          <p:nvPr/>
        </p:nvCxnSpPr>
        <p:spPr>
          <a:xfrm>
            <a:off x="657437" y="5277017"/>
            <a:ext cx="0" cy="975898"/>
          </a:xfrm>
          <a:prstGeom prst="line">
            <a:avLst/>
          </a:prstGeom>
          <a:ln w="15875">
            <a:solidFill>
              <a:srgbClr val="00B050">
                <a:alpha val="60000"/>
              </a:srgbClr>
            </a:solidFill>
          </a:ln>
        </p:spPr>
        <p:style>
          <a:lnRef idx="1">
            <a:schemeClr val="accent1"/>
          </a:lnRef>
          <a:fillRef idx="0">
            <a:schemeClr val="accent1"/>
          </a:fillRef>
          <a:effectRef idx="0">
            <a:schemeClr val="accent1"/>
          </a:effectRef>
          <a:fontRef idx="minor">
            <a:schemeClr val="tx1"/>
          </a:fontRef>
        </p:style>
      </p:cxnSp>
      <p:sp>
        <p:nvSpPr>
          <p:cNvPr id="90" name="TextBox 65">
            <a:extLst>
              <a:ext uri="{FF2B5EF4-FFF2-40B4-BE49-F238E27FC236}">
                <a16:creationId xmlns:a16="http://schemas.microsoft.com/office/drawing/2014/main" id="{FDC63B2B-CB28-4EBC-89ED-2587C7C3F174}"/>
              </a:ext>
            </a:extLst>
          </p:cNvPr>
          <p:cNvSpPr txBox="1">
            <a:spLocks noChangeArrowheads="1"/>
          </p:cNvSpPr>
          <p:nvPr/>
        </p:nvSpPr>
        <p:spPr bwMode="auto">
          <a:xfrm rot="16200000">
            <a:off x="-45683" y="5673300"/>
            <a:ext cx="1222941" cy="21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4RU Multi-Node</a:t>
            </a:r>
          </a:p>
        </p:txBody>
      </p:sp>
      <p:sp>
        <p:nvSpPr>
          <p:cNvPr id="91" name="TextBox 65">
            <a:extLst>
              <a:ext uri="{FF2B5EF4-FFF2-40B4-BE49-F238E27FC236}">
                <a16:creationId xmlns:a16="http://schemas.microsoft.com/office/drawing/2014/main" id="{EDC8D4AE-90AE-442B-9AAD-69EC22EF2B46}"/>
              </a:ext>
            </a:extLst>
          </p:cNvPr>
          <p:cNvSpPr txBox="1">
            <a:spLocks noChangeArrowheads="1"/>
          </p:cNvSpPr>
          <p:nvPr/>
        </p:nvSpPr>
        <p:spPr bwMode="auto">
          <a:xfrm rot="16200000">
            <a:off x="266662" y="4994867"/>
            <a:ext cx="588097" cy="18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3677" tIns="66842" rIns="133677" bIns="66842" anchor="ctr"/>
          <a:lstStyle>
            <a:lvl1pPr defTabSz="1217613">
              <a:defRPr sz="600">
                <a:solidFill>
                  <a:schemeClr val="tx1"/>
                </a:solidFill>
                <a:latin typeface="Calibri" charset="0"/>
                <a:ea typeface="等线" charset="-122"/>
                <a:cs typeface="等线" charset="-122"/>
              </a:defRPr>
            </a:lvl1pPr>
            <a:lvl2pPr defTabSz="1217613">
              <a:defRPr sz="600">
                <a:solidFill>
                  <a:schemeClr val="tx1"/>
                </a:solidFill>
                <a:latin typeface="Calibri" charset="0"/>
                <a:ea typeface="等线" charset="-122"/>
                <a:cs typeface="等线" charset="-122"/>
              </a:defRPr>
            </a:lvl2pPr>
            <a:lvl3pPr defTabSz="1217613">
              <a:defRPr sz="600">
                <a:solidFill>
                  <a:schemeClr val="tx1"/>
                </a:solidFill>
                <a:latin typeface="Calibri" charset="0"/>
                <a:ea typeface="等线" charset="-122"/>
                <a:cs typeface="等线" charset="-122"/>
              </a:defRPr>
            </a:lvl3pPr>
            <a:lvl4pPr defTabSz="1217613">
              <a:defRPr sz="600">
                <a:solidFill>
                  <a:schemeClr val="tx1"/>
                </a:solidFill>
                <a:latin typeface="Calibri" charset="0"/>
                <a:ea typeface="等线" charset="-122"/>
                <a:cs typeface="等线" charset="-122"/>
              </a:defRPr>
            </a:lvl4pPr>
            <a:lvl5pPr defTabSz="1217613">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defRPr sz="600">
                <a:solidFill>
                  <a:schemeClr val="tx1"/>
                </a:solidFill>
                <a:latin typeface="Calibri" charset="0"/>
                <a:ea typeface="等线" charset="-122"/>
                <a:cs typeface="等线" charset="-122"/>
              </a:defRPr>
            </a:lvl9pPr>
          </a:lstStyle>
          <a:p>
            <a:pPr algn="ctr" defTabSz="328756" hangingPunct="0">
              <a:defRPr/>
            </a:pPr>
            <a:r>
              <a:rPr lang="en-US" sz="972" b="1" kern="0" dirty="0">
                <a:solidFill>
                  <a:srgbClr val="00B0F0"/>
                </a:solidFill>
                <a:latin typeface="Arial" panose="020B0604020202020204" pitchFamily="34" charset="0"/>
                <a:ea typeface="微软雅黑" panose="020B0503020204020204" pitchFamily="34" charset="-122"/>
                <a:sym typeface="Helvetica Neue"/>
              </a:rPr>
              <a:t>4RU</a:t>
            </a:r>
          </a:p>
        </p:txBody>
      </p:sp>
      <p:sp>
        <p:nvSpPr>
          <p:cNvPr id="93" name="文本框 75">
            <a:extLst>
              <a:ext uri="{FF2B5EF4-FFF2-40B4-BE49-F238E27FC236}">
                <a16:creationId xmlns:a16="http://schemas.microsoft.com/office/drawing/2014/main" id="{820DCB62-FBC8-40F8-89DE-C50547CEA158}"/>
              </a:ext>
            </a:extLst>
          </p:cNvPr>
          <p:cNvSpPr txBox="1"/>
          <p:nvPr/>
        </p:nvSpPr>
        <p:spPr>
          <a:xfrm>
            <a:off x="5069271" y="5654047"/>
            <a:ext cx="1212651" cy="241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rPr>
              <a:t>Release: 2020Q2</a:t>
            </a:r>
          </a:p>
        </p:txBody>
      </p:sp>
      <p:sp>
        <p:nvSpPr>
          <p:cNvPr id="94" name="矩形 140">
            <a:extLst>
              <a:ext uri="{FF2B5EF4-FFF2-40B4-BE49-F238E27FC236}">
                <a16:creationId xmlns:a16="http://schemas.microsoft.com/office/drawing/2014/main" id="{6499D9A2-5AC9-4B92-BDEB-B88039323682}"/>
              </a:ext>
            </a:extLst>
          </p:cNvPr>
          <p:cNvSpPr/>
          <p:nvPr/>
        </p:nvSpPr>
        <p:spPr>
          <a:xfrm>
            <a:off x="8670653" y="5657387"/>
            <a:ext cx="1251438" cy="218800"/>
          </a:xfrm>
          <a:prstGeom prst="rect">
            <a:avLst/>
          </a:prstGeom>
          <a:noFill/>
        </p:spPr>
        <p:txBody>
          <a:bodyPr wrap="square" lIns="68540" tIns="34269" rIns="68540" bIns="34269">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72" b="0" i="0" u="none" strike="noStrike" kern="1200" cap="none" spc="0" normalizeH="0" baseline="0" noProof="0" dirty="0">
                <a:ln>
                  <a:noFill/>
                </a:ln>
                <a:solidFill>
                  <a:prstClr val="white"/>
                </a:solidFill>
                <a:effectLst/>
                <a:uLnTx/>
                <a:uFillTx/>
                <a:latin typeface="Arial" panose="020B0604020202020204" pitchFamily="34" charset="0"/>
                <a:ea typeface="微软雅黑" pitchFamily="34" charset="-122"/>
                <a:cs typeface="+mn-cs"/>
              </a:rPr>
              <a:t>2021/12/31 EOM ▼</a:t>
            </a:r>
          </a:p>
        </p:txBody>
      </p:sp>
    </p:spTree>
    <p:extLst>
      <p:ext uri="{BB962C8B-B14F-4D97-AF65-F5344CB8AC3E}">
        <p14:creationId xmlns:p14="http://schemas.microsoft.com/office/powerpoint/2010/main" val="352411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extBox 3"/>
          <p:cNvSpPr txBox="1"/>
          <p:nvPr/>
        </p:nvSpPr>
        <p:spPr>
          <a:xfrm>
            <a:off x="338339" y="222661"/>
            <a:ext cx="11515322" cy="523008"/>
          </a:xfrm>
          <a:prstGeom prst="rect">
            <a:avLst/>
          </a:prstGeom>
          <a:noFill/>
        </p:spPr>
        <p:txBody>
          <a:bodyPr vert="horz" wrap="square" rtlCol="0">
            <a:noAutofit/>
          </a:bodyPr>
          <a:lstStyle/>
          <a:p>
            <a:pPr marL="0" marR="0" lvl="0" indent="0" algn="l" defTabSz="410766" rtl="0" eaLnBrk="1" fontAlgn="auto" latinLnBrk="0" hangingPunct="0">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srgbClr val="00B0F0"/>
                </a:solidFill>
                <a:effectLst/>
                <a:uLnTx/>
                <a:uFillTx/>
                <a:latin typeface="Arial" panose="020B0604020202020204" pitchFamily="34" charset="0"/>
                <a:ea typeface="Arial" charset="0"/>
                <a:cs typeface="Arial" panose="020B0604020202020204" pitchFamily="34" charset="0"/>
                <a:sym typeface="Helvetica Neue"/>
              </a:rPr>
              <a:t>What Customers Considered When Choosing Huawei Computing</a:t>
            </a:r>
          </a:p>
        </p:txBody>
      </p:sp>
      <p:sp>
        <p:nvSpPr>
          <p:cNvPr id="175" name="TextBox 111">
            <a:extLst>
              <a:ext uri="{FF2B5EF4-FFF2-40B4-BE49-F238E27FC236}">
                <a16:creationId xmlns:a16="http://schemas.microsoft.com/office/drawing/2014/main" id="{CD717ECA-62DB-47D6-8868-A23980B7AE2E}"/>
              </a:ext>
            </a:extLst>
          </p:cNvPr>
          <p:cNvSpPr txBox="1"/>
          <p:nvPr/>
        </p:nvSpPr>
        <p:spPr>
          <a:xfrm>
            <a:off x="992665" y="1419462"/>
            <a:ext cx="4654274" cy="2960033"/>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231458" marR="0" lvl="0" indent="-231458" algn="l" defTabSz="181532" rtl="0" eaLnBrk="1" fontAlgn="ctr" latinLnBrk="0" hangingPunct="0">
              <a:lnSpc>
                <a:spcPct val="100000"/>
              </a:lnSpc>
              <a:spcBef>
                <a:spcPct val="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Quality Products</a:t>
            </a:r>
          </a:p>
          <a:p>
            <a:pPr marL="432054" marR="0" lvl="1" indent="-231458" algn="l" defTabSz="181532" rtl="0" eaLnBrk="1"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DNA of Telecomm Products, E2E Quality Control</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Innovative Product Features</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Enabled by Self-Developed ASICs for Management, Perf, Deployment &amp; Diagnosis</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Knowledgeable &amp; Experienced Team</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Both Hardware &amp; Software, Applications &amp; Operations</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Long-Term Commitment &amp; Support</a:t>
            </a:r>
          </a:p>
          <a:p>
            <a:pPr marL="434626" marR="0" lvl="1" indent="-234029"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Both spare Parts &amp; Software</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Local Support</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Quick response &amp; Easy to reach</a:t>
            </a:r>
          </a:p>
        </p:txBody>
      </p:sp>
      <p:sp>
        <p:nvSpPr>
          <p:cNvPr id="80" name="TextBox 111">
            <a:extLst>
              <a:ext uri="{FF2B5EF4-FFF2-40B4-BE49-F238E27FC236}">
                <a16:creationId xmlns:a16="http://schemas.microsoft.com/office/drawing/2014/main" id="{4E2BD0D0-4911-427C-99F9-E6F0734AAF1F}"/>
              </a:ext>
            </a:extLst>
          </p:cNvPr>
          <p:cNvSpPr txBox="1"/>
          <p:nvPr/>
        </p:nvSpPr>
        <p:spPr>
          <a:xfrm>
            <a:off x="6506337" y="1453150"/>
            <a:ext cx="4654274" cy="2445082"/>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231458" marR="0" lvl="0" indent="-231458" algn="l" defTabSz="181532" rtl="0" eaLnBrk="1" fontAlgn="ctr" latinLnBrk="0" hangingPunct="0">
              <a:lnSpc>
                <a:spcPct val="100000"/>
              </a:lnSpc>
              <a:spcBef>
                <a:spcPts val="324"/>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Competitive Pricing for TCO</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Not Only CAPEX, but also OPEX</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Partnership &amp; Ecosystem</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Strategic Partnership with key players, X86 ecosystem</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sz="1800" b="1" i="0" u="none" strike="noStrike" kern="0" cap="none" spc="0"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sym typeface="Arial" panose="020B0604020202020204" pitchFamily="34" charset="0"/>
              </a:rPr>
              <a:t>Rich Product Portfolio</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sz="1296"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No One Fits All, Rich Models to choose</a:t>
            </a:r>
          </a:p>
          <a:p>
            <a:pPr marL="231458" marR="0" lvl="0" indent="-231458" algn="l" defTabSz="181532" rtl="0" eaLnBrk="1" fontAlgn="ctr" latinLnBrk="0" hangingPunct="0">
              <a:lnSpc>
                <a:spcPct val="100000"/>
              </a:lnSpc>
              <a:spcBef>
                <a:spcPts val="600"/>
              </a:spcBef>
              <a:spcAft>
                <a:spcPct val="0"/>
              </a:spcAft>
              <a:buClrTx/>
              <a:buSzTx/>
              <a:buFont typeface="Wingdings" panose="05000000000000000000" pitchFamily="2" charset="2"/>
              <a:buChar char="ü"/>
              <a:tabLst/>
              <a:defRPr/>
            </a:pPr>
            <a:r>
              <a:rPr kumimoji="0" lang="en-US" altLang="zh-CN" sz="1800" b="1" i="0" u="none" strike="noStrike" kern="0" cap="none" spc="0" normalizeH="0" baseline="0" noProof="0" dirty="0">
                <a:ln>
                  <a:noFill/>
                </a:ln>
                <a:solidFill>
                  <a:srgbClr val="00B0F0"/>
                </a:solidFill>
                <a:effectLst/>
                <a:uLnTx/>
                <a:uFillTx/>
                <a:latin typeface="Century Gothic" panose="020B0502020202020204"/>
                <a:cs typeface="Arial" panose="020B0604020202020204" pitchFamily="34" charset="0"/>
                <a:sym typeface="Arial" panose="020B0604020202020204" pitchFamily="34" charset="0"/>
              </a:rPr>
              <a:t>Consolidation of Suppliers</a:t>
            </a:r>
          </a:p>
          <a:p>
            <a:pPr marL="432054" marR="0" lvl="1" indent="-231458" algn="l" defTabSz="181532" rtl="0" eaLnBrk="1" fontAlgn="ctr" latinLnBrk="0" hangingPunct="0">
              <a:lnSpc>
                <a:spcPct val="100000"/>
              </a:lnSpc>
              <a:spcBef>
                <a:spcPts val="162"/>
              </a:spcBef>
              <a:spcAft>
                <a:spcPct val="0"/>
              </a:spcAft>
              <a:buClrTx/>
              <a:buSzTx/>
              <a:buFont typeface="Wingdings" panose="05000000000000000000" pitchFamily="2" charset="2"/>
              <a:buChar char="l"/>
              <a:tabLst/>
              <a:defRPr/>
            </a:pPr>
            <a:r>
              <a:rPr kumimoji="0" lang="en-US" altLang="zh-CN" sz="1296" b="0" i="0" u="none" strike="noStrike" kern="0" cap="none" spc="0" normalizeH="0" baseline="0" noProof="0" dirty="0">
                <a:ln>
                  <a:noFill/>
                </a:ln>
                <a:solidFill>
                  <a:prstClr val="white"/>
                </a:solidFill>
                <a:effectLst/>
                <a:uLnTx/>
                <a:uFillTx/>
                <a:latin typeface="Century Gothic" panose="020B0502020202020204"/>
                <a:cs typeface="Arial" panose="020B0604020202020204" pitchFamily="34" charset="0"/>
                <a:sym typeface="Arial" panose="020B0604020202020204" pitchFamily="34" charset="0"/>
              </a:rPr>
              <a:t>The same supplier for CT &amp; IT, fewer suppliers to Manage</a:t>
            </a:r>
          </a:p>
        </p:txBody>
      </p:sp>
    </p:spTree>
    <p:extLst>
      <p:ext uri="{BB962C8B-B14F-4D97-AF65-F5344CB8AC3E}">
        <p14:creationId xmlns:p14="http://schemas.microsoft.com/office/powerpoint/2010/main" val="2245201329"/>
      </p:ext>
    </p:extLst>
  </p:cSld>
  <p:clrMapOvr>
    <a:masterClrMapping/>
  </p:clrMapOvr>
  <mc:AlternateContent xmlns:mc="http://schemas.openxmlformats.org/markup-compatibility/2006" xmlns:p14="http://schemas.microsoft.com/office/powerpoint/2010/main">
    <mc:Choice Requires="p14">
      <p:transition p14:dur="25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36F3D-D0C8-B447-A64B-59D377EA5296}"/>
              </a:ext>
            </a:extLst>
          </p:cNvPr>
          <p:cNvSpPr txBox="1"/>
          <p:nvPr/>
        </p:nvSpPr>
        <p:spPr>
          <a:xfrm>
            <a:off x="711313" y="255155"/>
            <a:ext cx="10736446" cy="993012"/>
          </a:xfrm>
          <a:prstGeom prst="rect">
            <a:avLst/>
          </a:prstGeom>
        </p:spPr>
        <p:txBody>
          <a:bodyPr vert="horz" wrap="square" lIns="0" tIns="0" rIns="0" bIns="0" anchor="t" anchorCtr="0">
            <a:noAutofit/>
          </a:bodyPr>
          <a:lstStyle>
            <a:lvl1pPr indent="0" defTabSz="1187798" fontAlgn="ctr">
              <a:lnSpc>
                <a:spcPts val="3430"/>
              </a:lnSpc>
              <a:spcBef>
                <a:spcPts val="0"/>
              </a:spcBef>
              <a:buFont typeface="Arial" panose="020B0604020202020204" pitchFamily="34" charset="0"/>
              <a:buNone/>
              <a:defRPr sz="2800" b="1" baseline="0">
                <a:solidFill>
                  <a:srgbClr val="1D1D1A"/>
                </a:solidFill>
                <a:latin typeface="Arial" panose="020B0604020202020204" pitchFamily="34" charset="0"/>
                <a:ea typeface="Microsoft YaHei"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marL="0" marR="0" lvl="0" indent="0" algn="l" defTabSz="1187798" rtl="0" eaLnBrk="1" fontAlgn="ctr" latinLnBrk="0" hangingPunct="1">
              <a:lnSpc>
                <a:spcPts val="3430"/>
              </a:lnSpc>
              <a:spcBef>
                <a:spcPts val="0"/>
              </a:spcBef>
              <a:spcAft>
                <a:spcPts val="0"/>
              </a:spcAft>
              <a:buClrTx/>
              <a:buSzTx/>
              <a:buFont typeface="Arial" panose="020B0604020202020204" pitchFamily="34" charset="0"/>
              <a:buNone/>
              <a:tabLst/>
              <a:defRPr/>
            </a:pPr>
            <a:endParaRPr kumimoji="0" lang="en-US" sz="2799" b="1" i="0" u="none" strike="noStrike" kern="1200" cap="none" spc="0" normalizeH="0" baseline="0" noProof="0" dirty="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402" name="Rectangle 30"/>
          <p:cNvSpPr/>
          <p:nvPr/>
        </p:nvSpPr>
        <p:spPr>
          <a:xfrm>
            <a:off x="552591" y="2122267"/>
            <a:ext cx="2675625" cy="555150"/>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ko-KR" sz="1799" b="1" i="0" u="none" strike="noStrike" kern="1200" cap="none" spc="0" normalizeH="0" baseline="0" noProof="0" dirty="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403" name="speed"/>
          <p:cNvSpPr txBox="1">
            <a:spLocks noChangeArrowheads="1"/>
          </p:cNvSpPr>
          <p:nvPr/>
        </p:nvSpPr>
        <p:spPr bwMode="auto">
          <a:xfrm>
            <a:off x="609630" y="2160102"/>
            <a:ext cx="2589522" cy="517316"/>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no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marL="0" marR="0" lvl="0" indent="0" algn="ctr" defTabSz="913851" rtl="0" eaLnBrk="1" fontAlgn="ctr" latinLnBrk="0" hangingPunct="1">
              <a:lnSpc>
                <a:spcPct val="100000"/>
              </a:lnSpc>
              <a:spcBef>
                <a:spcPct val="0"/>
              </a:spcBef>
              <a:spcAft>
                <a:spcPct val="0"/>
              </a:spcAft>
              <a:buClr>
                <a:srgbClr val="FF0066"/>
              </a:buClr>
              <a:buSzPct val="75000"/>
              <a:buFontTx/>
              <a:buNone/>
              <a:tabLst/>
              <a:defRPr/>
            </a:pPr>
            <a:r>
              <a:rPr kumimoji="1" lang="en-US" sz="1599"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Component Selection and Process Technique</a:t>
            </a:r>
          </a:p>
        </p:txBody>
      </p:sp>
      <p:pic>
        <p:nvPicPr>
          <p:cNvPr id="1026" name="Picture 2" descr="âcircuit componentâçå¾çæç´¢ç»æ"/>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17117" r="24880"/>
          <a:stretch/>
        </p:blipFill>
        <p:spPr bwMode="auto">
          <a:xfrm>
            <a:off x="548106" y="2746515"/>
            <a:ext cx="2684595" cy="1666149"/>
          </a:xfrm>
          <a:prstGeom prst="rect">
            <a:avLst/>
          </a:prstGeom>
          <a:noFill/>
          <a:extLst>
            <a:ext uri="{909E8E84-426E-40DD-AFC4-6F175D3DCCD1}">
              <a14:hiddenFill xmlns:a14="http://schemas.microsoft.com/office/drawing/2010/main">
                <a:solidFill>
                  <a:srgbClr val="FFFFFF"/>
                </a:solidFill>
              </a14:hiddenFill>
            </a:ext>
          </a:extLst>
        </p:spPr>
      </p:pic>
      <p:sp>
        <p:nvSpPr>
          <p:cNvPr id="395" name="Rectangle 17"/>
          <p:cNvSpPr/>
          <p:nvPr/>
        </p:nvSpPr>
        <p:spPr>
          <a:xfrm>
            <a:off x="3355390" y="2122267"/>
            <a:ext cx="2675625" cy="555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ko-KR" sz="1799" b="1" i="0" u="none" strike="noStrike" kern="1200" cap="none" spc="0" normalizeH="0" baseline="0" noProof="0" dirty="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396" name="speed"/>
          <p:cNvSpPr txBox="1">
            <a:spLocks noChangeArrowheads="1"/>
          </p:cNvSpPr>
          <p:nvPr/>
        </p:nvSpPr>
        <p:spPr bwMode="auto">
          <a:xfrm>
            <a:off x="3737616" y="2177678"/>
            <a:ext cx="1911176" cy="49840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no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marL="0" marR="0" lvl="0" indent="0" algn="ctr" defTabSz="913851" rtl="0" eaLnBrk="1" fontAlgn="ctr" latinLnBrk="0" hangingPunct="1">
              <a:lnSpc>
                <a:spcPct val="90000"/>
              </a:lnSpc>
              <a:spcBef>
                <a:spcPct val="0"/>
              </a:spcBef>
              <a:spcAft>
                <a:spcPct val="0"/>
              </a:spcAft>
              <a:buClr>
                <a:srgbClr val="FF0066"/>
              </a:buClr>
              <a:buSzPct val="75000"/>
              <a:buFontTx/>
              <a:buNone/>
              <a:tabLst/>
              <a:defRPr/>
            </a:pPr>
            <a:r>
              <a:rPr kumimoji="1" lang="en-US" sz="1599"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High Reliability Design</a:t>
            </a:r>
          </a:p>
        </p:txBody>
      </p:sp>
      <p:pic>
        <p:nvPicPr>
          <p:cNvPr id="1030" name="Picture 6" descr="ç¸å³å¾ç"/>
          <p:cNvPicPr>
            <a:picLocks noChangeAspect="1" noChangeArrowheads="1"/>
          </p:cNvPicPr>
          <p:nvPr/>
        </p:nvPicPr>
        <p:blipFill rotWithShape="1">
          <a:blip r:embed="rId4">
            <a:extLst>
              <a:ext uri="{28A0092B-C50C-407E-A947-70E740481C1C}">
                <a14:useLocalDpi xmlns:a14="http://schemas.microsoft.com/office/drawing/2010/main" val="0"/>
              </a:ext>
            </a:extLst>
          </a:blip>
          <a:srcRect l="48749" r="1235"/>
          <a:stretch/>
        </p:blipFill>
        <p:spPr bwMode="auto">
          <a:xfrm>
            <a:off x="3348746" y="2729689"/>
            <a:ext cx="2688914" cy="1666149"/>
          </a:xfrm>
          <a:prstGeom prst="rect">
            <a:avLst/>
          </a:prstGeom>
          <a:noFill/>
          <a:extLst>
            <a:ext uri="{909E8E84-426E-40DD-AFC4-6F175D3DCCD1}">
              <a14:hiddenFill xmlns:a14="http://schemas.microsoft.com/office/drawing/2010/main">
                <a:solidFill>
                  <a:srgbClr val="FFFFFF"/>
                </a:solidFill>
              </a14:hiddenFill>
            </a:ext>
          </a:extLst>
        </p:spPr>
      </p:pic>
      <p:sp>
        <p:nvSpPr>
          <p:cNvPr id="346" name="Rectangle 37"/>
          <p:cNvSpPr/>
          <p:nvPr/>
        </p:nvSpPr>
        <p:spPr>
          <a:xfrm>
            <a:off x="8947104" y="2122267"/>
            <a:ext cx="2675625" cy="555150"/>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ko-KR" sz="1799" b="1" i="0" u="none" strike="noStrike" kern="1200" cap="none" spc="0" normalizeH="0" baseline="0" noProof="0" dirty="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347" name="speed"/>
          <p:cNvSpPr txBox="1">
            <a:spLocks noChangeArrowheads="1"/>
          </p:cNvSpPr>
          <p:nvPr/>
        </p:nvSpPr>
        <p:spPr bwMode="auto">
          <a:xfrm>
            <a:off x="9329330" y="2160101"/>
            <a:ext cx="1911176" cy="55378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no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marL="0" marR="0" lvl="0" indent="0" algn="ctr" defTabSz="913851" rtl="0" eaLnBrk="1" fontAlgn="ctr" latinLnBrk="0" hangingPunct="1">
              <a:lnSpc>
                <a:spcPct val="100000"/>
              </a:lnSpc>
              <a:spcBef>
                <a:spcPct val="0"/>
              </a:spcBef>
              <a:spcAft>
                <a:spcPct val="0"/>
              </a:spcAft>
              <a:buClr>
                <a:srgbClr val="FF0066"/>
              </a:buClr>
              <a:buSzPct val="75000"/>
              <a:buFontTx/>
              <a:buNone/>
              <a:tabLst/>
              <a:defRPr/>
            </a:pPr>
            <a:r>
              <a:rPr kumimoji="1" lang="en-US" sz="1599"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Enhanced O&amp;M Features</a:t>
            </a:r>
          </a:p>
        </p:txBody>
      </p:sp>
      <p:pic>
        <p:nvPicPr>
          <p:cNvPr id="1032" name="Picture 8" descr="ç¸å³å¾ç"/>
          <p:cNvPicPr>
            <a:picLocks noChangeAspect="1" noChangeArrowheads="1"/>
          </p:cNvPicPr>
          <p:nvPr/>
        </p:nvPicPr>
        <p:blipFill rotWithShape="1">
          <a:blip r:embed="rId5">
            <a:extLst>
              <a:ext uri="{28A0092B-C50C-407E-A947-70E740481C1C}">
                <a14:useLocalDpi xmlns:a14="http://schemas.microsoft.com/office/drawing/2010/main" val="0"/>
              </a:ext>
            </a:extLst>
          </a:blip>
          <a:srcRect l="2652" r="5530"/>
          <a:stretch/>
        </p:blipFill>
        <p:spPr bwMode="auto">
          <a:xfrm>
            <a:off x="8950123" y="2766176"/>
            <a:ext cx="2669587" cy="1666149"/>
          </a:xfrm>
          <a:prstGeom prst="rect">
            <a:avLst/>
          </a:prstGeom>
          <a:noFill/>
          <a:extLst>
            <a:ext uri="{909E8E84-426E-40DD-AFC4-6F175D3DCCD1}">
              <a14:hiddenFill xmlns:a14="http://schemas.microsoft.com/office/drawing/2010/main">
                <a:solidFill>
                  <a:srgbClr val="FFFFFF"/>
                </a:solidFill>
              </a14:hiddenFill>
            </a:ext>
          </a:extLst>
        </p:spPr>
      </p:pic>
      <p:sp>
        <p:nvSpPr>
          <p:cNvPr id="410" name="Rectangle 37"/>
          <p:cNvSpPr/>
          <p:nvPr/>
        </p:nvSpPr>
        <p:spPr>
          <a:xfrm>
            <a:off x="6154569" y="2122267"/>
            <a:ext cx="2675625" cy="55515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ko-KR" sz="1799" b="1" i="0" u="none" strike="noStrike" kern="1200" cap="none" spc="0" normalizeH="0" baseline="0" noProof="0" dirty="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411" name="speed"/>
          <p:cNvSpPr txBox="1">
            <a:spLocks noChangeArrowheads="1"/>
          </p:cNvSpPr>
          <p:nvPr/>
        </p:nvSpPr>
        <p:spPr bwMode="auto">
          <a:xfrm>
            <a:off x="6536795" y="2160101"/>
            <a:ext cx="1911176" cy="553782"/>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no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marL="0" marR="0" lvl="0" indent="0" algn="ctr" defTabSz="913851" rtl="0" eaLnBrk="1" fontAlgn="ctr" latinLnBrk="0" hangingPunct="1">
              <a:lnSpc>
                <a:spcPct val="100000"/>
              </a:lnSpc>
              <a:spcBef>
                <a:spcPct val="0"/>
              </a:spcBef>
              <a:spcAft>
                <a:spcPct val="0"/>
              </a:spcAft>
              <a:buClr>
                <a:srgbClr val="FF0066"/>
              </a:buClr>
              <a:buSzPct val="75000"/>
              <a:buFontTx/>
              <a:buNone/>
              <a:tabLst/>
              <a:defRPr/>
            </a:pPr>
            <a:r>
              <a:rPr kumimoji="1" lang="en-US" sz="1599" b="1" i="0" u="none" strike="noStrike" kern="120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cs typeface="Arial" panose="020B0604020202020204" pitchFamily="34" charset="0"/>
              </a:rPr>
              <a:t>Strict Test and Certification</a:t>
            </a:r>
          </a:p>
        </p:txBody>
      </p:sp>
      <p:pic>
        <p:nvPicPr>
          <p:cNvPr id="1034" name="Picture 10" descr="âcircuitâçå¾çæç´¢ç»æ"/>
          <p:cNvPicPr>
            <a:picLocks noChangeAspect="1" noChangeArrowheads="1"/>
          </p:cNvPicPr>
          <p:nvPr/>
        </p:nvPicPr>
        <p:blipFill rotWithShape="1">
          <a:blip r:embed="rId6">
            <a:extLst>
              <a:ext uri="{28A0092B-C50C-407E-A947-70E740481C1C}">
                <a14:useLocalDpi xmlns:a14="http://schemas.microsoft.com/office/drawing/2010/main" val="0"/>
              </a:ext>
            </a:extLst>
          </a:blip>
          <a:srcRect t="10656" b="6253"/>
          <a:stretch/>
        </p:blipFill>
        <p:spPr bwMode="auto">
          <a:xfrm>
            <a:off x="6153705" y="2763834"/>
            <a:ext cx="2677354" cy="166849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62792" y="875708"/>
            <a:ext cx="10736446" cy="592397"/>
          </a:xfrm>
          <a:prstGeom prst="rect">
            <a:avLst/>
          </a:prstGeom>
        </p:spPr>
        <p:txBody>
          <a:bodyPr wrap="square">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B050"/>
                </a:solidFill>
                <a:effectLst/>
                <a:uLnTx/>
                <a:uFillTx/>
                <a:latin typeface="Arial" panose="020B0604020202020204" pitchFamily="34" charset="0"/>
                <a:ea typeface="微软雅黑" panose="020B0503020204020204" pitchFamily="34" charset="-122"/>
                <a:cs typeface="Arial" panose="020B0604020202020204" pitchFamily="34" charset="0"/>
              </a:rPr>
              <a:t>Over 30 years of hardware design, development, and manufacturing capabilities coupled with complete product R&amp;D and test processes to maximize server reliability, reduce downtime and data loss, and enhance device maintainability</a:t>
            </a:r>
          </a:p>
        </p:txBody>
      </p:sp>
      <p:sp>
        <p:nvSpPr>
          <p:cNvPr id="34" name="矩形 33"/>
          <p:cNvSpPr/>
          <p:nvPr/>
        </p:nvSpPr>
        <p:spPr>
          <a:xfrm>
            <a:off x="736187" y="4757228"/>
            <a:ext cx="2519281" cy="8308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99"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itchFamily="34" charset="0"/>
              </a:rPr>
              <a:t>Hard Disk Failure rate </a:t>
            </a:r>
            <a:r>
              <a:rPr kumimoji="0" lang="en-US" altLang="zh-CN" sz="32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Arial" pitchFamily="34" charset="0"/>
              </a:rPr>
              <a:t>40%</a:t>
            </a:r>
            <a:endParaRPr kumimoji="0" lang="zh-CN" altLang="en-US" sz="3200" b="1" i="0" u="none" strike="noStrike" kern="1200" cap="none" spc="0" normalizeH="0" baseline="0" noProof="0" dirty="0">
              <a:ln>
                <a:noFill/>
              </a:ln>
              <a:solidFill>
                <a:srgbClr val="C00000"/>
              </a:solidFill>
              <a:effectLst/>
              <a:uLnTx/>
              <a:uFillTx/>
              <a:latin typeface="Arial" panose="020B0604020202020204" pitchFamily="34" charset="0"/>
              <a:ea typeface="Microsoft YaHei Light"/>
              <a:cs typeface="Arial" panose="020B0604020202020204" pitchFamily="34" charset="0"/>
            </a:endParaRPr>
          </a:p>
        </p:txBody>
      </p:sp>
      <p:sp>
        <p:nvSpPr>
          <p:cNvPr id="35" name="下箭头 34"/>
          <p:cNvSpPr/>
          <p:nvPr/>
        </p:nvSpPr>
        <p:spPr>
          <a:xfrm>
            <a:off x="2473515" y="5151612"/>
            <a:ext cx="293365" cy="3032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36" name="矩形 35"/>
          <p:cNvSpPr/>
          <p:nvPr/>
        </p:nvSpPr>
        <p:spPr>
          <a:xfrm>
            <a:off x="4726506" y="4766986"/>
            <a:ext cx="2548646" cy="86164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99" b="1"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Light"/>
                <a:cs typeface="Arial" panose="020B0604020202020204" pitchFamily="34" charset="0"/>
              </a:rPr>
              <a:t>Working 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C00000"/>
                </a:solidFill>
                <a:effectLst/>
                <a:uLnTx/>
                <a:uFillTx/>
                <a:latin typeface="Arial" panose="020B0604020202020204" pitchFamily="34" charset="0"/>
                <a:ea typeface="Microsoft YaHei Light"/>
                <a:cs typeface="Arial" panose="020B0604020202020204" pitchFamily="34" charset="0"/>
              </a:rPr>
              <a:t>45°C</a:t>
            </a:r>
            <a:endParaRPr kumimoji="0" lang="zh-CN" altLang="en-US" sz="3200" b="1" i="0" u="none" strike="noStrike" kern="1200" cap="none" spc="0" normalizeH="0" baseline="0" noProof="0" dirty="0">
              <a:ln>
                <a:noFill/>
              </a:ln>
              <a:solidFill>
                <a:srgbClr val="C00000"/>
              </a:solidFill>
              <a:effectLst/>
              <a:uLnTx/>
              <a:uFillTx/>
              <a:latin typeface="Arial" panose="020B0604020202020204" pitchFamily="34" charset="0"/>
              <a:ea typeface="Microsoft YaHei Light"/>
              <a:cs typeface="Arial" panose="020B0604020202020204" pitchFamily="34" charset="0"/>
            </a:endParaRPr>
          </a:p>
        </p:txBody>
      </p:sp>
      <p:sp>
        <p:nvSpPr>
          <p:cNvPr id="37" name="矩形 36"/>
          <p:cNvSpPr/>
          <p:nvPr/>
        </p:nvSpPr>
        <p:spPr>
          <a:xfrm>
            <a:off x="8618387" y="4766986"/>
            <a:ext cx="2416046" cy="86164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799" b="1" i="0" u="none" strike="noStrike" kern="1200" cap="none" spc="0" normalizeH="0" baseline="0" noProof="0" dirty="0">
                <a:ln>
                  <a:noFill/>
                </a:ln>
                <a:solidFill>
                  <a:srgbClr val="FFFFFF">
                    <a:lumMod val="50000"/>
                  </a:srgbClr>
                </a:solidFill>
                <a:effectLst/>
                <a:uLnTx/>
                <a:uFillTx/>
                <a:latin typeface="Arial" panose="020B0604020202020204" pitchFamily="34" charset="0"/>
                <a:ea typeface="Microsoft YaHei Light"/>
                <a:cs typeface="Arial" panose="020B0604020202020204" pitchFamily="34" charset="0"/>
              </a:rPr>
              <a:t>Machine Failure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C00000"/>
                </a:solidFill>
                <a:effectLst/>
                <a:uLnTx/>
                <a:uFillTx/>
                <a:latin typeface="Arial" panose="020B0604020202020204" pitchFamily="34" charset="0"/>
                <a:ea typeface="Microsoft YaHei Light"/>
                <a:cs typeface="Arial" panose="020B0604020202020204" pitchFamily="34" charset="0"/>
              </a:rPr>
              <a:t>15%</a:t>
            </a:r>
            <a:endParaRPr kumimoji="0" lang="zh-CN" altLang="en-US" sz="3200" b="1" i="0" u="none" strike="noStrike" kern="1200" cap="none" spc="0" normalizeH="0" baseline="0" noProof="0" dirty="0">
              <a:ln>
                <a:noFill/>
              </a:ln>
              <a:solidFill>
                <a:srgbClr val="C00000"/>
              </a:solidFill>
              <a:effectLst/>
              <a:uLnTx/>
              <a:uFillTx/>
              <a:latin typeface="Arial" panose="020B0604020202020204" pitchFamily="34" charset="0"/>
              <a:ea typeface="Microsoft YaHei Light"/>
              <a:cs typeface="Arial" panose="020B0604020202020204" pitchFamily="34" charset="0"/>
            </a:endParaRPr>
          </a:p>
        </p:txBody>
      </p:sp>
      <p:sp>
        <p:nvSpPr>
          <p:cNvPr id="38" name="下箭头 37"/>
          <p:cNvSpPr/>
          <p:nvPr/>
        </p:nvSpPr>
        <p:spPr>
          <a:xfrm>
            <a:off x="10338430" y="5203434"/>
            <a:ext cx="288181" cy="32309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srgbClr val="FFFFFF"/>
              </a:solidFill>
              <a:effectLst/>
              <a:uLnTx/>
              <a:uFillTx/>
              <a:latin typeface="Arial" panose="020B0604020202020204" pitchFamily="34" charset="0"/>
              <a:ea typeface="Microsoft YaHei Light"/>
              <a:cs typeface="Arial" panose="020B0604020202020204" pitchFamily="34" charset="0"/>
            </a:endParaRPr>
          </a:p>
        </p:txBody>
      </p:sp>
      <p:sp>
        <p:nvSpPr>
          <p:cNvPr id="22" name="TextBox 1">
            <a:extLst>
              <a:ext uri="{FF2B5EF4-FFF2-40B4-BE49-F238E27FC236}">
                <a16:creationId xmlns:a16="http://schemas.microsoft.com/office/drawing/2014/main" id="{31B8E9F4-0406-4F1E-A970-2341D3195A4E}"/>
              </a:ext>
            </a:extLst>
          </p:cNvPr>
          <p:cNvSpPr txBox="1">
            <a:spLocks noChangeArrowheads="1"/>
          </p:cNvSpPr>
          <p:nvPr/>
        </p:nvSpPr>
        <p:spPr bwMode="auto">
          <a:xfrm>
            <a:off x="4912781" y="5551688"/>
            <a:ext cx="217609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rtl="0" eaLnBrk="1" fontAlgn="auto" latinLnBrk="0" hangingPunct="0">
              <a:lnSpc>
                <a:spcPct val="100000"/>
              </a:lnSpc>
              <a:spcBef>
                <a:spcPts val="0"/>
              </a:spcBef>
              <a:spcAft>
                <a:spcPts val="0"/>
              </a:spcAft>
              <a:buClrTx/>
              <a:buSzTx/>
              <a:buFontTx/>
              <a:buNone/>
              <a:tabLst>
                <a:tab pos="17574" algn="l"/>
              </a:tabLst>
              <a:defRPr/>
            </a:pPr>
            <a:r>
              <a:rPr kumimoji="0" lang="en-US" sz="800" b="0" i="1" u="none" strike="noStrike" kern="0" cap="none" spc="0" normalizeH="0" baseline="0" noProof="0" dirty="0">
                <a:ln>
                  <a:noFill/>
                </a:ln>
                <a:solidFill>
                  <a:srgbClr val="DDDDDD">
                    <a:lumMod val="90000"/>
                  </a:srgbClr>
                </a:solidFill>
                <a:effectLst/>
                <a:uLnTx/>
                <a:uFillTx/>
                <a:latin typeface="Arial" panose="020B0604020202020204" pitchFamily="34" charset="0"/>
                <a:ea typeface="微软雅黑" panose="020B0503020204020204" pitchFamily="34" charset="-122"/>
                <a:sym typeface="Helvetica Neue"/>
              </a:rPr>
              <a:t>Source: Internal Lab Tested for most products</a:t>
            </a:r>
          </a:p>
        </p:txBody>
      </p:sp>
      <p:sp>
        <p:nvSpPr>
          <p:cNvPr id="23" name="TextBox 1">
            <a:extLst>
              <a:ext uri="{FF2B5EF4-FFF2-40B4-BE49-F238E27FC236}">
                <a16:creationId xmlns:a16="http://schemas.microsoft.com/office/drawing/2014/main" id="{D6D5B2EA-448E-4D6D-AB4A-319D0085CFE3}"/>
              </a:ext>
            </a:extLst>
          </p:cNvPr>
          <p:cNvSpPr txBox="1">
            <a:spLocks noChangeArrowheads="1"/>
          </p:cNvSpPr>
          <p:nvPr/>
        </p:nvSpPr>
        <p:spPr bwMode="auto">
          <a:xfrm>
            <a:off x="8858338" y="5588096"/>
            <a:ext cx="217609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rtl="0" eaLnBrk="1" fontAlgn="auto" latinLnBrk="0" hangingPunct="0">
              <a:lnSpc>
                <a:spcPct val="100000"/>
              </a:lnSpc>
              <a:spcBef>
                <a:spcPts val="0"/>
              </a:spcBef>
              <a:spcAft>
                <a:spcPts val="0"/>
              </a:spcAft>
              <a:buClrTx/>
              <a:buSzTx/>
              <a:buFontTx/>
              <a:buNone/>
              <a:tabLst>
                <a:tab pos="17574" algn="l"/>
              </a:tabLst>
              <a:defRPr/>
            </a:pPr>
            <a:r>
              <a:rPr kumimoji="0" lang="en-US" sz="800" b="0" i="1" u="none" strike="noStrike" kern="0" cap="none" spc="0" normalizeH="0" baseline="0" noProof="0" dirty="0">
                <a:ln>
                  <a:noFill/>
                </a:ln>
                <a:solidFill>
                  <a:srgbClr val="DDDDDD">
                    <a:lumMod val="90000"/>
                  </a:srgbClr>
                </a:solidFill>
                <a:effectLst/>
                <a:uLnTx/>
                <a:uFillTx/>
                <a:latin typeface="Arial" panose="020B0604020202020204" pitchFamily="34" charset="0"/>
                <a:ea typeface="微软雅黑" panose="020B0503020204020204" pitchFamily="34" charset="-122"/>
                <a:sym typeface="Helvetica Neue"/>
              </a:rPr>
              <a:t>Source: Per a Large Customer Statistics</a:t>
            </a:r>
          </a:p>
        </p:txBody>
      </p:sp>
      <p:sp>
        <p:nvSpPr>
          <p:cNvPr id="24" name="TextBox 1">
            <a:extLst>
              <a:ext uri="{FF2B5EF4-FFF2-40B4-BE49-F238E27FC236}">
                <a16:creationId xmlns:a16="http://schemas.microsoft.com/office/drawing/2014/main" id="{C4F2EDCD-68C2-40A7-918E-D4BBE3ED7962}"/>
              </a:ext>
            </a:extLst>
          </p:cNvPr>
          <p:cNvSpPr txBox="1">
            <a:spLocks noChangeArrowheads="1"/>
          </p:cNvSpPr>
          <p:nvPr/>
        </p:nvSpPr>
        <p:spPr bwMode="auto">
          <a:xfrm>
            <a:off x="886229" y="5545866"/>
            <a:ext cx="25683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tabLst>
                <a:tab pos="65088" algn="l"/>
              </a:tabLst>
              <a:defRPr sz="600">
                <a:solidFill>
                  <a:schemeClr val="tx1"/>
                </a:solidFill>
                <a:latin typeface="Calibri" charset="0"/>
                <a:ea typeface="等线" charset="-122"/>
                <a:cs typeface="等线" charset="-122"/>
              </a:defRPr>
            </a:lvl1pPr>
            <a:lvl2pPr defTabSz="1217613">
              <a:tabLst>
                <a:tab pos="65088" algn="l"/>
              </a:tabLst>
              <a:defRPr sz="600">
                <a:solidFill>
                  <a:schemeClr val="tx1"/>
                </a:solidFill>
                <a:latin typeface="Calibri" charset="0"/>
                <a:ea typeface="等线" charset="-122"/>
                <a:cs typeface="等线" charset="-122"/>
              </a:defRPr>
            </a:lvl2pPr>
            <a:lvl3pPr defTabSz="1217613">
              <a:tabLst>
                <a:tab pos="65088" algn="l"/>
              </a:tabLst>
              <a:defRPr sz="600">
                <a:solidFill>
                  <a:schemeClr val="tx1"/>
                </a:solidFill>
                <a:latin typeface="Calibri" charset="0"/>
                <a:ea typeface="等线" charset="-122"/>
                <a:cs typeface="等线" charset="-122"/>
              </a:defRPr>
            </a:lvl3pPr>
            <a:lvl4pPr defTabSz="1217613">
              <a:tabLst>
                <a:tab pos="65088" algn="l"/>
              </a:tabLst>
              <a:defRPr sz="600">
                <a:solidFill>
                  <a:schemeClr val="tx1"/>
                </a:solidFill>
                <a:latin typeface="Calibri" charset="0"/>
                <a:ea typeface="等线" charset="-122"/>
                <a:cs typeface="等线" charset="-122"/>
              </a:defRPr>
            </a:lvl4pPr>
            <a:lvl5pPr defTabSz="1217613">
              <a:tabLst>
                <a:tab pos="65088" algn="l"/>
              </a:tabLst>
              <a:defRPr sz="600">
                <a:solidFill>
                  <a:schemeClr val="tx1"/>
                </a:solidFill>
                <a:latin typeface="Calibri" charset="0"/>
                <a:ea typeface="等线" charset="-122"/>
                <a:cs typeface="等线" charset="-122"/>
              </a:defRPr>
            </a:lvl5pPr>
            <a:lvl6pPr marL="10953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6pPr>
            <a:lvl7pPr marL="15525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7pPr>
            <a:lvl8pPr marL="20097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8pPr>
            <a:lvl9pPr marL="2466975" indent="1190625" defTabSz="1217613" eaLnBrk="0" fontAlgn="base" hangingPunct="0">
              <a:spcBef>
                <a:spcPct val="0"/>
              </a:spcBef>
              <a:spcAft>
                <a:spcPct val="0"/>
              </a:spcAft>
              <a:tabLst>
                <a:tab pos="65088" algn="l"/>
              </a:tabLst>
              <a:defRPr sz="600">
                <a:solidFill>
                  <a:schemeClr val="tx1"/>
                </a:solidFill>
                <a:latin typeface="Calibri" charset="0"/>
                <a:ea typeface="等线" charset="-122"/>
                <a:cs typeface="等线" charset="-122"/>
              </a:defRPr>
            </a:lvl9pPr>
          </a:lstStyle>
          <a:p>
            <a:pPr marL="0" marR="0" lvl="0" indent="0" algn="ctr" defTabSz="328756" rtl="0" eaLnBrk="1" fontAlgn="auto" latinLnBrk="0" hangingPunct="0">
              <a:lnSpc>
                <a:spcPct val="100000"/>
              </a:lnSpc>
              <a:spcBef>
                <a:spcPts val="0"/>
              </a:spcBef>
              <a:spcAft>
                <a:spcPts val="0"/>
              </a:spcAft>
              <a:buClrTx/>
              <a:buSzTx/>
              <a:buFontTx/>
              <a:buNone/>
              <a:tabLst>
                <a:tab pos="17574" algn="l"/>
              </a:tabLst>
              <a:defRPr/>
            </a:pPr>
            <a:r>
              <a:rPr kumimoji="0" lang="en-US" sz="800" b="0" i="1" u="none" strike="noStrike" kern="0" cap="none" spc="0" normalizeH="0" baseline="0" noProof="0" dirty="0">
                <a:ln>
                  <a:noFill/>
                </a:ln>
                <a:solidFill>
                  <a:srgbClr val="DDDDDD">
                    <a:lumMod val="90000"/>
                  </a:srgbClr>
                </a:solidFill>
                <a:effectLst/>
                <a:uLnTx/>
                <a:uFillTx/>
                <a:latin typeface="Arial" panose="020B0604020202020204" pitchFamily="34" charset="0"/>
                <a:ea typeface="微软雅黑" panose="020B0503020204020204" pitchFamily="34" charset="-122"/>
                <a:sym typeface="Helvetica Neue"/>
              </a:rPr>
              <a:t>Source: Per Internal  Testing &amp; O&amp;M Data Collections</a:t>
            </a:r>
          </a:p>
        </p:txBody>
      </p:sp>
      <p:sp>
        <p:nvSpPr>
          <p:cNvPr id="25" name="Title 1">
            <a:extLst>
              <a:ext uri="{FF2B5EF4-FFF2-40B4-BE49-F238E27FC236}">
                <a16:creationId xmlns:a16="http://schemas.microsoft.com/office/drawing/2014/main" id="{C44425EE-AE9C-4BD5-9C89-F0394663A3DA}"/>
              </a:ext>
            </a:extLst>
          </p:cNvPr>
          <p:cNvSpPr txBox="1">
            <a:spLocks/>
          </p:cNvSpPr>
          <p:nvPr/>
        </p:nvSpPr>
        <p:spPr>
          <a:xfrm>
            <a:off x="319971" y="228507"/>
            <a:ext cx="10920535" cy="4616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r>
              <a:rPr lang="en-US" b="1" dirty="0">
                <a:solidFill>
                  <a:srgbClr val="00B0F0"/>
                </a:solidFill>
              </a:rPr>
              <a:t>Quality Product by Design, Process, Sourcing and Testing</a:t>
            </a:r>
          </a:p>
        </p:txBody>
      </p:sp>
    </p:spTree>
    <p:extLst>
      <p:ext uri="{BB962C8B-B14F-4D97-AF65-F5344CB8AC3E}">
        <p14:creationId xmlns:p14="http://schemas.microsoft.com/office/powerpoint/2010/main" val="18305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713810A5-0688-4FB7-BCC7-3ACD304E58CA}"/>
              </a:ext>
            </a:extLst>
          </p:cNvPr>
          <p:cNvSpPr txBox="1">
            <a:spLocks/>
          </p:cNvSpPr>
          <p:nvPr/>
        </p:nvSpPr>
        <p:spPr>
          <a:xfrm>
            <a:off x="199282" y="120906"/>
            <a:ext cx="11262917" cy="671894"/>
          </a:xfrm>
          <a:prstGeom prst="rect">
            <a:avLst/>
          </a:prstGeom>
        </p:spPr>
        <p:txBody>
          <a:bodyPr lIns="121915" tIns="60957" rIns="121915" bIns="60957" anchor="ctr"/>
          <a:lstStyle/>
          <a:p>
            <a:pPr defTabSz="1219057"/>
            <a:r>
              <a:rPr lang="en-US" altLang="zh-CN" sz="3199" b="1" dirty="0">
                <a:solidFill>
                  <a:srgbClr val="00B0F0"/>
                </a:solidFill>
              </a:rPr>
              <a:t>Efficient Heat Dissipation, Stable Operation at 45°C</a:t>
            </a:r>
            <a:endParaRPr lang="zh-CN" altLang="en-US" sz="3199" b="1" dirty="0">
              <a:solidFill>
                <a:srgbClr val="00B0F0"/>
              </a:solidFill>
            </a:endParaRPr>
          </a:p>
        </p:txBody>
      </p:sp>
      <p:sp>
        <p:nvSpPr>
          <p:cNvPr id="16" name="矩形 32">
            <a:extLst>
              <a:ext uri="{FF2B5EF4-FFF2-40B4-BE49-F238E27FC236}">
                <a16:creationId xmlns:a16="http://schemas.microsoft.com/office/drawing/2014/main" id="{09D31AD1-B7A0-401A-BAB5-1DDD61AA02E2}"/>
              </a:ext>
            </a:extLst>
          </p:cNvPr>
          <p:cNvSpPr/>
          <p:nvPr/>
        </p:nvSpPr>
        <p:spPr>
          <a:xfrm>
            <a:off x="627998" y="826767"/>
            <a:ext cx="10936004" cy="611924"/>
          </a:xfrm>
          <a:prstGeom prst="rect">
            <a:avLst/>
          </a:prstGeom>
        </p:spPr>
        <p:txBody>
          <a:bodyPr wrap="square" lIns="91412" tIns="45706" rIns="91412" bIns="45706">
            <a:spAutoFit/>
          </a:bodyPr>
          <a:lstStyle/>
          <a:p>
            <a:pPr algn="ctr" defTabSz="914034" fontAlgn="base">
              <a:lnSpc>
                <a:spcPct val="150000"/>
              </a:lnSpc>
              <a:spcBef>
                <a:spcPct val="0"/>
              </a:spcBef>
              <a:spcAft>
                <a:spcPct val="0"/>
              </a:spcAft>
            </a:pPr>
            <a:r>
              <a:rPr lang="en-US" altLang="zh-CN" sz="1200" dirty="0">
                <a:solidFill>
                  <a:srgbClr val="66FE87"/>
                </a:solidFill>
                <a:cs typeface="Arial" panose="020B0604020202020204" pitchFamily="34" charset="0"/>
              </a:rPr>
              <a:t>The strict electronic component selection, flow-dividing air ducts and independent air channels, and end-to-end heat dissipation design improve heat dissipation efficiency and prolong the service life of electronic components, allowing servers to run stably even when the air conditioners in equipment room are faulty.</a:t>
            </a:r>
            <a:endParaRPr lang="zh-CN" altLang="en-US" sz="1200" dirty="0">
              <a:solidFill>
                <a:srgbClr val="66FE87"/>
              </a:solidFill>
              <a:cs typeface="Arial" panose="020B0604020202020204" pitchFamily="34" charset="0"/>
            </a:endParaRPr>
          </a:p>
        </p:txBody>
      </p:sp>
      <p:cxnSp>
        <p:nvCxnSpPr>
          <p:cNvPr id="21" name="直接连接符 65">
            <a:extLst>
              <a:ext uri="{FF2B5EF4-FFF2-40B4-BE49-F238E27FC236}">
                <a16:creationId xmlns:a16="http://schemas.microsoft.com/office/drawing/2014/main" id="{D265BF05-D2DF-47EF-A0D6-3E9921692242}"/>
              </a:ext>
            </a:extLst>
          </p:cNvPr>
          <p:cNvCxnSpPr>
            <a:stCxn id="51" idx="6"/>
          </p:cNvCxnSpPr>
          <p:nvPr/>
        </p:nvCxnSpPr>
        <p:spPr>
          <a:xfrm>
            <a:off x="2193979" y="3930020"/>
            <a:ext cx="6761494" cy="41380"/>
          </a:xfrm>
          <a:prstGeom prst="line">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62">
            <a:extLst>
              <a:ext uri="{FF2B5EF4-FFF2-40B4-BE49-F238E27FC236}">
                <a16:creationId xmlns:a16="http://schemas.microsoft.com/office/drawing/2014/main" id="{3553A6CA-57FF-4B53-9614-8855F9FD225A}"/>
              </a:ext>
            </a:extLst>
          </p:cNvPr>
          <p:cNvGrpSpPr/>
          <p:nvPr/>
        </p:nvGrpSpPr>
        <p:grpSpPr>
          <a:xfrm>
            <a:off x="10010953" y="3276162"/>
            <a:ext cx="928577" cy="961390"/>
            <a:chOff x="9951005" y="1877980"/>
            <a:chExt cx="928940" cy="961766"/>
          </a:xfrm>
          <a:solidFill>
            <a:srgbClr val="67FD67"/>
          </a:solidFill>
        </p:grpSpPr>
        <p:sp>
          <p:nvSpPr>
            <p:cNvPr id="23" name="Oval 19">
              <a:extLst>
                <a:ext uri="{FF2B5EF4-FFF2-40B4-BE49-F238E27FC236}">
                  <a16:creationId xmlns:a16="http://schemas.microsoft.com/office/drawing/2014/main" id="{1A2950AC-A983-4D9D-8E1C-26571A0022FC}"/>
                </a:ext>
              </a:extLst>
            </p:cNvPr>
            <p:cNvSpPr>
              <a:spLocks noChangeArrowheads="1"/>
            </p:cNvSpPr>
            <p:nvPr/>
          </p:nvSpPr>
          <p:spPr bwMode="auto">
            <a:xfrm>
              <a:off x="9951005" y="1877980"/>
              <a:ext cx="928940" cy="961766"/>
            </a:xfrm>
            <a:prstGeom prst="ellipse">
              <a:avLst/>
            </a:prstGeom>
            <a:grpFill/>
            <a:ln w="6350">
              <a:solidFill>
                <a:srgbClr val="DDDDDD">
                  <a:alpha val="76000"/>
                </a:srgbClr>
              </a:solidFill>
              <a:prstDash val="solid"/>
              <a:round/>
              <a:headEnd/>
              <a:tailEnd/>
            </a:ln>
          </p:spPr>
          <p:txBody>
            <a:bodyPr lIns="121915" tIns="60957" rIns="121915" bIns="60957" anchor="ctr"/>
            <a:lstStyle/>
            <a:p>
              <a:pPr algn="ctr" defTabSz="914034" fontAlgn="base">
                <a:spcBef>
                  <a:spcPct val="0"/>
                </a:spcBef>
                <a:spcAft>
                  <a:spcPct val="0"/>
                </a:spcAft>
                <a:defRPr/>
              </a:pPr>
              <a:endParaRPr lang="en-US" altLang="zh-CN" sz="1799" kern="0" dirty="0">
                <a:ea typeface="微软雅黑"/>
                <a:sym typeface="Arial" pitchFamily="34" charset="0"/>
              </a:endParaRPr>
            </a:p>
          </p:txBody>
        </p:sp>
        <p:sp>
          <p:nvSpPr>
            <p:cNvPr id="24" name="矩形 22">
              <a:extLst>
                <a:ext uri="{FF2B5EF4-FFF2-40B4-BE49-F238E27FC236}">
                  <a16:creationId xmlns:a16="http://schemas.microsoft.com/office/drawing/2014/main" id="{CA53D5F0-54B2-48BF-BA1C-0C76116D7FB7}"/>
                </a:ext>
              </a:extLst>
            </p:cNvPr>
            <p:cNvSpPr/>
            <p:nvPr/>
          </p:nvSpPr>
          <p:spPr>
            <a:xfrm>
              <a:off x="10000055" y="2150918"/>
              <a:ext cx="844029" cy="430930"/>
            </a:xfrm>
            <a:prstGeom prst="rect">
              <a:avLst/>
            </a:prstGeom>
            <a:grpFill/>
          </p:spPr>
          <p:txBody>
            <a:bodyPr wrap="square" lIns="121915" tIns="60957" rIns="121915" bIns="60957">
              <a:spAutoFit/>
            </a:bodyPr>
            <a:lstStyle/>
            <a:p>
              <a:pPr algn="ctr" defTabSz="914034" fontAlgn="base">
                <a:spcBef>
                  <a:spcPct val="0"/>
                </a:spcBef>
                <a:spcAft>
                  <a:spcPct val="0"/>
                </a:spcAft>
              </a:pPr>
              <a:r>
                <a:rPr lang="en-US" altLang="zh-CN" sz="1999" b="1" dirty="0">
                  <a:ea typeface="微软雅黑"/>
                </a:rPr>
                <a:t>45°C</a:t>
              </a:r>
              <a:endParaRPr lang="zh-CN" altLang="en-US" sz="1999" b="1" dirty="0">
                <a:ea typeface="微软雅黑"/>
              </a:endParaRPr>
            </a:p>
          </p:txBody>
        </p:sp>
      </p:grpSp>
      <p:sp>
        <p:nvSpPr>
          <p:cNvPr id="25" name="TextBox 13">
            <a:extLst>
              <a:ext uri="{FF2B5EF4-FFF2-40B4-BE49-F238E27FC236}">
                <a16:creationId xmlns:a16="http://schemas.microsoft.com/office/drawing/2014/main" id="{4979193E-975A-4ADB-9209-E55E6576BA38}"/>
              </a:ext>
            </a:extLst>
          </p:cNvPr>
          <p:cNvSpPr txBox="1">
            <a:spLocks noChangeArrowheads="1"/>
          </p:cNvSpPr>
          <p:nvPr/>
        </p:nvSpPr>
        <p:spPr bwMode="auto">
          <a:xfrm>
            <a:off x="9765979" y="4308788"/>
            <a:ext cx="1521861" cy="578363"/>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399" b="1" dirty="0">
                <a:solidFill>
                  <a:srgbClr val="00B0F0"/>
                </a:solidFill>
                <a:sym typeface="Arial" pitchFamily="34" charset="0"/>
              </a:rPr>
              <a:t>Stable running at high temperature</a:t>
            </a:r>
          </a:p>
          <a:p>
            <a:pPr algn="ctr" defTabSz="1621609" fontAlgn="base">
              <a:spcBef>
                <a:spcPct val="20000"/>
              </a:spcBef>
              <a:spcAft>
                <a:spcPct val="0"/>
              </a:spcAft>
            </a:pPr>
            <a:r>
              <a:rPr lang="en-US" altLang="zh-CN" sz="800" b="1" dirty="0">
                <a:solidFill>
                  <a:srgbClr val="00B0F0"/>
                </a:solidFill>
                <a:sym typeface="Arial" pitchFamily="34" charset="0"/>
              </a:rPr>
              <a:t>For most models</a:t>
            </a:r>
          </a:p>
        </p:txBody>
      </p:sp>
      <p:pic>
        <p:nvPicPr>
          <p:cNvPr id="26" name="Picture 16" descr="“Paper plane png”的图片搜索结果">
            <a:extLst>
              <a:ext uri="{FF2B5EF4-FFF2-40B4-BE49-F238E27FC236}">
                <a16:creationId xmlns:a16="http://schemas.microsoft.com/office/drawing/2014/main" id="{2845362C-98B6-4CDC-8102-293F8FC35AA1}"/>
              </a:ext>
            </a:extLst>
          </p:cNvPr>
          <p:cNvPicPr>
            <a:picLocks noChangeAspect="1" noChangeArrowheads="1"/>
          </p:cNvPicPr>
          <p:nvPr/>
        </p:nvPicPr>
        <p:blipFill>
          <a:blip r:embed="rId3" cstate="print"/>
          <a:srcRect/>
          <a:stretch>
            <a:fillRect/>
          </a:stretch>
        </p:blipFill>
        <p:spPr bwMode="auto">
          <a:xfrm>
            <a:off x="9182946" y="3626849"/>
            <a:ext cx="687856" cy="557504"/>
          </a:xfrm>
          <a:prstGeom prst="rect">
            <a:avLst/>
          </a:prstGeom>
          <a:noFill/>
        </p:spPr>
      </p:pic>
      <p:sp>
        <p:nvSpPr>
          <p:cNvPr id="27" name="矩形 35">
            <a:extLst>
              <a:ext uri="{FF2B5EF4-FFF2-40B4-BE49-F238E27FC236}">
                <a16:creationId xmlns:a16="http://schemas.microsoft.com/office/drawing/2014/main" id="{B289EA4F-702C-4F2B-B5DF-A549404287B0}"/>
              </a:ext>
            </a:extLst>
          </p:cNvPr>
          <p:cNvSpPr/>
          <p:nvPr/>
        </p:nvSpPr>
        <p:spPr>
          <a:xfrm>
            <a:off x="199282" y="6520282"/>
            <a:ext cx="2871242" cy="253887"/>
          </a:xfrm>
          <a:prstGeom prst="rect">
            <a:avLst/>
          </a:prstGeom>
        </p:spPr>
        <p:txBody>
          <a:bodyPr wrap="none" lIns="91412" tIns="45706" rIns="91412" bIns="45706">
            <a:spAutoFit/>
          </a:bodyPr>
          <a:lstStyle/>
          <a:p>
            <a:pPr defTabSz="914034" fontAlgn="base">
              <a:spcBef>
                <a:spcPct val="0"/>
              </a:spcBef>
              <a:spcAft>
                <a:spcPct val="0"/>
              </a:spcAft>
            </a:pPr>
            <a:r>
              <a:rPr lang="en-US" altLang="zh-CN" sz="1050" dirty="0">
                <a:solidFill>
                  <a:schemeClr val="tx1">
                    <a:lumMod val="75000"/>
                  </a:schemeClr>
                </a:solidFill>
                <a:ea typeface="微软雅黑" panose="020B0503020204020204" pitchFamily="34" charset="-122"/>
              </a:rPr>
              <a:t>Related Videos</a:t>
            </a:r>
            <a:r>
              <a:rPr lang="zh-CN" altLang="en-US" sz="1050" dirty="0">
                <a:solidFill>
                  <a:schemeClr val="tx1">
                    <a:lumMod val="75000"/>
                  </a:schemeClr>
                </a:solidFill>
                <a:ea typeface="微软雅黑" panose="020B0503020204020204" pitchFamily="34" charset="-122"/>
              </a:rPr>
              <a:t>“</a:t>
            </a:r>
            <a:r>
              <a:rPr lang="en-US" altLang="zh-CN" sz="1050" dirty="0">
                <a:solidFill>
                  <a:schemeClr val="tx1">
                    <a:lumMod val="75000"/>
                  </a:schemeClr>
                </a:solidFill>
                <a:hlinkClick r:id="rId4">
                  <a:extLst>
                    <a:ext uri="{A12FA001-AC4F-418D-AE19-62706E023703}">
                      <ahyp:hlinkClr xmlns:ahyp="http://schemas.microsoft.com/office/drawing/2018/hyperlinkcolor" val="tx"/>
                    </a:ext>
                  </a:extLst>
                </a:hlinkClick>
              </a:rPr>
              <a:t>Efficient Heat Dissipation</a:t>
            </a:r>
            <a:r>
              <a:rPr lang="zh-CN" altLang="en-US" sz="1050" dirty="0">
                <a:solidFill>
                  <a:schemeClr val="tx1">
                    <a:lumMod val="75000"/>
                  </a:schemeClr>
                </a:solidFill>
                <a:ea typeface="微软雅黑" panose="020B0503020204020204" pitchFamily="34" charset="-122"/>
              </a:rPr>
              <a:t>”</a:t>
            </a:r>
            <a:endParaRPr lang="en-US" altLang="zh-CN" sz="1050" dirty="0">
              <a:solidFill>
                <a:schemeClr val="tx1">
                  <a:lumMod val="75000"/>
                </a:schemeClr>
              </a:solidFill>
              <a:ea typeface="微软雅黑" panose="020B0503020204020204" pitchFamily="34" charset="-122"/>
            </a:endParaRPr>
          </a:p>
        </p:txBody>
      </p:sp>
      <p:sp>
        <p:nvSpPr>
          <p:cNvPr id="28" name="TextBox 72">
            <a:extLst>
              <a:ext uri="{FF2B5EF4-FFF2-40B4-BE49-F238E27FC236}">
                <a16:creationId xmlns:a16="http://schemas.microsoft.com/office/drawing/2014/main" id="{7889F3EE-AE12-43D8-8CA5-F5C0CEF0A71E}"/>
              </a:ext>
            </a:extLst>
          </p:cNvPr>
          <p:cNvSpPr txBox="1">
            <a:spLocks noChangeArrowheads="1"/>
          </p:cNvSpPr>
          <p:nvPr/>
        </p:nvSpPr>
        <p:spPr bwMode="auto">
          <a:xfrm flipH="1">
            <a:off x="4415733" y="2032425"/>
            <a:ext cx="1470142" cy="307657"/>
          </a:xfrm>
          <a:prstGeom prst="rect">
            <a:avLst/>
          </a:prstGeom>
          <a:noFill/>
          <a:ln w="9525">
            <a:noFill/>
            <a:miter lim="800000"/>
            <a:headEnd/>
            <a:tailEnd/>
          </a:ln>
        </p:spPr>
        <p:txBody>
          <a:bodyPr wrap="square" lIns="0" tIns="0" rIns="0" bIns="0" anchor="ctr">
            <a:spAutoFit/>
          </a:bodyPr>
          <a:lstStyle/>
          <a:p>
            <a:pPr algn="ctr" defTabSz="914034" fontAlgn="base">
              <a:spcBef>
                <a:spcPct val="0"/>
              </a:spcBef>
              <a:spcAft>
                <a:spcPct val="0"/>
              </a:spcAft>
            </a:pPr>
            <a:r>
              <a:rPr lang="en-AU" altLang="en-US" sz="1999" b="1" dirty="0">
                <a:solidFill>
                  <a:srgbClr val="00B0F0"/>
                </a:solidFill>
                <a:ea typeface="微软雅黑"/>
                <a:sym typeface="Arial" pitchFamily="34" charset="0"/>
              </a:rPr>
              <a:t>30%</a:t>
            </a:r>
          </a:p>
        </p:txBody>
      </p:sp>
      <p:sp>
        <p:nvSpPr>
          <p:cNvPr id="29" name="TextBox 73">
            <a:extLst>
              <a:ext uri="{FF2B5EF4-FFF2-40B4-BE49-F238E27FC236}">
                <a16:creationId xmlns:a16="http://schemas.microsoft.com/office/drawing/2014/main" id="{81997C87-F3E2-426A-B602-0EC217BF4673}"/>
              </a:ext>
            </a:extLst>
          </p:cNvPr>
          <p:cNvSpPr txBox="1">
            <a:spLocks noChangeArrowheads="1"/>
          </p:cNvSpPr>
          <p:nvPr/>
        </p:nvSpPr>
        <p:spPr bwMode="auto">
          <a:xfrm flipH="1">
            <a:off x="1071715" y="2032425"/>
            <a:ext cx="1470142" cy="307657"/>
          </a:xfrm>
          <a:prstGeom prst="rect">
            <a:avLst/>
          </a:prstGeom>
          <a:noFill/>
          <a:ln w="9525">
            <a:noFill/>
            <a:miter lim="800000"/>
            <a:headEnd/>
            <a:tailEnd/>
          </a:ln>
        </p:spPr>
        <p:txBody>
          <a:bodyPr wrap="square" lIns="0" tIns="0" rIns="0" bIns="0" anchor="ctr">
            <a:spAutoFit/>
          </a:bodyPr>
          <a:lstStyle/>
          <a:p>
            <a:pPr algn="ctr" defTabSz="914034" fontAlgn="base">
              <a:spcBef>
                <a:spcPct val="0"/>
              </a:spcBef>
              <a:spcAft>
                <a:spcPct val="0"/>
              </a:spcAft>
            </a:pPr>
            <a:r>
              <a:rPr lang="en-AU" altLang="en-US" sz="1999" b="1" dirty="0">
                <a:solidFill>
                  <a:srgbClr val="00B0F0"/>
                </a:solidFill>
                <a:ea typeface="微软雅黑"/>
                <a:sym typeface="Arial" pitchFamily="34" charset="0"/>
              </a:rPr>
              <a:t>≥30%</a:t>
            </a:r>
          </a:p>
        </p:txBody>
      </p:sp>
      <p:sp>
        <p:nvSpPr>
          <p:cNvPr id="30" name="TextBox 76">
            <a:extLst>
              <a:ext uri="{FF2B5EF4-FFF2-40B4-BE49-F238E27FC236}">
                <a16:creationId xmlns:a16="http://schemas.microsoft.com/office/drawing/2014/main" id="{95E5DBFA-069F-4FA9-ACCF-6FCE7A54A4C7}"/>
              </a:ext>
            </a:extLst>
          </p:cNvPr>
          <p:cNvSpPr txBox="1">
            <a:spLocks noChangeArrowheads="1"/>
          </p:cNvSpPr>
          <p:nvPr/>
        </p:nvSpPr>
        <p:spPr bwMode="auto">
          <a:xfrm flipH="1">
            <a:off x="6284679" y="4808600"/>
            <a:ext cx="1470143" cy="307657"/>
          </a:xfrm>
          <a:prstGeom prst="rect">
            <a:avLst/>
          </a:prstGeom>
          <a:noFill/>
          <a:ln w="9525">
            <a:noFill/>
            <a:miter lim="800000"/>
            <a:headEnd/>
            <a:tailEnd/>
          </a:ln>
        </p:spPr>
        <p:txBody>
          <a:bodyPr wrap="square" lIns="0" tIns="0" rIns="0" bIns="0" anchor="ctr">
            <a:spAutoFit/>
          </a:bodyPr>
          <a:lstStyle/>
          <a:p>
            <a:pPr algn="ctr" defTabSz="914034" fontAlgn="base">
              <a:spcBef>
                <a:spcPct val="0"/>
              </a:spcBef>
              <a:spcAft>
                <a:spcPct val="0"/>
              </a:spcAft>
            </a:pPr>
            <a:r>
              <a:rPr lang="en-AU" altLang="en-US" sz="1999" b="1" dirty="0">
                <a:solidFill>
                  <a:srgbClr val="00B0F0"/>
                </a:solidFill>
                <a:ea typeface="微软雅黑"/>
                <a:sym typeface="Arial" pitchFamily="34" charset="0"/>
              </a:rPr>
              <a:t>3%</a:t>
            </a:r>
          </a:p>
        </p:txBody>
      </p:sp>
      <p:sp>
        <p:nvSpPr>
          <p:cNvPr id="31" name="TextBox 79">
            <a:extLst>
              <a:ext uri="{FF2B5EF4-FFF2-40B4-BE49-F238E27FC236}">
                <a16:creationId xmlns:a16="http://schemas.microsoft.com/office/drawing/2014/main" id="{38C297CB-264A-4F0A-96DA-AAAA7179F7DF}"/>
              </a:ext>
            </a:extLst>
          </p:cNvPr>
          <p:cNvSpPr txBox="1">
            <a:spLocks noChangeArrowheads="1"/>
          </p:cNvSpPr>
          <p:nvPr/>
        </p:nvSpPr>
        <p:spPr bwMode="auto">
          <a:xfrm flipH="1">
            <a:off x="7744075" y="2046721"/>
            <a:ext cx="1470143" cy="307657"/>
          </a:xfrm>
          <a:prstGeom prst="rect">
            <a:avLst/>
          </a:prstGeom>
          <a:noFill/>
          <a:ln w="9525">
            <a:noFill/>
            <a:miter lim="800000"/>
            <a:headEnd/>
            <a:tailEnd/>
          </a:ln>
        </p:spPr>
        <p:txBody>
          <a:bodyPr wrap="square" lIns="0" tIns="0" rIns="0" bIns="0" anchor="ctr">
            <a:spAutoFit/>
          </a:bodyPr>
          <a:lstStyle/>
          <a:p>
            <a:pPr algn="ctr" defTabSz="914034" fontAlgn="base">
              <a:spcBef>
                <a:spcPct val="0"/>
              </a:spcBef>
              <a:spcAft>
                <a:spcPct val="0"/>
              </a:spcAft>
            </a:pPr>
            <a:r>
              <a:rPr lang="en-AU" altLang="en-US" sz="1999" b="1" dirty="0">
                <a:solidFill>
                  <a:srgbClr val="00B0F0"/>
                </a:solidFill>
                <a:ea typeface="微软雅黑"/>
                <a:sym typeface="Arial" pitchFamily="34" charset="0"/>
              </a:rPr>
              <a:t>9%</a:t>
            </a:r>
          </a:p>
        </p:txBody>
      </p:sp>
      <p:sp>
        <p:nvSpPr>
          <p:cNvPr id="32" name="TextBox 13">
            <a:extLst>
              <a:ext uri="{FF2B5EF4-FFF2-40B4-BE49-F238E27FC236}">
                <a16:creationId xmlns:a16="http://schemas.microsoft.com/office/drawing/2014/main" id="{4D45E018-6D86-435E-8260-58E6B89927AD}"/>
              </a:ext>
            </a:extLst>
          </p:cNvPr>
          <p:cNvSpPr txBox="1">
            <a:spLocks noChangeArrowheads="1"/>
          </p:cNvSpPr>
          <p:nvPr/>
        </p:nvSpPr>
        <p:spPr bwMode="auto">
          <a:xfrm>
            <a:off x="1227484" y="2444547"/>
            <a:ext cx="1108738" cy="461485"/>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000" dirty="0">
                <a:solidFill>
                  <a:srgbClr val="00B0F0"/>
                </a:solidFill>
                <a:sym typeface="Arial" pitchFamily="34" charset="0"/>
              </a:rPr>
              <a:t>Reserved margin for component derating design</a:t>
            </a:r>
          </a:p>
        </p:txBody>
      </p:sp>
      <p:sp>
        <p:nvSpPr>
          <p:cNvPr id="33" name="TextBox 13">
            <a:extLst>
              <a:ext uri="{FF2B5EF4-FFF2-40B4-BE49-F238E27FC236}">
                <a16:creationId xmlns:a16="http://schemas.microsoft.com/office/drawing/2014/main" id="{03F1C501-EC47-45DB-A15B-6BD63B1256FA}"/>
              </a:ext>
            </a:extLst>
          </p:cNvPr>
          <p:cNvSpPr txBox="1">
            <a:spLocks noChangeArrowheads="1"/>
          </p:cNvSpPr>
          <p:nvPr/>
        </p:nvSpPr>
        <p:spPr bwMode="auto">
          <a:xfrm>
            <a:off x="4376160" y="2501763"/>
            <a:ext cx="1679157" cy="369188"/>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200" dirty="0">
                <a:solidFill>
                  <a:srgbClr val="00B0F0"/>
                </a:solidFill>
                <a:sym typeface="Arial" pitchFamily="34" charset="0"/>
              </a:rPr>
              <a:t>Counter-rotating fans for higher wind speeds</a:t>
            </a:r>
          </a:p>
        </p:txBody>
      </p:sp>
      <p:sp>
        <p:nvSpPr>
          <p:cNvPr id="34" name="TextBox 13">
            <a:extLst>
              <a:ext uri="{FF2B5EF4-FFF2-40B4-BE49-F238E27FC236}">
                <a16:creationId xmlns:a16="http://schemas.microsoft.com/office/drawing/2014/main" id="{EA3FB86D-ECEF-4E6C-ADCD-809455B2A023}"/>
              </a:ext>
            </a:extLst>
          </p:cNvPr>
          <p:cNvSpPr txBox="1">
            <a:spLocks noChangeArrowheads="1"/>
          </p:cNvSpPr>
          <p:nvPr/>
        </p:nvSpPr>
        <p:spPr bwMode="auto">
          <a:xfrm>
            <a:off x="5568967" y="5197603"/>
            <a:ext cx="3021307" cy="369332"/>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200" dirty="0">
                <a:solidFill>
                  <a:srgbClr val="00B0F0"/>
                </a:solidFill>
                <a:sym typeface="Arial" pitchFamily="34" charset="0"/>
              </a:rPr>
              <a:t>3D VC heat dissipation with higher efficiency than common VC heat dissipation</a:t>
            </a:r>
          </a:p>
        </p:txBody>
      </p:sp>
      <p:sp>
        <p:nvSpPr>
          <p:cNvPr id="35" name="TextBox 13">
            <a:extLst>
              <a:ext uri="{FF2B5EF4-FFF2-40B4-BE49-F238E27FC236}">
                <a16:creationId xmlns:a16="http://schemas.microsoft.com/office/drawing/2014/main" id="{10279E13-9B94-47C7-83FA-E263F0A0594A}"/>
              </a:ext>
            </a:extLst>
          </p:cNvPr>
          <p:cNvSpPr txBox="1">
            <a:spLocks noChangeArrowheads="1"/>
          </p:cNvSpPr>
          <p:nvPr/>
        </p:nvSpPr>
        <p:spPr bwMode="auto">
          <a:xfrm>
            <a:off x="7023237" y="2408813"/>
            <a:ext cx="2739560" cy="553782"/>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200" dirty="0">
                <a:solidFill>
                  <a:srgbClr val="00B0F0"/>
                </a:solidFill>
                <a:sym typeface="Arial" pitchFamily="34" charset="0"/>
              </a:rPr>
              <a:t>Flow-dividing air duct and independent air channels for BIO modules improve heat dissipation efficiency</a:t>
            </a:r>
          </a:p>
        </p:txBody>
      </p:sp>
      <p:sp>
        <p:nvSpPr>
          <p:cNvPr id="36" name="TextBox 73">
            <a:extLst>
              <a:ext uri="{FF2B5EF4-FFF2-40B4-BE49-F238E27FC236}">
                <a16:creationId xmlns:a16="http://schemas.microsoft.com/office/drawing/2014/main" id="{79E5B39F-8EE7-418F-86EE-2FE1AE036F7A}"/>
              </a:ext>
            </a:extLst>
          </p:cNvPr>
          <p:cNvSpPr txBox="1">
            <a:spLocks noChangeArrowheads="1"/>
          </p:cNvSpPr>
          <p:nvPr/>
        </p:nvSpPr>
        <p:spPr bwMode="auto">
          <a:xfrm flipH="1">
            <a:off x="2648626" y="4818803"/>
            <a:ext cx="1470142" cy="307657"/>
          </a:xfrm>
          <a:prstGeom prst="rect">
            <a:avLst/>
          </a:prstGeom>
          <a:noFill/>
          <a:ln w="9525">
            <a:noFill/>
            <a:miter lim="800000"/>
            <a:headEnd/>
            <a:tailEnd/>
          </a:ln>
        </p:spPr>
        <p:txBody>
          <a:bodyPr wrap="square" lIns="0" tIns="0" rIns="0" bIns="0" anchor="ctr">
            <a:spAutoFit/>
          </a:bodyPr>
          <a:lstStyle/>
          <a:p>
            <a:pPr algn="ctr" defTabSz="914034" fontAlgn="base">
              <a:spcBef>
                <a:spcPct val="0"/>
              </a:spcBef>
              <a:spcAft>
                <a:spcPct val="0"/>
              </a:spcAft>
            </a:pPr>
            <a:r>
              <a:rPr lang="en-AU" altLang="en-US" sz="1999" b="1" dirty="0">
                <a:solidFill>
                  <a:srgbClr val="00B0F0"/>
                </a:solidFill>
                <a:ea typeface="微软雅黑"/>
                <a:sym typeface="Arial" pitchFamily="34" charset="0"/>
              </a:rPr>
              <a:t>75%</a:t>
            </a:r>
          </a:p>
        </p:txBody>
      </p:sp>
      <p:sp>
        <p:nvSpPr>
          <p:cNvPr id="37" name="TextBox 13">
            <a:extLst>
              <a:ext uri="{FF2B5EF4-FFF2-40B4-BE49-F238E27FC236}">
                <a16:creationId xmlns:a16="http://schemas.microsoft.com/office/drawing/2014/main" id="{FEFE483A-0C38-4A52-8154-B7AF58C4CB42}"/>
              </a:ext>
            </a:extLst>
          </p:cNvPr>
          <p:cNvSpPr txBox="1">
            <a:spLocks noChangeArrowheads="1"/>
          </p:cNvSpPr>
          <p:nvPr/>
        </p:nvSpPr>
        <p:spPr bwMode="auto">
          <a:xfrm>
            <a:off x="2408040" y="5177289"/>
            <a:ext cx="2320074" cy="369332"/>
          </a:xfrm>
          <a:prstGeom prst="rect">
            <a:avLst/>
          </a:prstGeom>
          <a:noFill/>
          <a:ln w="9525">
            <a:noFill/>
            <a:miter lim="800000"/>
            <a:headEnd/>
            <a:tailEnd/>
          </a:ln>
        </p:spPr>
        <p:txBody>
          <a:bodyPr wrap="square" lIns="0" tIns="0" rIns="0" bIns="0">
            <a:spAutoFit/>
          </a:bodyPr>
          <a:lstStyle/>
          <a:p>
            <a:pPr algn="ctr" defTabSz="1621609" fontAlgn="base">
              <a:spcBef>
                <a:spcPct val="20000"/>
              </a:spcBef>
              <a:spcAft>
                <a:spcPct val="0"/>
              </a:spcAft>
            </a:pPr>
            <a:r>
              <a:rPr lang="en-US" altLang="zh-CN" sz="1200" dirty="0">
                <a:solidFill>
                  <a:srgbClr val="00B0F0"/>
                </a:solidFill>
                <a:sym typeface="Arial" pitchFamily="34" charset="0"/>
              </a:rPr>
              <a:t>Cellular board design increases porosity rate of the front panel</a:t>
            </a:r>
          </a:p>
        </p:txBody>
      </p:sp>
      <p:grpSp>
        <p:nvGrpSpPr>
          <p:cNvPr id="38" name="组合 39">
            <a:extLst>
              <a:ext uri="{FF2B5EF4-FFF2-40B4-BE49-F238E27FC236}">
                <a16:creationId xmlns:a16="http://schemas.microsoft.com/office/drawing/2014/main" id="{3F9C89D8-3DD2-4D13-B9C6-8E7F52657C38}"/>
              </a:ext>
            </a:extLst>
          </p:cNvPr>
          <p:cNvGrpSpPr/>
          <p:nvPr/>
        </p:nvGrpSpPr>
        <p:grpSpPr>
          <a:xfrm>
            <a:off x="2953765" y="3465902"/>
            <a:ext cx="888204" cy="928236"/>
            <a:chOff x="2603854" y="4076774"/>
            <a:chExt cx="888551" cy="928599"/>
          </a:xfrm>
        </p:grpSpPr>
        <p:sp>
          <p:nvSpPr>
            <p:cNvPr id="39" name="Oval 19">
              <a:extLst>
                <a:ext uri="{FF2B5EF4-FFF2-40B4-BE49-F238E27FC236}">
                  <a16:creationId xmlns:a16="http://schemas.microsoft.com/office/drawing/2014/main" id="{1E876DEB-50EB-4F6F-B0F5-89F932DF9B42}"/>
                </a:ext>
              </a:extLst>
            </p:cNvPr>
            <p:cNvSpPr>
              <a:spLocks noChangeArrowheads="1"/>
            </p:cNvSpPr>
            <p:nvPr/>
          </p:nvSpPr>
          <p:spPr bwMode="auto">
            <a:xfrm>
              <a:off x="2603854" y="4076774"/>
              <a:ext cx="888551" cy="928599"/>
            </a:xfrm>
            <a:prstGeom prst="ellipse">
              <a:avLst/>
            </a:prstGeom>
            <a:solidFill>
              <a:sysClr val="window" lastClr="FFFFFF">
                <a:lumMod val="85000"/>
                <a:alpha val="10000"/>
              </a:sysClr>
            </a:solidFill>
            <a:ln w="6350">
              <a:solidFill>
                <a:srgbClr val="DDDDDD">
                  <a:alpha val="76000"/>
                </a:srgbClr>
              </a:solidFill>
              <a:prstDash val="dash"/>
              <a:round/>
              <a:headEnd/>
              <a:tailEnd/>
            </a:ln>
          </p:spPr>
          <p:txBody>
            <a:bodyPr lIns="121915" tIns="60957" rIns="121915" bIns="60957" anchor="ctr"/>
            <a:lstStyle/>
            <a:p>
              <a:pPr algn="ctr" defTabSz="914034" fontAlgn="base">
                <a:spcBef>
                  <a:spcPct val="0"/>
                </a:spcBef>
                <a:spcAft>
                  <a:spcPct val="0"/>
                </a:spcAft>
                <a:defRPr/>
              </a:pPr>
              <a:r>
                <a:rPr lang="en-AU" altLang="en-US" sz="1799" kern="0" dirty="0">
                  <a:ea typeface="微软雅黑"/>
                  <a:sym typeface="Arial" pitchFamily="34" charset="0"/>
                </a:rPr>
                <a:t></a:t>
              </a:r>
              <a:endParaRPr lang="en-US" altLang="zh-CN" sz="1799" kern="0" dirty="0">
                <a:ea typeface="微软雅黑"/>
                <a:sym typeface="Arial" pitchFamily="34" charset="0"/>
              </a:endParaRPr>
            </a:p>
          </p:txBody>
        </p:sp>
        <p:pic>
          <p:nvPicPr>
            <p:cNvPr id="40" name="Picture 3">
              <a:extLst>
                <a:ext uri="{FF2B5EF4-FFF2-40B4-BE49-F238E27FC236}">
                  <a16:creationId xmlns:a16="http://schemas.microsoft.com/office/drawing/2014/main" id="{E8F61F66-0F9C-444E-94A4-F51E65FE0629}"/>
                </a:ext>
              </a:extLst>
            </p:cNvPr>
            <p:cNvPicPr>
              <a:picLocks noChangeAspect="1" noChangeArrowheads="1"/>
            </p:cNvPicPr>
            <p:nvPr/>
          </p:nvPicPr>
          <p:blipFill>
            <a:blip r:embed="rId5" cstate="print"/>
            <a:srcRect/>
            <a:stretch>
              <a:fillRect/>
            </a:stretch>
          </p:blipFill>
          <p:spPr bwMode="auto">
            <a:xfrm>
              <a:off x="2631295" y="4120024"/>
              <a:ext cx="849131" cy="836490"/>
            </a:xfrm>
            <a:prstGeom prst="ellipse">
              <a:avLst/>
            </a:prstGeom>
            <a:solidFill>
              <a:sysClr val="window" lastClr="FFFFFF">
                <a:lumMod val="85000"/>
                <a:alpha val="10000"/>
              </a:sysClr>
            </a:solidFill>
            <a:ln w="6350">
              <a:solidFill>
                <a:srgbClr val="DDDDDD">
                  <a:alpha val="76000"/>
                </a:srgbClr>
              </a:solidFill>
              <a:prstDash val="dash"/>
              <a:round/>
              <a:headEnd/>
              <a:tailEnd/>
            </a:ln>
          </p:spPr>
        </p:pic>
      </p:grpSp>
      <p:grpSp>
        <p:nvGrpSpPr>
          <p:cNvPr id="41" name="组合 41">
            <a:extLst>
              <a:ext uri="{FF2B5EF4-FFF2-40B4-BE49-F238E27FC236}">
                <a16:creationId xmlns:a16="http://schemas.microsoft.com/office/drawing/2014/main" id="{52D32059-3429-414F-B5F0-2870711989FF}"/>
              </a:ext>
            </a:extLst>
          </p:cNvPr>
          <p:cNvGrpSpPr/>
          <p:nvPr/>
        </p:nvGrpSpPr>
        <p:grpSpPr>
          <a:xfrm>
            <a:off x="6524696" y="3465902"/>
            <a:ext cx="888204" cy="928236"/>
            <a:chOff x="6176180" y="4076774"/>
            <a:chExt cx="888551" cy="928599"/>
          </a:xfrm>
        </p:grpSpPr>
        <p:sp>
          <p:nvSpPr>
            <p:cNvPr id="42" name="Oval 19">
              <a:extLst>
                <a:ext uri="{FF2B5EF4-FFF2-40B4-BE49-F238E27FC236}">
                  <a16:creationId xmlns:a16="http://schemas.microsoft.com/office/drawing/2014/main" id="{6DBF9ABE-D72D-48ED-A4E7-E4A829E3F2E4}"/>
                </a:ext>
              </a:extLst>
            </p:cNvPr>
            <p:cNvSpPr>
              <a:spLocks noChangeArrowheads="1"/>
            </p:cNvSpPr>
            <p:nvPr/>
          </p:nvSpPr>
          <p:spPr bwMode="auto">
            <a:xfrm>
              <a:off x="6176180" y="4076774"/>
              <a:ext cx="888551" cy="928599"/>
            </a:xfrm>
            <a:prstGeom prst="ellipse">
              <a:avLst/>
            </a:prstGeom>
            <a:solidFill>
              <a:sysClr val="window" lastClr="FFFFFF">
                <a:lumMod val="85000"/>
                <a:alpha val="10000"/>
              </a:sysClr>
            </a:solidFill>
            <a:ln w="6350">
              <a:solidFill>
                <a:srgbClr val="DDDDDD">
                  <a:alpha val="76000"/>
                </a:srgbClr>
              </a:solidFill>
              <a:prstDash val="dash"/>
              <a:round/>
              <a:headEnd/>
              <a:tailEnd/>
            </a:ln>
          </p:spPr>
          <p:txBody>
            <a:bodyPr lIns="121915" tIns="60957" rIns="121915" bIns="60957" anchor="ctr"/>
            <a:lstStyle/>
            <a:p>
              <a:pPr algn="ctr" defTabSz="914034" fontAlgn="base">
                <a:spcBef>
                  <a:spcPct val="0"/>
                </a:spcBef>
                <a:spcAft>
                  <a:spcPct val="0"/>
                </a:spcAft>
                <a:defRPr/>
              </a:pPr>
              <a:r>
                <a:rPr lang="en-AU" altLang="en-US" sz="1799" kern="0" dirty="0">
                  <a:ea typeface="微软雅黑"/>
                  <a:sym typeface="Arial" pitchFamily="34" charset="0"/>
                </a:rPr>
                <a:t></a:t>
              </a:r>
              <a:endParaRPr lang="en-US" altLang="zh-CN" sz="1799" kern="0" dirty="0">
                <a:ea typeface="微软雅黑"/>
                <a:sym typeface="Arial" pitchFamily="34" charset="0"/>
              </a:endParaRPr>
            </a:p>
          </p:txBody>
        </p:sp>
        <p:pic>
          <p:nvPicPr>
            <p:cNvPr id="43" name="Picture 8">
              <a:extLst>
                <a:ext uri="{FF2B5EF4-FFF2-40B4-BE49-F238E27FC236}">
                  <a16:creationId xmlns:a16="http://schemas.microsoft.com/office/drawing/2014/main" id="{F23CE8E0-8AB8-4132-886E-019D024E3546}"/>
                </a:ext>
              </a:extLst>
            </p:cNvPr>
            <p:cNvPicPr>
              <a:picLocks noChangeAspect="1" noChangeArrowheads="1"/>
            </p:cNvPicPr>
            <p:nvPr/>
          </p:nvPicPr>
          <p:blipFill>
            <a:blip r:embed="rId6" cstate="print"/>
            <a:srcRect/>
            <a:stretch>
              <a:fillRect/>
            </a:stretch>
          </p:blipFill>
          <p:spPr bwMode="auto">
            <a:xfrm>
              <a:off x="6196373" y="4113515"/>
              <a:ext cx="848163" cy="863320"/>
            </a:xfrm>
            <a:prstGeom prst="ellipse">
              <a:avLst/>
            </a:prstGeom>
            <a:noFill/>
            <a:ln w="9525">
              <a:noFill/>
              <a:miter lim="800000"/>
              <a:headEnd/>
              <a:tailEnd/>
            </a:ln>
          </p:spPr>
        </p:pic>
      </p:grpSp>
      <p:grpSp>
        <p:nvGrpSpPr>
          <p:cNvPr id="44" name="组合 40">
            <a:extLst>
              <a:ext uri="{FF2B5EF4-FFF2-40B4-BE49-F238E27FC236}">
                <a16:creationId xmlns:a16="http://schemas.microsoft.com/office/drawing/2014/main" id="{1AA7AABD-47E3-4F56-9469-9C6FC66569E5}"/>
              </a:ext>
            </a:extLst>
          </p:cNvPr>
          <p:cNvGrpSpPr/>
          <p:nvPr/>
        </p:nvGrpSpPr>
        <p:grpSpPr>
          <a:xfrm>
            <a:off x="4721163" y="3465902"/>
            <a:ext cx="888204" cy="928236"/>
            <a:chOff x="4371942" y="3972108"/>
            <a:chExt cx="888551" cy="928599"/>
          </a:xfrm>
        </p:grpSpPr>
        <p:sp>
          <p:nvSpPr>
            <p:cNvPr id="45" name="Oval 19">
              <a:extLst>
                <a:ext uri="{FF2B5EF4-FFF2-40B4-BE49-F238E27FC236}">
                  <a16:creationId xmlns:a16="http://schemas.microsoft.com/office/drawing/2014/main" id="{A0D5D580-59E6-4C7B-9D1E-9803B4BB42D1}"/>
                </a:ext>
              </a:extLst>
            </p:cNvPr>
            <p:cNvSpPr>
              <a:spLocks noChangeArrowheads="1"/>
            </p:cNvSpPr>
            <p:nvPr/>
          </p:nvSpPr>
          <p:spPr bwMode="auto">
            <a:xfrm>
              <a:off x="4371942" y="3972108"/>
              <a:ext cx="888551" cy="928599"/>
            </a:xfrm>
            <a:prstGeom prst="ellipse">
              <a:avLst/>
            </a:prstGeom>
            <a:solidFill>
              <a:sysClr val="window" lastClr="FFFFFF">
                <a:lumMod val="85000"/>
                <a:alpha val="10000"/>
              </a:sysClr>
            </a:solidFill>
            <a:ln w="6350">
              <a:solidFill>
                <a:srgbClr val="DDDDDD">
                  <a:alpha val="76000"/>
                </a:srgbClr>
              </a:solidFill>
              <a:prstDash val="dash"/>
              <a:round/>
              <a:headEnd/>
              <a:tailEnd/>
            </a:ln>
          </p:spPr>
          <p:txBody>
            <a:bodyPr lIns="121915" tIns="60957" rIns="121915" bIns="60957" anchor="ctr"/>
            <a:lstStyle/>
            <a:p>
              <a:pPr algn="ctr" defTabSz="914034" fontAlgn="base">
                <a:spcBef>
                  <a:spcPct val="0"/>
                </a:spcBef>
                <a:spcAft>
                  <a:spcPct val="0"/>
                </a:spcAft>
                <a:defRPr/>
              </a:pPr>
              <a:r>
                <a:rPr lang="en-AU" altLang="en-US" sz="1799" kern="0" dirty="0">
                  <a:ea typeface="微软雅黑"/>
                  <a:sym typeface="Arial" pitchFamily="34" charset="0"/>
                </a:rPr>
                <a:t></a:t>
              </a:r>
              <a:endParaRPr lang="en-US" altLang="zh-CN" sz="1799" kern="0" dirty="0">
                <a:ea typeface="微软雅黑"/>
                <a:sym typeface="Arial" pitchFamily="34" charset="0"/>
              </a:endParaRPr>
            </a:p>
          </p:txBody>
        </p:sp>
        <p:pic>
          <p:nvPicPr>
            <p:cNvPr id="46" name="Picture 12">
              <a:extLst>
                <a:ext uri="{FF2B5EF4-FFF2-40B4-BE49-F238E27FC236}">
                  <a16:creationId xmlns:a16="http://schemas.microsoft.com/office/drawing/2014/main" id="{45A6DA05-491A-4C16-AE16-2B09001BDC5E}"/>
                </a:ext>
              </a:extLst>
            </p:cNvPr>
            <p:cNvPicPr>
              <a:picLocks noChangeAspect="1" noChangeArrowheads="1"/>
            </p:cNvPicPr>
            <p:nvPr/>
          </p:nvPicPr>
          <p:blipFill>
            <a:blip r:embed="rId7" cstate="print"/>
            <a:srcRect/>
            <a:stretch>
              <a:fillRect/>
            </a:stretch>
          </p:blipFill>
          <p:spPr bwMode="auto">
            <a:xfrm>
              <a:off x="4402490" y="4008848"/>
              <a:ext cx="841364" cy="871343"/>
            </a:xfrm>
            <a:prstGeom prst="ellipse">
              <a:avLst/>
            </a:prstGeom>
            <a:noFill/>
            <a:ln w="9525">
              <a:noFill/>
              <a:miter lim="800000"/>
              <a:headEnd/>
              <a:tailEnd/>
            </a:ln>
          </p:spPr>
        </p:pic>
      </p:grpSp>
      <p:grpSp>
        <p:nvGrpSpPr>
          <p:cNvPr id="47" name="组合 42">
            <a:extLst>
              <a:ext uri="{FF2B5EF4-FFF2-40B4-BE49-F238E27FC236}">
                <a16:creationId xmlns:a16="http://schemas.microsoft.com/office/drawing/2014/main" id="{0E37E505-2A6B-42A8-9378-68D1DF6E11C2}"/>
              </a:ext>
            </a:extLst>
          </p:cNvPr>
          <p:cNvGrpSpPr/>
          <p:nvPr/>
        </p:nvGrpSpPr>
        <p:grpSpPr>
          <a:xfrm>
            <a:off x="8099130" y="3465903"/>
            <a:ext cx="888204" cy="879396"/>
            <a:chOff x="7751229" y="4076774"/>
            <a:chExt cx="888551" cy="928599"/>
          </a:xfrm>
        </p:grpSpPr>
        <p:sp>
          <p:nvSpPr>
            <p:cNvPr id="48" name="Oval 19">
              <a:extLst>
                <a:ext uri="{FF2B5EF4-FFF2-40B4-BE49-F238E27FC236}">
                  <a16:creationId xmlns:a16="http://schemas.microsoft.com/office/drawing/2014/main" id="{E72735C1-FE2E-4BF2-940C-7165486F809C}"/>
                </a:ext>
              </a:extLst>
            </p:cNvPr>
            <p:cNvSpPr>
              <a:spLocks noChangeArrowheads="1"/>
            </p:cNvSpPr>
            <p:nvPr/>
          </p:nvSpPr>
          <p:spPr bwMode="auto">
            <a:xfrm>
              <a:off x="7751229" y="4076774"/>
              <a:ext cx="888551" cy="928599"/>
            </a:xfrm>
            <a:prstGeom prst="ellipse">
              <a:avLst/>
            </a:prstGeom>
            <a:solidFill>
              <a:sysClr val="window" lastClr="FFFFFF">
                <a:lumMod val="85000"/>
                <a:alpha val="10000"/>
              </a:sysClr>
            </a:solidFill>
            <a:ln w="6350">
              <a:solidFill>
                <a:srgbClr val="DDDDDD">
                  <a:alpha val="76000"/>
                </a:srgbClr>
              </a:solidFill>
              <a:prstDash val="dash"/>
              <a:round/>
              <a:headEnd/>
              <a:tailEnd/>
            </a:ln>
          </p:spPr>
          <p:txBody>
            <a:bodyPr lIns="121915" tIns="60957" rIns="121915" bIns="60957" anchor="ctr"/>
            <a:lstStyle/>
            <a:p>
              <a:pPr algn="ctr" defTabSz="914034" fontAlgn="base">
                <a:spcBef>
                  <a:spcPct val="0"/>
                </a:spcBef>
                <a:spcAft>
                  <a:spcPct val="0"/>
                </a:spcAft>
                <a:defRPr/>
              </a:pPr>
              <a:r>
                <a:rPr lang="en-AU" altLang="en-US" sz="1799" kern="0" dirty="0">
                  <a:ea typeface="微软雅黑"/>
                  <a:sym typeface="Arial" pitchFamily="34" charset="0"/>
                </a:rPr>
                <a:t></a:t>
              </a:r>
              <a:endParaRPr lang="en-US" altLang="zh-CN" sz="1799" kern="0" dirty="0">
                <a:ea typeface="微软雅黑"/>
                <a:sym typeface="Arial" pitchFamily="34" charset="0"/>
              </a:endParaRPr>
            </a:p>
          </p:txBody>
        </p:sp>
        <p:pic>
          <p:nvPicPr>
            <p:cNvPr id="49" name="Picture 4">
              <a:extLst>
                <a:ext uri="{FF2B5EF4-FFF2-40B4-BE49-F238E27FC236}">
                  <a16:creationId xmlns:a16="http://schemas.microsoft.com/office/drawing/2014/main" id="{FAF68822-8963-41CF-B3CF-293E04AC80E6}"/>
                </a:ext>
              </a:extLst>
            </p:cNvPr>
            <p:cNvPicPr>
              <a:picLocks noChangeAspect="1" noChangeArrowheads="1"/>
            </p:cNvPicPr>
            <p:nvPr/>
          </p:nvPicPr>
          <p:blipFill>
            <a:blip r:embed="rId8" cstate="print"/>
            <a:srcRect/>
            <a:stretch>
              <a:fillRect/>
            </a:stretch>
          </p:blipFill>
          <p:spPr bwMode="auto">
            <a:xfrm>
              <a:off x="7767979" y="4122917"/>
              <a:ext cx="843208" cy="871345"/>
            </a:xfrm>
            <a:prstGeom prst="ellipse">
              <a:avLst/>
            </a:prstGeom>
            <a:noFill/>
            <a:ln w="9525">
              <a:noFill/>
              <a:miter lim="800000"/>
              <a:headEnd/>
              <a:tailEnd/>
            </a:ln>
          </p:spPr>
        </p:pic>
      </p:grpSp>
      <p:grpSp>
        <p:nvGrpSpPr>
          <p:cNvPr id="50" name="组合 38">
            <a:extLst>
              <a:ext uri="{FF2B5EF4-FFF2-40B4-BE49-F238E27FC236}">
                <a16:creationId xmlns:a16="http://schemas.microsoft.com/office/drawing/2014/main" id="{A8B45ED3-FC20-4B70-9D49-B1D20DA53AE2}"/>
              </a:ext>
            </a:extLst>
          </p:cNvPr>
          <p:cNvGrpSpPr/>
          <p:nvPr/>
        </p:nvGrpSpPr>
        <p:grpSpPr>
          <a:xfrm>
            <a:off x="1305775" y="3465902"/>
            <a:ext cx="888204" cy="928236"/>
            <a:chOff x="979883" y="4076774"/>
            <a:chExt cx="888551" cy="928599"/>
          </a:xfrm>
        </p:grpSpPr>
        <p:sp>
          <p:nvSpPr>
            <p:cNvPr id="51" name="Oval 50">
              <a:extLst>
                <a:ext uri="{FF2B5EF4-FFF2-40B4-BE49-F238E27FC236}">
                  <a16:creationId xmlns:a16="http://schemas.microsoft.com/office/drawing/2014/main" id="{3D39C8A4-F282-4279-ABDD-B625A6E4C759}"/>
                </a:ext>
              </a:extLst>
            </p:cNvPr>
            <p:cNvSpPr>
              <a:spLocks noChangeArrowheads="1"/>
            </p:cNvSpPr>
            <p:nvPr/>
          </p:nvSpPr>
          <p:spPr bwMode="auto">
            <a:xfrm>
              <a:off x="979883" y="4076774"/>
              <a:ext cx="888551" cy="928599"/>
            </a:xfrm>
            <a:prstGeom prst="ellipse">
              <a:avLst/>
            </a:prstGeom>
            <a:solidFill>
              <a:sysClr val="window" lastClr="FFFFFF">
                <a:lumMod val="85000"/>
                <a:alpha val="10000"/>
              </a:sysClr>
            </a:solidFill>
            <a:ln w="6350">
              <a:solidFill>
                <a:srgbClr val="DDDDDD">
                  <a:alpha val="76000"/>
                </a:srgbClr>
              </a:solidFill>
              <a:prstDash val="dash"/>
              <a:round/>
              <a:headEnd/>
              <a:tailEnd/>
            </a:ln>
          </p:spPr>
          <p:txBody>
            <a:bodyPr lIns="121915" tIns="60957" rIns="121915" bIns="60957" anchor="ctr"/>
            <a:lstStyle/>
            <a:p>
              <a:pPr algn="ctr" defTabSz="914034" fontAlgn="base">
                <a:spcBef>
                  <a:spcPct val="0"/>
                </a:spcBef>
                <a:spcAft>
                  <a:spcPct val="0"/>
                </a:spcAft>
                <a:defRPr/>
              </a:pPr>
              <a:r>
                <a:rPr lang="en-AU" altLang="en-US" sz="1799" kern="0" dirty="0">
                  <a:ea typeface="微软雅黑"/>
                  <a:sym typeface="Arial" pitchFamily="34" charset="0"/>
                </a:rPr>
                <a:t></a:t>
              </a:r>
              <a:endParaRPr lang="en-US" altLang="zh-CN" sz="1799" kern="0" dirty="0">
                <a:ea typeface="微软雅黑"/>
                <a:sym typeface="Arial" pitchFamily="34" charset="0"/>
              </a:endParaRPr>
            </a:p>
          </p:txBody>
        </p:sp>
        <p:pic>
          <p:nvPicPr>
            <p:cNvPr id="52" name="Picture 8" descr="“electronics components”的图片搜索结果">
              <a:extLst>
                <a:ext uri="{FF2B5EF4-FFF2-40B4-BE49-F238E27FC236}">
                  <a16:creationId xmlns:a16="http://schemas.microsoft.com/office/drawing/2014/main" id="{B1782604-D6C2-420F-A8FD-1D6C2CE75D65}"/>
                </a:ext>
              </a:extLst>
            </p:cNvPr>
            <p:cNvPicPr>
              <a:picLocks noChangeAspect="1" noChangeArrowheads="1"/>
            </p:cNvPicPr>
            <p:nvPr/>
          </p:nvPicPr>
          <p:blipFill>
            <a:blip r:embed="rId9" cstate="print"/>
            <a:srcRect/>
            <a:stretch>
              <a:fillRect/>
            </a:stretch>
          </p:blipFill>
          <p:spPr bwMode="auto">
            <a:xfrm>
              <a:off x="997736" y="4122918"/>
              <a:ext cx="841364" cy="871343"/>
            </a:xfrm>
            <a:prstGeom prst="ellipse">
              <a:avLst/>
            </a:prstGeom>
            <a:noFill/>
          </p:spPr>
        </p:pic>
      </p:grpSp>
      <p:grpSp>
        <p:nvGrpSpPr>
          <p:cNvPr id="53" name="组合 48">
            <a:extLst>
              <a:ext uri="{FF2B5EF4-FFF2-40B4-BE49-F238E27FC236}">
                <a16:creationId xmlns:a16="http://schemas.microsoft.com/office/drawing/2014/main" id="{A618D2BE-F48E-4D95-9B9D-E774CD18C507}"/>
              </a:ext>
            </a:extLst>
          </p:cNvPr>
          <p:cNvGrpSpPr/>
          <p:nvPr/>
        </p:nvGrpSpPr>
        <p:grpSpPr>
          <a:xfrm>
            <a:off x="1305775" y="3144459"/>
            <a:ext cx="888204" cy="321442"/>
            <a:chOff x="955220" y="3702873"/>
            <a:chExt cx="888551" cy="321568"/>
          </a:xfrm>
        </p:grpSpPr>
        <p:cxnSp>
          <p:nvCxnSpPr>
            <p:cNvPr id="54" name="Straight Connector 60">
              <a:extLst>
                <a:ext uri="{FF2B5EF4-FFF2-40B4-BE49-F238E27FC236}">
                  <a16:creationId xmlns:a16="http://schemas.microsoft.com/office/drawing/2014/main" id="{2203CF8F-0A3A-4568-8415-63308F45A81D}"/>
                </a:ext>
              </a:extLst>
            </p:cNvPr>
            <p:cNvCxnSpPr>
              <a:cxnSpLocks noChangeShapeType="1"/>
            </p:cNvCxnSpPr>
            <p:nvPr/>
          </p:nvCxnSpPr>
          <p:spPr bwMode="auto">
            <a:xfrm flipV="1">
              <a:off x="1399496" y="3702874"/>
              <a:ext cx="0" cy="321567"/>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44">
              <a:extLst>
                <a:ext uri="{FF2B5EF4-FFF2-40B4-BE49-F238E27FC236}">
                  <a16:creationId xmlns:a16="http://schemas.microsoft.com/office/drawing/2014/main" id="{C8F6F168-3D18-4B70-8301-3B1117BDFD0A}"/>
                </a:ext>
              </a:extLst>
            </p:cNvPr>
            <p:cNvCxnSpPr/>
            <p:nvPr/>
          </p:nvCxnSpPr>
          <p:spPr>
            <a:xfrm>
              <a:off x="955220" y="3702873"/>
              <a:ext cx="888551" cy="0"/>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组合 49">
            <a:extLst>
              <a:ext uri="{FF2B5EF4-FFF2-40B4-BE49-F238E27FC236}">
                <a16:creationId xmlns:a16="http://schemas.microsoft.com/office/drawing/2014/main" id="{9EED061F-F8B7-40DC-83C5-DC2511A7F1D8}"/>
              </a:ext>
            </a:extLst>
          </p:cNvPr>
          <p:cNvGrpSpPr/>
          <p:nvPr/>
        </p:nvGrpSpPr>
        <p:grpSpPr>
          <a:xfrm>
            <a:off x="4728114" y="3115441"/>
            <a:ext cx="888204" cy="321442"/>
            <a:chOff x="955220" y="3702873"/>
            <a:chExt cx="888551" cy="321568"/>
          </a:xfrm>
        </p:grpSpPr>
        <p:cxnSp>
          <p:nvCxnSpPr>
            <p:cNvPr id="57" name="Straight Connector 60">
              <a:extLst>
                <a:ext uri="{FF2B5EF4-FFF2-40B4-BE49-F238E27FC236}">
                  <a16:creationId xmlns:a16="http://schemas.microsoft.com/office/drawing/2014/main" id="{1FFD46B4-9C42-4199-BDF7-0464179D3907}"/>
                </a:ext>
              </a:extLst>
            </p:cNvPr>
            <p:cNvCxnSpPr>
              <a:cxnSpLocks noChangeShapeType="1"/>
            </p:cNvCxnSpPr>
            <p:nvPr/>
          </p:nvCxnSpPr>
          <p:spPr bwMode="auto">
            <a:xfrm flipV="1">
              <a:off x="1399496" y="3702874"/>
              <a:ext cx="0" cy="321567"/>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1">
              <a:extLst>
                <a:ext uri="{FF2B5EF4-FFF2-40B4-BE49-F238E27FC236}">
                  <a16:creationId xmlns:a16="http://schemas.microsoft.com/office/drawing/2014/main" id="{52B584D7-8259-44CC-9A76-760B27586625}"/>
                </a:ext>
              </a:extLst>
            </p:cNvPr>
            <p:cNvCxnSpPr/>
            <p:nvPr/>
          </p:nvCxnSpPr>
          <p:spPr>
            <a:xfrm>
              <a:off x="955220" y="3702873"/>
              <a:ext cx="888551" cy="0"/>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9" name="组合 52">
            <a:extLst>
              <a:ext uri="{FF2B5EF4-FFF2-40B4-BE49-F238E27FC236}">
                <a16:creationId xmlns:a16="http://schemas.microsoft.com/office/drawing/2014/main" id="{61E75632-3DF9-4374-9F87-00ACA91CF396}"/>
              </a:ext>
            </a:extLst>
          </p:cNvPr>
          <p:cNvGrpSpPr/>
          <p:nvPr/>
        </p:nvGrpSpPr>
        <p:grpSpPr>
          <a:xfrm>
            <a:off x="8067269" y="3098028"/>
            <a:ext cx="888204" cy="321442"/>
            <a:chOff x="955220" y="3702873"/>
            <a:chExt cx="888551" cy="321568"/>
          </a:xfrm>
        </p:grpSpPr>
        <p:cxnSp>
          <p:nvCxnSpPr>
            <p:cNvPr id="60" name="Straight Connector 60">
              <a:extLst>
                <a:ext uri="{FF2B5EF4-FFF2-40B4-BE49-F238E27FC236}">
                  <a16:creationId xmlns:a16="http://schemas.microsoft.com/office/drawing/2014/main" id="{E57AC743-43CA-42EE-9DD1-3FCF31633656}"/>
                </a:ext>
              </a:extLst>
            </p:cNvPr>
            <p:cNvCxnSpPr>
              <a:cxnSpLocks noChangeShapeType="1"/>
            </p:cNvCxnSpPr>
            <p:nvPr/>
          </p:nvCxnSpPr>
          <p:spPr bwMode="auto">
            <a:xfrm flipV="1">
              <a:off x="1399496" y="3702874"/>
              <a:ext cx="0" cy="321567"/>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54">
              <a:extLst>
                <a:ext uri="{FF2B5EF4-FFF2-40B4-BE49-F238E27FC236}">
                  <a16:creationId xmlns:a16="http://schemas.microsoft.com/office/drawing/2014/main" id="{F6A1233B-371A-49E1-BE66-695816BC11A5}"/>
                </a:ext>
              </a:extLst>
            </p:cNvPr>
            <p:cNvCxnSpPr/>
            <p:nvPr/>
          </p:nvCxnSpPr>
          <p:spPr>
            <a:xfrm>
              <a:off x="955220" y="3702873"/>
              <a:ext cx="888551" cy="0"/>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2" name="组合 58">
            <a:extLst>
              <a:ext uri="{FF2B5EF4-FFF2-40B4-BE49-F238E27FC236}">
                <a16:creationId xmlns:a16="http://schemas.microsoft.com/office/drawing/2014/main" id="{7159004E-26FC-4A26-87F4-1B266BAE5D12}"/>
              </a:ext>
            </a:extLst>
          </p:cNvPr>
          <p:cNvGrpSpPr/>
          <p:nvPr/>
        </p:nvGrpSpPr>
        <p:grpSpPr>
          <a:xfrm>
            <a:off x="2981195" y="4391688"/>
            <a:ext cx="860774" cy="308820"/>
            <a:chOff x="2631295" y="4950588"/>
            <a:chExt cx="861110" cy="308941"/>
          </a:xfrm>
        </p:grpSpPr>
        <p:cxnSp>
          <p:nvCxnSpPr>
            <p:cNvPr id="63" name="Straight Connector 56">
              <a:extLst>
                <a:ext uri="{FF2B5EF4-FFF2-40B4-BE49-F238E27FC236}">
                  <a16:creationId xmlns:a16="http://schemas.microsoft.com/office/drawing/2014/main" id="{FFA0777D-0302-47D5-82F2-D0F55E2F94A6}"/>
                </a:ext>
              </a:extLst>
            </p:cNvPr>
            <p:cNvCxnSpPr>
              <a:cxnSpLocks noChangeShapeType="1"/>
            </p:cNvCxnSpPr>
            <p:nvPr/>
          </p:nvCxnSpPr>
          <p:spPr bwMode="auto">
            <a:xfrm>
              <a:off x="3052631" y="4950588"/>
              <a:ext cx="0" cy="308941"/>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57">
              <a:extLst>
                <a:ext uri="{FF2B5EF4-FFF2-40B4-BE49-F238E27FC236}">
                  <a16:creationId xmlns:a16="http://schemas.microsoft.com/office/drawing/2014/main" id="{4122A7D1-B047-49F7-BC5E-D826B33689F0}"/>
                </a:ext>
              </a:extLst>
            </p:cNvPr>
            <p:cNvCxnSpPr/>
            <p:nvPr/>
          </p:nvCxnSpPr>
          <p:spPr>
            <a:xfrm>
              <a:off x="2631295" y="5259529"/>
              <a:ext cx="861110" cy="0"/>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5" name="组合 59">
            <a:extLst>
              <a:ext uri="{FF2B5EF4-FFF2-40B4-BE49-F238E27FC236}">
                <a16:creationId xmlns:a16="http://schemas.microsoft.com/office/drawing/2014/main" id="{6422A016-24A1-481C-B33C-9106A8EC9420}"/>
              </a:ext>
            </a:extLst>
          </p:cNvPr>
          <p:cNvGrpSpPr/>
          <p:nvPr/>
        </p:nvGrpSpPr>
        <p:grpSpPr>
          <a:xfrm>
            <a:off x="6554994" y="4391688"/>
            <a:ext cx="860774" cy="308820"/>
            <a:chOff x="2631295" y="4950588"/>
            <a:chExt cx="861110" cy="308941"/>
          </a:xfrm>
        </p:grpSpPr>
        <p:cxnSp>
          <p:nvCxnSpPr>
            <p:cNvPr id="66" name="Straight Connector 56">
              <a:extLst>
                <a:ext uri="{FF2B5EF4-FFF2-40B4-BE49-F238E27FC236}">
                  <a16:creationId xmlns:a16="http://schemas.microsoft.com/office/drawing/2014/main" id="{F0D17DEE-928E-423C-A064-F33B2D430E1E}"/>
                </a:ext>
              </a:extLst>
            </p:cNvPr>
            <p:cNvCxnSpPr>
              <a:cxnSpLocks noChangeShapeType="1"/>
            </p:cNvCxnSpPr>
            <p:nvPr/>
          </p:nvCxnSpPr>
          <p:spPr bwMode="auto">
            <a:xfrm>
              <a:off x="3052631" y="4950588"/>
              <a:ext cx="0" cy="308941"/>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连接符 61">
              <a:extLst>
                <a:ext uri="{FF2B5EF4-FFF2-40B4-BE49-F238E27FC236}">
                  <a16:creationId xmlns:a16="http://schemas.microsoft.com/office/drawing/2014/main" id="{A0D7E18A-A9A4-40BB-A7F4-F3F208DC6860}"/>
                </a:ext>
              </a:extLst>
            </p:cNvPr>
            <p:cNvCxnSpPr/>
            <p:nvPr/>
          </p:nvCxnSpPr>
          <p:spPr>
            <a:xfrm>
              <a:off x="2631295" y="5259529"/>
              <a:ext cx="861110" cy="0"/>
            </a:xfrm>
            <a:prstGeom prst="line">
              <a:avLst/>
            </a:prstGeom>
            <a:ln>
              <a:solidFill>
                <a:srgbClr val="C8102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椭圆 5">
            <a:extLst>
              <a:ext uri="{FF2B5EF4-FFF2-40B4-BE49-F238E27FC236}">
                <a16:creationId xmlns:a16="http://schemas.microsoft.com/office/drawing/2014/main" id="{6C22CB1C-0464-43E8-8822-CF12E5A1B488}"/>
              </a:ext>
            </a:extLst>
          </p:cNvPr>
          <p:cNvSpPr/>
          <p:nvPr/>
        </p:nvSpPr>
        <p:spPr>
          <a:xfrm>
            <a:off x="1663778" y="3073498"/>
            <a:ext cx="160721" cy="160721"/>
          </a:xfrm>
          <a:prstGeom prst="ellipse">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69" name="椭圆 64">
            <a:extLst>
              <a:ext uri="{FF2B5EF4-FFF2-40B4-BE49-F238E27FC236}">
                <a16:creationId xmlns:a16="http://schemas.microsoft.com/office/drawing/2014/main" id="{D49F6593-D5DC-4629-868F-70BB45F796E1}"/>
              </a:ext>
            </a:extLst>
          </p:cNvPr>
          <p:cNvSpPr/>
          <p:nvPr/>
        </p:nvSpPr>
        <p:spPr>
          <a:xfrm>
            <a:off x="5087574" y="3043164"/>
            <a:ext cx="160721" cy="160721"/>
          </a:xfrm>
          <a:prstGeom prst="ellipse">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70" name="椭圆 66">
            <a:extLst>
              <a:ext uri="{FF2B5EF4-FFF2-40B4-BE49-F238E27FC236}">
                <a16:creationId xmlns:a16="http://schemas.microsoft.com/office/drawing/2014/main" id="{E8E6C85D-651A-4D97-80EF-B95979E8BF91}"/>
              </a:ext>
            </a:extLst>
          </p:cNvPr>
          <p:cNvSpPr/>
          <p:nvPr/>
        </p:nvSpPr>
        <p:spPr>
          <a:xfrm>
            <a:off x="3322006" y="4608278"/>
            <a:ext cx="160721" cy="160721"/>
          </a:xfrm>
          <a:prstGeom prst="ellipse">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71" name="椭圆 69">
            <a:extLst>
              <a:ext uri="{FF2B5EF4-FFF2-40B4-BE49-F238E27FC236}">
                <a16:creationId xmlns:a16="http://schemas.microsoft.com/office/drawing/2014/main" id="{8405DF7F-3DD6-40BC-A0CB-D9728EE2E110}"/>
              </a:ext>
            </a:extLst>
          </p:cNvPr>
          <p:cNvSpPr/>
          <p:nvPr/>
        </p:nvSpPr>
        <p:spPr>
          <a:xfrm>
            <a:off x="6905020" y="4597970"/>
            <a:ext cx="160721" cy="160721"/>
          </a:xfrm>
          <a:prstGeom prst="ellipse">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72" name="椭圆 70">
            <a:extLst>
              <a:ext uri="{FF2B5EF4-FFF2-40B4-BE49-F238E27FC236}">
                <a16:creationId xmlns:a16="http://schemas.microsoft.com/office/drawing/2014/main" id="{A6BBCB40-FFE8-48CB-B7BA-81AB0CE02346}"/>
              </a:ext>
            </a:extLst>
          </p:cNvPr>
          <p:cNvSpPr/>
          <p:nvPr/>
        </p:nvSpPr>
        <p:spPr>
          <a:xfrm>
            <a:off x="8429553" y="3023601"/>
            <a:ext cx="160721" cy="160721"/>
          </a:xfrm>
          <a:prstGeom prst="ellipse">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Tree>
    <p:extLst>
      <p:ext uri="{BB962C8B-B14F-4D97-AF65-F5344CB8AC3E}">
        <p14:creationId xmlns:p14="http://schemas.microsoft.com/office/powerpoint/2010/main" val="32133082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35">
            <a:extLst>
              <a:ext uri="{FF2B5EF4-FFF2-40B4-BE49-F238E27FC236}">
                <a16:creationId xmlns:a16="http://schemas.microsoft.com/office/drawing/2014/main" id="{4F5B06C6-05C2-477F-AAB4-18735546FD53}"/>
              </a:ext>
            </a:extLst>
          </p:cNvPr>
          <p:cNvSpPr/>
          <p:nvPr/>
        </p:nvSpPr>
        <p:spPr>
          <a:xfrm>
            <a:off x="138930" y="6459313"/>
            <a:ext cx="7137769" cy="253887"/>
          </a:xfrm>
          <a:prstGeom prst="rect">
            <a:avLst/>
          </a:prstGeom>
        </p:spPr>
        <p:txBody>
          <a:bodyPr wrap="square" lIns="91412" tIns="45706" rIns="91412" bIns="45706">
            <a:spAutoFit/>
          </a:bodyPr>
          <a:lstStyle/>
          <a:p>
            <a:pPr defTabSz="914034" fontAlgn="base">
              <a:spcBef>
                <a:spcPct val="0"/>
              </a:spcBef>
              <a:spcAft>
                <a:spcPct val="0"/>
              </a:spcAft>
            </a:pPr>
            <a:r>
              <a:rPr lang="en-US" altLang="zh-CN" sz="1050" dirty="0">
                <a:solidFill>
                  <a:srgbClr val="595757"/>
                </a:solidFill>
                <a:ea typeface="微软雅黑" panose="020B0503020204020204" pitchFamily="34" charset="-122"/>
              </a:rPr>
              <a:t>* Based on the fault statistics of 26,000 hard drives from the data center of a major financial customer.</a:t>
            </a:r>
          </a:p>
        </p:txBody>
      </p:sp>
      <p:sp>
        <p:nvSpPr>
          <p:cNvPr id="32" name="标题 1">
            <a:extLst>
              <a:ext uri="{FF2B5EF4-FFF2-40B4-BE49-F238E27FC236}">
                <a16:creationId xmlns:a16="http://schemas.microsoft.com/office/drawing/2014/main" id="{6EDD2124-F947-43E0-AC68-F6250F5E7C4F}"/>
              </a:ext>
            </a:extLst>
          </p:cNvPr>
          <p:cNvSpPr txBox="1">
            <a:spLocks/>
          </p:cNvSpPr>
          <p:nvPr/>
        </p:nvSpPr>
        <p:spPr>
          <a:xfrm>
            <a:off x="251352" y="118516"/>
            <a:ext cx="11789852" cy="671894"/>
          </a:xfrm>
          <a:prstGeom prst="rect">
            <a:avLst/>
          </a:prstGeom>
        </p:spPr>
        <p:txBody>
          <a:bodyPr lIns="121915" tIns="60957" rIns="121915" bIns="60957" anchor="ctr"/>
          <a:lstStyle/>
          <a:p>
            <a:r>
              <a:rPr lang="en-US" altLang="zh-CN" sz="2900" b="1" dirty="0">
                <a:solidFill>
                  <a:srgbClr val="00B0F0"/>
                </a:solidFill>
              </a:rPr>
              <a:t>Triple Anti-Vibration Designs Reduce HDD Failure Rate by 60%</a:t>
            </a:r>
          </a:p>
        </p:txBody>
      </p:sp>
      <p:sp>
        <p:nvSpPr>
          <p:cNvPr id="37" name="矩形 43">
            <a:extLst>
              <a:ext uri="{FF2B5EF4-FFF2-40B4-BE49-F238E27FC236}">
                <a16:creationId xmlns:a16="http://schemas.microsoft.com/office/drawing/2014/main" id="{C4C85549-682C-419E-BD49-DAD002250CC4}"/>
              </a:ext>
            </a:extLst>
          </p:cNvPr>
          <p:cNvSpPr/>
          <p:nvPr/>
        </p:nvSpPr>
        <p:spPr>
          <a:xfrm>
            <a:off x="931362" y="747994"/>
            <a:ext cx="10329276" cy="523024"/>
          </a:xfrm>
          <a:prstGeom prst="rect">
            <a:avLst/>
          </a:prstGeom>
        </p:spPr>
        <p:txBody>
          <a:bodyPr wrap="square" lIns="91412" tIns="45706" rIns="91412" bIns="45706">
            <a:spAutoFit/>
          </a:bodyPr>
          <a:lstStyle/>
          <a:p>
            <a:pPr algn="ctr" defTabSz="914034" fontAlgn="base">
              <a:spcBef>
                <a:spcPct val="0"/>
              </a:spcBef>
              <a:spcAft>
                <a:spcPct val="0"/>
              </a:spcAft>
            </a:pPr>
            <a:r>
              <a:rPr lang="en-US" altLang="zh-CN" sz="1399" dirty="0">
                <a:solidFill>
                  <a:srgbClr val="02FE38"/>
                </a:solidFill>
              </a:rPr>
              <a:t>Triple anti-vibration designs for hard drives: Mechanical hard drives have the highest failure rate among server components. The triple anti-vibration designs for hard drives improve stability and reduce the hard drive failure rate.</a:t>
            </a:r>
          </a:p>
        </p:txBody>
      </p:sp>
      <p:grpSp>
        <p:nvGrpSpPr>
          <p:cNvPr id="2" name="Group 1">
            <a:extLst>
              <a:ext uri="{FF2B5EF4-FFF2-40B4-BE49-F238E27FC236}">
                <a16:creationId xmlns:a16="http://schemas.microsoft.com/office/drawing/2014/main" id="{AFEFE485-EF34-4D20-8AC5-A1DB91DCA1A6}"/>
              </a:ext>
            </a:extLst>
          </p:cNvPr>
          <p:cNvGrpSpPr/>
          <p:nvPr/>
        </p:nvGrpSpPr>
        <p:grpSpPr>
          <a:xfrm>
            <a:off x="1185360" y="1767610"/>
            <a:ext cx="9993439" cy="4105156"/>
            <a:chOff x="1175735" y="1962263"/>
            <a:chExt cx="9993439" cy="4105156"/>
          </a:xfrm>
        </p:grpSpPr>
        <p:cxnSp>
          <p:nvCxnSpPr>
            <p:cNvPr id="15" name="Straight Connector 55">
              <a:extLst>
                <a:ext uri="{FF2B5EF4-FFF2-40B4-BE49-F238E27FC236}">
                  <a16:creationId xmlns:a16="http://schemas.microsoft.com/office/drawing/2014/main" id="{415986B2-4567-41C6-A5DC-0921C33EC62A}"/>
                </a:ext>
              </a:extLst>
            </p:cNvPr>
            <p:cNvCxnSpPr>
              <a:cxnSpLocks noChangeShapeType="1"/>
            </p:cNvCxnSpPr>
            <p:nvPr/>
          </p:nvCxnSpPr>
          <p:spPr bwMode="auto">
            <a:xfrm>
              <a:off x="4797776" y="4062177"/>
              <a:ext cx="529652" cy="0"/>
            </a:xfrm>
            <a:prstGeom prst="line">
              <a:avLst/>
            </a:prstGeom>
            <a:noFill/>
            <a:ln w="3175">
              <a:solidFill>
                <a:srgbClr val="B5B5B5"/>
              </a:solidFill>
              <a:prstDash val="dash"/>
              <a:round/>
              <a:headEnd/>
              <a:tailEnd/>
            </a:ln>
            <a:effectLst/>
          </p:spPr>
        </p:cxnSp>
        <p:sp>
          <p:nvSpPr>
            <p:cNvPr id="16" name="TextBox 67">
              <a:extLst>
                <a:ext uri="{FF2B5EF4-FFF2-40B4-BE49-F238E27FC236}">
                  <a16:creationId xmlns:a16="http://schemas.microsoft.com/office/drawing/2014/main" id="{36231223-EE8F-4E77-99CE-65ACF8BCECC8}"/>
                </a:ext>
              </a:extLst>
            </p:cNvPr>
            <p:cNvSpPr txBox="1"/>
            <p:nvPr/>
          </p:nvSpPr>
          <p:spPr>
            <a:xfrm>
              <a:off x="5892918" y="3530515"/>
              <a:ext cx="1708794" cy="307665"/>
            </a:xfrm>
            <a:prstGeom prst="rect">
              <a:avLst/>
            </a:prstGeom>
            <a:noFill/>
          </p:spPr>
          <p:txBody>
            <a:bodyPr wrap="square" lIns="91412" tIns="45706" rIns="91412" bIns="45706" rtlCol="0" anchor="ctr">
              <a:spAutoFit/>
            </a:bodyPr>
            <a:lstStyle/>
            <a:p>
              <a:pPr algn="ctr" defTabSz="914034" fontAlgn="base">
                <a:spcBef>
                  <a:spcPct val="0"/>
                </a:spcBef>
                <a:spcAft>
                  <a:spcPct val="0"/>
                </a:spcAft>
              </a:pPr>
              <a:r>
                <a:rPr lang="en-US" altLang="zh-CN" sz="1399" b="1" dirty="0">
                  <a:solidFill>
                    <a:srgbClr val="00B0F0"/>
                  </a:solidFill>
                  <a:ea typeface="微软雅黑" panose="020B0503020204020204" pitchFamily="34" charset="-122"/>
                  <a:sym typeface="Arial" pitchFamily="34" charset="0"/>
                </a:rPr>
                <a:t>Enhanced rigidity</a:t>
              </a:r>
            </a:p>
          </p:txBody>
        </p:sp>
        <p:sp>
          <p:nvSpPr>
            <p:cNvPr id="17" name="Line 36">
              <a:extLst>
                <a:ext uri="{FF2B5EF4-FFF2-40B4-BE49-F238E27FC236}">
                  <a16:creationId xmlns:a16="http://schemas.microsoft.com/office/drawing/2014/main" id="{EEC22AB9-CEAD-4BEC-9B85-5C9386705925}"/>
                </a:ext>
              </a:extLst>
            </p:cNvPr>
            <p:cNvSpPr>
              <a:spLocks noChangeShapeType="1"/>
            </p:cNvSpPr>
            <p:nvPr/>
          </p:nvSpPr>
          <p:spPr bwMode="auto">
            <a:xfrm flipH="1">
              <a:off x="2538186" y="2919592"/>
              <a:ext cx="943020" cy="561301"/>
            </a:xfrm>
            <a:prstGeom prst="line">
              <a:avLst/>
            </a:prstGeom>
            <a:noFill/>
            <a:ln w="3175">
              <a:solidFill>
                <a:srgbClr val="B5B5B5"/>
              </a:solidFill>
              <a:prstDash val="dash"/>
              <a:round/>
              <a:headEnd/>
              <a:tailEnd/>
            </a:ln>
            <a:effectLst/>
          </p:spPr>
          <p:txBody>
            <a:bodyPr lIns="91429" tIns="45715" rIns="91429" bIns="45715"/>
            <a:lstStyle/>
            <a:p>
              <a:pPr defTabSz="914034" fontAlgn="base">
                <a:spcBef>
                  <a:spcPct val="0"/>
                </a:spcBef>
                <a:spcAft>
                  <a:spcPct val="0"/>
                </a:spcAft>
              </a:pPr>
              <a:endParaRPr lang="zh-CN" altLang="en-US" sz="1799" kern="0">
                <a:ea typeface="微软雅黑" panose="020B0503020204020204" pitchFamily="34" charset="-122"/>
              </a:endParaRPr>
            </a:p>
          </p:txBody>
        </p:sp>
        <p:sp>
          <p:nvSpPr>
            <p:cNvPr id="18" name="Line 36">
              <a:extLst>
                <a:ext uri="{FF2B5EF4-FFF2-40B4-BE49-F238E27FC236}">
                  <a16:creationId xmlns:a16="http://schemas.microsoft.com/office/drawing/2014/main" id="{60CE8418-E881-4C5B-BCE7-F2143FFB5B31}"/>
                </a:ext>
              </a:extLst>
            </p:cNvPr>
            <p:cNvSpPr>
              <a:spLocks noChangeShapeType="1"/>
            </p:cNvSpPr>
            <p:nvPr/>
          </p:nvSpPr>
          <p:spPr bwMode="auto">
            <a:xfrm flipH="1">
              <a:off x="2653396" y="4062177"/>
              <a:ext cx="773315" cy="0"/>
            </a:xfrm>
            <a:prstGeom prst="line">
              <a:avLst/>
            </a:prstGeom>
            <a:noFill/>
            <a:ln w="3175">
              <a:solidFill>
                <a:srgbClr val="B5B5B5"/>
              </a:solidFill>
              <a:prstDash val="dash"/>
              <a:round/>
              <a:headEnd/>
              <a:tailEnd/>
            </a:ln>
            <a:effectLst/>
          </p:spPr>
          <p:txBody>
            <a:bodyPr lIns="91429" tIns="45715" rIns="91429" bIns="45715"/>
            <a:lstStyle/>
            <a:p>
              <a:pPr defTabSz="914034" fontAlgn="base">
                <a:spcBef>
                  <a:spcPct val="0"/>
                </a:spcBef>
                <a:spcAft>
                  <a:spcPct val="0"/>
                </a:spcAft>
              </a:pPr>
              <a:endParaRPr lang="zh-CN" altLang="en-US" sz="1799" kern="0">
                <a:ea typeface="微软雅黑" panose="020B0503020204020204" pitchFamily="34" charset="-122"/>
              </a:endParaRPr>
            </a:p>
          </p:txBody>
        </p:sp>
        <p:sp>
          <p:nvSpPr>
            <p:cNvPr id="19" name="TextBox 54">
              <a:extLst>
                <a:ext uri="{FF2B5EF4-FFF2-40B4-BE49-F238E27FC236}">
                  <a16:creationId xmlns:a16="http://schemas.microsoft.com/office/drawing/2014/main" id="{7B35FB27-09F7-43F0-8790-9739A84263A5}"/>
                </a:ext>
              </a:extLst>
            </p:cNvPr>
            <p:cNvSpPr txBox="1"/>
            <p:nvPr/>
          </p:nvSpPr>
          <p:spPr>
            <a:xfrm>
              <a:off x="1274623" y="2313976"/>
              <a:ext cx="1378774" cy="549815"/>
            </a:xfrm>
            <a:prstGeom prst="rect">
              <a:avLst/>
            </a:prstGeom>
            <a:noFill/>
          </p:spPr>
          <p:txBody>
            <a:bodyPr wrap="square" lIns="91412" tIns="45706" rIns="91412" bIns="45706" rtlCol="0" anchor="ctr">
              <a:spAutoFit/>
            </a:bodyPr>
            <a:lstStyle/>
            <a:p>
              <a:pPr algn="ctr" defTabSz="914034" fontAlgn="base">
                <a:lnSpc>
                  <a:spcPct val="140000"/>
                </a:lnSpc>
                <a:spcBef>
                  <a:spcPct val="0"/>
                </a:spcBef>
                <a:spcAft>
                  <a:spcPct val="0"/>
                </a:spcAft>
              </a:pPr>
              <a:r>
                <a:rPr lang="en-US" altLang="en-US" sz="2399" dirty="0">
                  <a:solidFill>
                    <a:srgbClr val="00B0F0"/>
                  </a:solidFill>
                  <a:ea typeface="微软雅黑" panose="020B0503020204020204" pitchFamily="34" charset="-122"/>
                  <a:sym typeface="Arial" pitchFamily="34" charset="0"/>
                </a:rPr>
                <a:t>0.78</a:t>
              </a:r>
              <a:r>
                <a:rPr lang="en-US" altLang="zh-CN" sz="2399" dirty="0">
                  <a:solidFill>
                    <a:srgbClr val="00B0F0"/>
                  </a:solidFill>
                  <a:ea typeface="微软雅黑" panose="020B0503020204020204" pitchFamily="34" charset="-122"/>
                  <a:sym typeface="Arial" pitchFamily="34" charset="0"/>
                </a:rPr>
                <a:t>%</a:t>
              </a:r>
              <a:endParaRPr lang="en-US" altLang="en-US" sz="2399" dirty="0">
                <a:solidFill>
                  <a:srgbClr val="00B0F0"/>
                </a:solidFill>
                <a:ea typeface="微软雅黑" panose="020B0503020204020204" pitchFamily="34" charset="-122"/>
                <a:sym typeface="Arial" pitchFamily="34" charset="0"/>
              </a:endParaRPr>
            </a:p>
          </p:txBody>
        </p:sp>
        <p:sp>
          <p:nvSpPr>
            <p:cNvPr id="20" name="TextBox 55">
              <a:extLst>
                <a:ext uri="{FF2B5EF4-FFF2-40B4-BE49-F238E27FC236}">
                  <a16:creationId xmlns:a16="http://schemas.microsoft.com/office/drawing/2014/main" id="{1F68EA63-075F-4CAB-BDBE-4B7F3AE0B6A2}"/>
                </a:ext>
              </a:extLst>
            </p:cNvPr>
            <p:cNvSpPr txBox="1"/>
            <p:nvPr/>
          </p:nvSpPr>
          <p:spPr>
            <a:xfrm>
              <a:off x="1175735" y="2803445"/>
              <a:ext cx="1477662" cy="523024"/>
            </a:xfrm>
            <a:prstGeom prst="rect">
              <a:avLst/>
            </a:prstGeom>
            <a:noFill/>
          </p:spPr>
          <p:txBody>
            <a:bodyPr wrap="square" lIns="91412" tIns="45706" rIns="91412" bIns="45706" rtlCol="0">
              <a:spAutoFit/>
            </a:bodyPr>
            <a:lstStyle/>
            <a:p>
              <a:pPr algn="ctr" defTabSz="914034" fontAlgn="base">
                <a:spcBef>
                  <a:spcPct val="0"/>
                </a:spcBef>
                <a:spcAft>
                  <a:spcPct val="0"/>
                </a:spcAft>
              </a:pPr>
              <a:r>
                <a:rPr lang="en-US" altLang="zh-CN" sz="1399" dirty="0">
                  <a:solidFill>
                    <a:srgbClr val="00B0F0"/>
                  </a:solidFill>
                  <a:ea typeface="微软雅黑" panose="020B0503020204020204" pitchFamily="34" charset="-122"/>
                  <a:sym typeface="Arial" pitchFamily="34" charset="0"/>
                </a:rPr>
                <a:t>Industry server</a:t>
              </a:r>
            </a:p>
            <a:p>
              <a:pPr algn="ctr" defTabSz="914034" fontAlgn="base">
                <a:spcBef>
                  <a:spcPct val="0"/>
                </a:spcBef>
                <a:spcAft>
                  <a:spcPct val="0"/>
                </a:spcAft>
              </a:pPr>
              <a:r>
                <a:rPr lang="en-US" altLang="zh-CN" sz="1399" dirty="0">
                  <a:solidFill>
                    <a:srgbClr val="00B0F0"/>
                  </a:solidFill>
                  <a:ea typeface="微软雅黑" panose="020B0503020204020204" pitchFamily="34" charset="-122"/>
                  <a:sym typeface="Arial" pitchFamily="34" charset="0"/>
                </a:rPr>
                <a:t>drive failure rate</a:t>
              </a:r>
            </a:p>
          </p:txBody>
        </p:sp>
        <p:sp>
          <p:nvSpPr>
            <p:cNvPr id="23" name="TextBox 64">
              <a:extLst>
                <a:ext uri="{FF2B5EF4-FFF2-40B4-BE49-F238E27FC236}">
                  <a16:creationId xmlns:a16="http://schemas.microsoft.com/office/drawing/2014/main" id="{E48F1B9D-90D5-4D35-A7CB-8BE806BBF694}"/>
                </a:ext>
              </a:extLst>
            </p:cNvPr>
            <p:cNvSpPr txBox="1"/>
            <p:nvPr/>
          </p:nvSpPr>
          <p:spPr>
            <a:xfrm>
              <a:off x="5464933" y="2211106"/>
              <a:ext cx="2489242" cy="307665"/>
            </a:xfrm>
            <a:prstGeom prst="rect">
              <a:avLst/>
            </a:prstGeom>
            <a:noFill/>
          </p:spPr>
          <p:txBody>
            <a:bodyPr wrap="square" lIns="91412" tIns="45706" rIns="91412" bIns="45706" rtlCol="0" anchor="ctr">
              <a:spAutoFit/>
            </a:bodyPr>
            <a:lstStyle/>
            <a:p>
              <a:pPr algn="ctr" defTabSz="914034" fontAlgn="base">
                <a:spcBef>
                  <a:spcPct val="0"/>
                </a:spcBef>
                <a:spcAft>
                  <a:spcPct val="0"/>
                </a:spcAft>
              </a:pPr>
              <a:r>
                <a:rPr lang="en-US" altLang="zh-CN" sz="1399" b="1" dirty="0">
                  <a:solidFill>
                    <a:srgbClr val="00B0F0"/>
                  </a:solidFill>
                  <a:ea typeface="微软雅黑" panose="020B0503020204020204" pitchFamily="34" charset="-122"/>
                  <a:sym typeface="Arial" pitchFamily="34" charset="0"/>
                </a:rPr>
                <a:t>Vibration-damping screws</a:t>
              </a:r>
            </a:p>
          </p:txBody>
        </p:sp>
        <p:sp>
          <p:nvSpPr>
            <p:cNvPr id="24" name="TextBox 65">
              <a:extLst>
                <a:ext uri="{FF2B5EF4-FFF2-40B4-BE49-F238E27FC236}">
                  <a16:creationId xmlns:a16="http://schemas.microsoft.com/office/drawing/2014/main" id="{B14527C6-37B4-4605-BB8E-01EC27EC2086}"/>
                </a:ext>
              </a:extLst>
            </p:cNvPr>
            <p:cNvSpPr txBox="1"/>
            <p:nvPr/>
          </p:nvSpPr>
          <p:spPr>
            <a:xfrm>
              <a:off x="5516139" y="2474416"/>
              <a:ext cx="2386830" cy="577053"/>
            </a:xfrm>
            <a:prstGeom prst="rect">
              <a:avLst/>
            </a:prstGeom>
            <a:noFill/>
          </p:spPr>
          <p:txBody>
            <a:bodyPr wrap="square" lIns="91412" tIns="45706" rIns="91412" bIns="45706" rtlCol="0">
              <a:spAutoFit/>
            </a:bodyPr>
            <a:lstStyle/>
            <a:p>
              <a:pPr algn="ctr" defTabSz="914034" fontAlgn="base">
                <a:spcBef>
                  <a:spcPct val="0"/>
                </a:spcBef>
                <a:spcAft>
                  <a:spcPct val="0"/>
                </a:spcAft>
              </a:pPr>
              <a:r>
                <a:rPr lang="en-US" altLang="zh-CN" sz="1050" dirty="0">
                  <a:solidFill>
                    <a:srgbClr val="00B0F0"/>
                  </a:solidFill>
                  <a:ea typeface="微软雅黑" panose="020B0503020204020204" pitchFamily="34" charset="-122"/>
                  <a:sym typeface="Arial" pitchFamily="34" charset="0"/>
                </a:rPr>
                <a:t>Vibration source: 8 vibration-damping screws reduce impact of fan vibration on the fan tray</a:t>
              </a:r>
            </a:p>
          </p:txBody>
        </p:sp>
        <p:sp>
          <p:nvSpPr>
            <p:cNvPr id="25" name="TextBox 68">
              <a:extLst>
                <a:ext uri="{FF2B5EF4-FFF2-40B4-BE49-F238E27FC236}">
                  <a16:creationId xmlns:a16="http://schemas.microsoft.com/office/drawing/2014/main" id="{69D2426E-3118-4016-8A0B-1DB5685113BC}"/>
                </a:ext>
              </a:extLst>
            </p:cNvPr>
            <p:cNvSpPr txBox="1"/>
            <p:nvPr/>
          </p:nvSpPr>
          <p:spPr>
            <a:xfrm>
              <a:off x="5631045" y="3827746"/>
              <a:ext cx="2232539" cy="415470"/>
            </a:xfrm>
            <a:prstGeom prst="rect">
              <a:avLst/>
            </a:prstGeom>
            <a:noFill/>
          </p:spPr>
          <p:txBody>
            <a:bodyPr wrap="square" lIns="91412" tIns="45706" rIns="91412" bIns="45706" rtlCol="0">
              <a:spAutoFit/>
            </a:bodyPr>
            <a:lstStyle/>
            <a:p>
              <a:pPr algn="ctr" defTabSz="914034" fontAlgn="base">
                <a:spcBef>
                  <a:spcPct val="0"/>
                </a:spcBef>
                <a:spcAft>
                  <a:spcPct val="0"/>
                </a:spcAft>
              </a:pPr>
              <a:r>
                <a:rPr lang="en-US" altLang="zh-CN" sz="1050" dirty="0">
                  <a:solidFill>
                    <a:srgbClr val="00B0F0"/>
                  </a:solidFill>
                  <a:ea typeface="微软雅黑" panose="020B0503020204020204" pitchFamily="34" charset="-122"/>
                  <a:sym typeface="Arial" pitchFamily="34" charset="0"/>
                </a:rPr>
                <a:t>Vibration path: enhanced chassis rigidity mitigates vibration transfer</a:t>
              </a:r>
            </a:p>
          </p:txBody>
        </p:sp>
        <p:pic>
          <p:nvPicPr>
            <p:cNvPr id="26" name="Picture 3">
              <a:extLst>
                <a:ext uri="{FF2B5EF4-FFF2-40B4-BE49-F238E27FC236}">
                  <a16:creationId xmlns:a16="http://schemas.microsoft.com/office/drawing/2014/main" id="{B562B380-A6AF-49B7-BFB1-DD6AA26A48C5}"/>
                </a:ext>
              </a:extLst>
            </p:cNvPr>
            <p:cNvPicPr>
              <a:picLocks noChangeAspect="1" noChangeArrowheads="1"/>
            </p:cNvPicPr>
            <p:nvPr/>
          </p:nvPicPr>
          <p:blipFill>
            <a:blip r:embed="rId3" cstate="print"/>
            <a:srcRect/>
            <a:stretch>
              <a:fillRect/>
            </a:stretch>
          </p:blipFill>
          <p:spPr bwMode="auto">
            <a:xfrm>
              <a:off x="3501431" y="3415146"/>
              <a:ext cx="1218924" cy="1215241"/>
            </a:xfrm>
            <a:prstGeom prst="ellipse">
              <a:avLst/>
            </a:prstGeom>
            <a:noFill/>
            <a:ln w="9525">
              <a:noFill/>
              <a:miter lim="800000"/>
              <a:headEnd/>
              <a:tailEnd/>
            </a:ln>
          </p:spPr>
        </p:pic>
        <p:sp>
          <p:nvSpPr>
            <p:cNvPr id="27" name="TextBox 72">
              <a:extLst>
                <a:ext uri="{FF2B5EF4-FFF2-40B4-BE49-F238E27FC236}">
                  <a16:creationId xmlns:a16="http://schemas.microsoft.com/office/drawing/2014/main" id="{F63644CB-0589-451E-B7CD-2C1522B96910}"/>
                </a:ext>
              </a:extLst>
            </p:cNvPr>
            <p:cNvSpPr txBox="1"/>
            <p:nvPr/>
          </p:nvSpPr>
          <p:spPr>
            <a:xfrm>
              <a:off x="5487812" y="5438590"/>
              <a:ext cx="2607034" cy="415470"/>
            </a:xfrm>
            <a:prstGeom prst="rect">
              <a:avLst/>
            </a:prstGeom>
            <a:noFill/>
          </p:spPr>
          <p:txBody>
            <a:bodyPr wrap="square" lIns="91412" tIns="45706" rIns="91412" bIns="45706" rtlCol="0">
              <a:spAutoFit/>
            </a:bodyPr>
            <a:lstStyle/>
            <a:p>
              <a:pPr algn="ctr" defTabSz="914034" fontAlgn="base">
                <a:spcBef>
                  <a:spcPct val="0"/>
                </a:spcBef>
                <a:spcAft>
                  <a:spcPct val="0"/>
                </a:spcAft>
              </a:pPr>
              <a:r>
                <a:rPr lang="en-US" altLang="zh-CN" sz="1050" dirty="0">
                  <a:solidFill>
                    <a:srgbClr val="00B0F0"/>
                  </a:solidFill>
                  <a:ea typeface="微软雅黑" panose="020B0503020204020204" pitchFamily="34" charset="-122"/>
                  <a:sym typeface="Arial" pitchFamily="34" charset="0"/>
                </a:rPr>
                <a:t>Receptor protection: vibration-absorbing components added to drive trays</a:t>
              </a:r>
            </a:p>
          </p:txBody>
        </p:sp>
        <p:sp>
          <p:nvSpPr>
            <p:cNvPr id="28" name="TextBox 13">
              <a:extLst>
                <a:ext uri="{FF2B5EF4-FFF2-40B4-BE49-F238E27FC236}">
                  <a16:creationId xmlns:a16="http://schemas.microsoft.com/office/drawing/2014/main" id="{39849CF4-763E-48B5-A9EF-05F58E01DA3B}"/>
                </a:ext>
              </a:extLst>
            </p:cNvPr>
            <p:cNvSpPr txBox="1">
              <a:spLocks noChangeArrowheads="1"/>
            </p:cNvSpPr>
            <p:nvPr/>
          </p:nvSpPr>
          <p:spPr bwMode="auto">
            <a:xfrm>
              <a:off x="9316729" y="4060391"/>
              <a:ext cx="1852445" cy="430719"/>
            </a:xfrm>
            <a:prstGeom prst="rect">
              <a:avLst/>
            </a:prstGeom>
            <a:noFill/>
            <a:ln w="9525">
              <a:noFill/>
              <a:miter lim="800000"/>
              <a:headEnd/>
              <a:tailEnd/>
            </a:ln>
          </p:spPr>
          <p:txBody>
            <a:bodyPr wrap="square" lIns="0" tIns="0" rIns="0" bIns="0">
              <a:spAutoFit/>
            </a:bodyPr>
            <a:lstStyle/>
            <a:p>
              <a:pPr algn="ctr" defTabSz="1215883" fontAlgn="base">
                <a:spcAft>
                  <a:spcPct val="0"/>
                </a:spcAft>
              </a:pPr>
              <a:r>
                <a:rPr lang="en-US" altLang="zh-CN" sz="1399" dirty="0">
                  <a:solidFill>
                    <a:srgbClr val="00B0F0"/>
                  </a:solidFill>
                  <a:ea typeface="微软雅黑" panose="020B0503020204020204" pitchFamily="34" charset="-122"/>
                  <a:sym typeface="Arial" pitchFamily="34" charset="0"/>
                </a:rPr>
                <a:t>Huawei server drive</a:t>
              </a:r>
            </a:p>
            <a:p>
              <a:pPr algn="ctr" defTabSz="1215883" fontAlgn="base">
                <a:spcAft>
                  <a:spcPct val="0"/>
                </a:spcAft>
              </a:pPr>
              <a:r>
                <a:rPr lang="en-US" altLang="zh-CN" sz="1399" dirty="0">
                  <a:solidFill>
                    <a:srgbClr val="00B0F0"/>
                  </a:solidFill>
                  <a:ea typeface="微软雅黑" panose="020B0503020204020204" pitchFamily="34" charset="-122"/>
                  <a:sym typeface="Arial" pitchFamily="34" charset="0"/>
                </a:rPr>
                <a:t>failure rate</a:t>
              </a:r>
            </a:p>
          </p:txBody>
        </p:sp>
        <p:sp>
          <p:nvSpPr>
            <p:cNvPr id="29" name="矩形 33">
              <a:extLst>
                <a:ext uri="{FF2B5EF4-FFF2-40B4-BE49-F238E27FC236}">
                  <a16:creationId xmlns:a16="http://schemas.microsoft.com/office/drawing/2014/main" id="{CFBFCCD1-9868-41FA-B10D-B6AB6368BC2B}"/>
                </a:ext>
              </a:extLst>
            </p:cNvPr>
            <p:cNvSpPr/>
            <p:nvPr/>
          </p:nvSpPr>
          <p:spPr>
            <a:xfrm>
              <a:off x="9633596" y="3469617"/>
              <a:ext cx="1178084" cy="549815"/>
            </a:xfrm>
            <a:prstGeom prst="rect">
              <a:avLst/>
            </a:prstGeom>
          </p:spPr>
          <p:txBody>
            <a:bodyPr wrap="none" lIns="91412" tIns="45706" rIns="91412" bIns="45706">
              <a:spAutoFit/>
            </a:bodyPr>
            <a:lstStyle/>
            <a:p>
              <a:pPr algn="ctr" defTabSz="914034" fontAlgn="base">
                <a:lnSpc>
                  <a:spcPct val="140000"/>
                </a:lnSpc>
                <a:spcBef>
                  <a:spcPct val="0"/>
                </a:spcBef>
                <a:spcAft>
                  <a:spcPct val="0"/>
                </a:spcAft>
              </a:pPr>
              <a:r>
                <a:rPr lang="en-US" altLang="zh-CN" sz="2399" dirty="0">
                  <a:solidFill>
                    <a:srgbClr val="00B0F0"/>
                  </a:solidFill>
                  <a:ea typeface="微软雅黑" panose="020B0503020204020204" pitchFamily="34" charset="-122"/>
                </a:rPr>
                <a:t>0.31%</a:t>
              </a:r>
              <a:r>
                <a:rPr lang="zh-CN" altLang="en-US" sz="2399" dirty="0">
                  <a:solidFill>
                    <a:srgbClr val="00B0F0"/>
                  </a:solidFill>
                  <a:ea typeface="微软雅黑" panose="020B0503020204020204" pitchFamily="34" charset="-122"/>
                </a:rPr>
                <a:t>*</a:t>
              </a:r>
            </a:p>
          </p:txBody>
        </p:sp>
        <p:sp>
          <p:nvSpPr>
            <p:cNvPr id="31" name="Freeform 16">
              <a:extLst>
                <a:ext uri="{FF2B5EF4-FFF2-40B4-BE49-F238E27FC236}">
                  <a16:creationId xmlns:a16="http://schemas.microsoft.com/office/drawing/2014/main" id="{930065C6-6496-4C70-BC92-FDF7EBD820EC}"/>
                </a:ext>
              </a:extLst>
            </p:cNvPr>
            <p:cNvSpPr>
              <a:spLocks/>
            </p:cNvSpPr>
            <p:nvPr/>
          </p:nvSpPr>
          <p:spPr bwMode="auto">
            <a:xfrm rot="16200000">
              <a:off x="7828083" y="3412151"/>
              <a:ext cx="1891775" cy="1085513"/>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0">
                  <a:srgbClr val="66FE87"/>
                </a:gs>
                <a:gs pos="100000">
                  <a:srgbClr val="EBEBEB"/>
                </a:gs>
              </a:gsLst>
              <a:lin ang="5400000" scaled="0"/>
              <a:tileRect/>
            </a:gradFill>
            <a:ln w="12700" algn="ctr">
              <a:noFill/>
              <a:round/>
              <a:headEnd/>
              <a:tailEnd/>
            </a:ln>
            <a:effectLst/>
          </p:spPr>
          <p:txBody>
            <a:bodyPr wrap="none" lIns="91383" tIns="45691" rIns="91383" bIns="45691" anchor="ctr"/>
            <a:lstStyle/>
            <a:p>
              <a:pPr defTabSz="1219301" eaLnBrk="0" fontAlgn="base" hangingPunct="0">
                <a:spcBef>
                  <a:spcPct val="0"/>
                </a:spcBef>
                <a:spcAft>
                  <a:spcPct val="0"/>
                </a:spcAft>
                <a:buClr>
                  <a:srgbClr val="990000"/>
                </a:buClr>
                <a:buSzPct val="60000"/>
              </a:pPr>
              <a:endParaRPr lang="zh-CN" altLang="en-US" sz="2499" b="1" kern="0" dirty="0">
                <a:ea typeface="微软雅黑" panose="020B0503020204020204" pitchFamily="34" charset="-122"/>
                <a:cs typeface="Arial" pitchFamily="34" charset="0"/>
              </a:endParaRPr>
            </a:p>
          </p:txBody>
        </p:sp>
        <p:sp>
          <p:nvSpPr>
            <p:cNvPr id="33" name="Line 36">
              <a:extLst>
                <a:ext uri="{FF2B5EF4-FFF2-40B4-BE49-F238E27FC236}">
                  <a16:creationId xmlns:a16="http://schemas.microsoft.com/office/drawing/2014/main" id="{D2C74B70-0DC6-46E0-AB02-12C4F104E471}"/>
                </a:ext>
              </a:extLst>
            </p:cNvPr>
            <p:cNvSpPr>
              <a:spLocks noChangeShapeType="1"/>
            </p:cNvSpPr>
            <p:nvPr/>
          </p:nvSpPr>
          <p:spPr bwMode="auto">
            <a:xfrm flipH="1" flipV="1">
              <a:off x="2422367" y="4644295"/>
              <a:ext cx="916291" cy="513003"/>
            </a:xfrm>
            <a:prstGeom prst="line">
              <a:avLst/>
            </a:prstGeom>
            <a:noFill/>
            <a:ln w="3175">
              <a:solidFill>
                <a:srgbClr val="B5B5B5"/>
              </a:solidFill>
              <a:prstDash val="dash"/>
              <a:round/>
              <a:headEnd/>
              <a:tailEnd/>
            </a:ln>
            <a:effectLst/>
          </p:spPr>
          <p:txBody>
            <a:bodyPr lIns="91429" tIns="45715" rIns="91429" bIns="45715"/>
            <a:lstStyle/>
            <a:p>
              <a:pPr defTabSz="914034" fontAlgn="base">
                <a:spcBef>
                  <a:spcPct val="0"/>
                </a:spcBef>
                <a:spcAft>
                  <a:spcPct val="0"/>
                </a:spcAft>
              </a:pPr>
              <a:endParaRPr lang="zh-CN" altLang="en-US" sz="1799" kern="0">
                <a:ea typeface="微软雅黑" panose="020B0503020204020204" pitchFamily="34" charset="-122"/>
              </a:endParaRPr>
            </a:p>
          </p:txBody>
        </p:sp>
        <p:sp>
          <p:nvSpPr>
            <p:cNvPr id="34" name="Donut 4">
              <a:extLst>
                <a:ext uri="{FF2B5EF4-FFF2-40B4-BE49-F238E27FC236}">
                  <a16:creationId xmlns:a16="http://schemas.microsoft.com/office/drawing/2014/main" id="{0E5D030D-F4B7-49B2-8DEC-D6A2D43441D0}"/>
                </a:ext>
              </a:extLst>
            </p:cNvPr>
            <p:cNvSpPr/>
            <p:nvPr/>
          </p:nvSpPr>
          <p:spPr>
            <a:xfrm>
              <a:off x="1175735" y="3350385"/>
              <a:ext cx="1440187" cy="1439771"/>
            </a:xfrm>
            <a:prstGeom prst="donut">
              <a:avLst>
                <a:gd name="adj" fmla="val 3238"/>
              </a:avLst>
            </a:prstGeom>
            <a:solidFill>
              <a:srgbClr val="EBEBEB">
                <a:alpha val="41000"/>
              </a:srgbClr>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en-US" sz="1799" kern="0" dirty="0">
                <a:ea typeface="微软雅黑" panose="020B0503020204020204" pitchFamily="34" charset="-122"/>
              </a:endParaRPr>
            </a:p>
          </p:txBody>
        </p:sp>
        <p:pic>
          <p:nvPicPr>
            <p:cNvPr id="35" name="Picture 3">
              <a:extLst>
                <a:ext uri="{FF2B5EF4-FFF2-40B4-BE49-F238E27FC236}">
                  <a16:creationId xmlns:a16="http://schemas.microsoft.com/office/drawing/2014/main" id="{FCCA3ADE-45E3-4946-B793-0E49E8E8E1CD}"/>
                </a:ext>
              </a:extLst>
            </p:cNvPr>
            <p:cNvPicPr>
              <a:picLocks noChangeAspect="1" noChangeArrowheads="1"/>
            </p:cNvPicPr>
            <p:nvPr/>
          </p:nvPicPr>
          <p:blipFill>
            <a:blip r:embed="rId4" cstate="print"/>
            <a:srcRect/>
            <a:stretch>
              <a:fillRect/>
            </a:stretch>
          </p:blipFill>
          <p:spPr bwMode="auto">
            <a:xfrm>
              <a:off x="1274622" y="3456353"/>
              <a:ext cx="1232321" cy="1231964"/>
            </a:xfrm>
            <a:prstGeom prst="ellipse">
              <a:avLst/>
            </a:prstGeom>
            <a:noFill/>
            <a:ln w="6350">
              <a:solidFill>
                <a:srgbClr val="B5B5B5"/>
              </a:solidFill>
              <a:prstDash val="dash"/>
              <a:round/>
              <a:headEnd/>
              <a:tailEnd/>
            </a:ln>
            <a:effectLst/>
          </p:spPr>
        </p:pic>
        <p:sp>
          <p:nvSpPr>
            <p:cNvPr id="36" name="Block Arc 5">
              <a:extLst>
                <a:ext uri="{FF2B5EF4-FFF2-40B4-BE49-F238E27FC236}">
                  <a16:creationId xmlns:a16="http://schemas.microsoft.com/office/drawing/2014/main" id="{6BBA54B5-19BB-491F-AA62-32A44EC57C76}"/>
                </a:ext>
              </a:extLst>
            </p:cNvPr>
            <p:cNvSpPr/>
            <p:nvPr/>
          </p:nvSpPr>
          <p:spPr>
            <a:xfrm>
              <a:off x="1175735" y="3350385"/>
              <a:ext cx="1440187" cy="1439771"/>
            </a:xfrm>
            <a:prstGeom prst="blockArc">
              <a:avLst>
                <a:gd name="adj1" fmla="val 11123075"/>
                <a:gd name="adj2" fmla="val 8392234"/>
                <a:gd name="adj3" fmla="val 3394"/>
              </a:avLst>
            </a:prstGeom>
            <a:solidFill>
              <a:srgbClr val="B5B5B5"/>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034" fontAlgn="base">
                <a:spcBef>
                  <a:spcPct val="0"/>
                </a:spcBef>
                <a:spcAft>
                  <a:spcPct val="0"/>
                </a:spcAft>
                <a:defRPr/>
              </a:pPr>
              <a:endParaRPr lang="en-US" sz="1799" kern="0" dirty="0">
                <a:ea typeface="微软雅黑" panose="020B0503020204020204" pitchFamily="34" charset="-122"/>
              </a:endParaRPr>
            </a:p>
          </p:txBody>
        </p:sp>
        <p:pic>
          <p:nvPicPr>
            <p:cNvPr id="38" name="Picture 5" descr="E:\Onebox\服务器\V5上市\V5 2路机架服务器 MOR\02 产品照片集\IMG_5962.JPG">
              <a:extLst>
                <a:ext uri="{FF2B5EF4-FFF2-40B4-BE49-F238E27FC236}">
                  <a16:creationId xmlns:a16="http://schemas.microsoft.com/office/drawing/2014/main" id="{72A738A2-6FC9-484B-8955-2F2909DDDA16}"/>
                </a:ext>
              </a:extLst>
            </p:cNvPr>
            <p:cNvPicPr>
              <a:picLocks noChangeAspect="1" noChangeArrowheads="1"/>
            </p:cNvPicPr>
            <p:nvPr/>
          </p:nvPicPr>
          <p:blipFill>
            <a:blip r:embed="rId5" cstate="print"/>
            <a:srcRect/>
            <a:stretch>
              <a:fillRect/>
            </a:stretch>
          </p:blipFill>
          <p:spPr bwMode="auto">
            <a:xfrm>
              <a:off x="3498667" y="4843425"/>
              <a:ext cx="1212470" cy="1205640"/>
            </a:xfrm>
            <a:prstGeom prst="ellipse">
              <a:avLst/>
            </a:prstGeom>
            <a:noFill/>
          </p:spPr>
        </p:pic>
        <p:cxnSp>
          <p:nvCxnSpPr>
            <p:cNvPr id="39" name="Straight Connector 55">
              <a:extLst>
                <a:ext uri="{FF2B5EF4-FFF2-40B4-BE49-F238E27FC236}">
                  <a16:creationId xmlns:a16="http://schemas.microsoft.com/office/drawing/2014/main" id="{F0289B5B-E83D-49C4-8871-75BFB298B582}"/>
                </a:ext>
              </a:extLst>
            </p:cNvPr>
            <p:cNvCxnSpPr>
              <a:cxnSpLocks noChangeShapeType="1"/>
            </p:cNvCxnSpPr>
            <p:nvPr/>
          </p:nvCxnSpPr>
          <p:spPr bwMode="auto">
            <a:xfrm>
              <a:off x="4949409" y="5220469"/>
              <a:ext cx="476216" cy="148523"/>
            </a:xfrm>
            <a:prstGeom prst="line">
              <a:avLst/>
            </a:prstGeom>
            <a:noFill/>
            <a:ln w="3175">
              <a:solidFill>
                <a:srgbClr val="B5B5B5"/>
              </a:solidFill>
              <a:prstDash val="dash"/>
              <a:round/>
              <a:headEnd/>
              <a:tailEnd/>
            </a:ln>
            <a:effectLst/>
          </p:spPr>
        </p:cxnSp>
        <p:cxnSp>
          <p:nvCxnSpPr>
            <p:cNvPr id="40" name="Straight Connector 55">
              <a:extLst>
                <a:ext uri="{FF2B5EF4-FFF2-40B4-BE49-F238E27FC236}">
                  <a16:creationId xmlns:a16="http://schemas.microsoft.com/office/drawing/2014/main" id="{CBBAFCC1-B8A9-47DD-92D8-BDB3DA53344A}"/>
                </a:ext>
              </a:extLst>
            </p:cNvPr>
            <p:cNvCxnSpPr>
              <a:cxnSpLocks noChangeShapeType="1"/>
            </p:cNvCxnSpPr>
            <p:nvPr/>
          </p:nvCxnSpPr>
          <p:spPr bwMode="auto">
            <a:xfrm flipV="1">
              <a:off x="4987257" y="5393197"/>
              <a:ext cx="458667" cy="244437"/>
            </a:xfrm>
            <a:prstGeom prst="line">
              <a:avLst/>
            </a:prstGeom>
            <a:noFill/>
            <a:ln w="3175">
              <a:solidFill>
                <a:srgbClr val="B5B5B5"/>
              </a:solidFill>
              <a:prstDash val="dash"/>
              <a:round/>
              <a:headEnd/>
              <a:tailEnd/>
            </a:ln>
            <a:effectLst/>
          </p:spPr>
        </p:cxnSp>
        <p:pic>
          <p:nvPicPr>
            <p:cNvPr id="41" name="Picture 2" descr="C:\Users\w00130581\Desktop\1111_副本.png">
              <a:extLst>
                <a:ext uri="{FF2B5EF4-FFF2-40B4-BE49-F238E27FC236}">
                  <a16:creationId xmlns:a16="http://schemas.microsoft.com/office/drawing/2014/main" id="{58F4492F-ED51-4170-8D5B-11489CE28AD6}"/>
                </a:ext>
              </a:extLst>
            </p:cNvPr>
            <p:cNvPicPr>
              <a:picLocks noChangeAspect="1" noChangeArrowheads="1"/>
            </p:cNvPicPr>
            <p:nvPr/>
          </p:nvPicPr>
          <p:blipFill>
            <a:blip r:embed="rId6" cstate="print"/>
            <a:srcRect/>
            <a:stretch>
              <a:fillRect/>
            </a:stretch>
          </p:blipFill>
          <p:spPr bwMode="auto">
            <a:xfrm>
              <a:off x="3548802" y="2000063"/>
              <a:ext cx="1204373" cy="1204025"/>
            </a:xfrm>
            <a:prstGeom prst="rect">
              <a:avLst/>
            </a:prstGeom>
            <a:noFill/>
          </p:spPr>
        </p:pic>
        <p:cxnSp>
          <p:nvCxnSpPr>
            <p:cNvPr id="42" name="Straight Connector 55">
              <a:extLst>
                <a:ext uri="{FF2B5EF4-FFF2-40B4-BE49-F238E27FC236}">
                  <a16:creationId xmlns:a16="http://schemas.microsoft.com/office/drawing/2014/main" id="{5BC1006B-8C92-43F4-B2F1-E27BEBCD74AF}"/>
                </a:ext>
              </a:extLst>
            </p:cNvPr>
            <p:cNvCxnSpPr>
              <a:cxnSpLocks noChangeShapeType="1"/>
            </p:cNvCxnSpPr>
            <p:nvPr/>
          </p:nvCxnSpPr>
          <p:spPr bwMode="auto">
            <a:xfrm flipV="1">
              <a:off x="4987257" y="2550082"/>
              <a:ext cx="371543" cy="178160"/>
            </a:xfrm>
            <a:prstGeom prst="line">
              <a:avLst/>
            </a:prstGeom>
            <a:noFill/>
            <a:ln w="3175">
              <a:solidFill>
                <a:srgbClr val="B5B5B5"/>
              </a:solidFill>
              <a:prstDash val="dash"/>
              <a:round/>
              <a:headEnd/>
              <a:tailEnd/>
            </a:ln>
            <a:effectLst/>
          </p:spPr>
        </p:cxnSp>
        <p:cxnSp>
          <p:nvCxnSpPr>
            <p:cNvPr id="43" name="Straight Connector 55">
              <a:extLst>
                <a:ext uri="{FF2B5EF4-FFF2-40B4-BE49-F238E27FC236}">
                  <a16:creationId xmlns:a16="http://schemas.microsoft.com/office/drawing/2014/main" id="{91508F0A-DD88-4098-9413-FA2514545F7B}"/>
                </a:ext>
              </a:extLst>
            </p:cNvPr>
            <p:cNvCxnSpPr>
              <a:cxnSpLocks noChangeShapeType="1"/>
            </p:cNvCxnSpPr>
            <p:nvPr/>
          </p:nvCxnSpPr>
          <p:spPr bwMode="auto">
            <a:xfrm>
              <a:off x="4949409" y="2337529"/>
              <a:ext cx="401163" cy="182259"/>
            </a:xfrm>
            <a:prstGeom prst="line">
              <a:avLst/>
            </a:prstGeom>
            <a:noFill/>
            <a:ln w="3175">
              <a:solidFill>
                <a:srgbClr val="B5B5B5"/>
              </a:solidFill>
              <a:prstDash val="dash"/>
              <a:round/>
              <a:headEnd/>
              <a:tailEnd/>
            </a:ln>
            <a:effectLst/>
          </p:spPr>
        </p:cxnSp>
        <p:sp>
          <p:nvSpPr>
            <p:cNvPr id="44" name="椭圆 65">
              <a:extLst>
                <a:ext uri="{FF2B5EF4-FFF2-40B4-BE49-F238E27FC236}">
                  <a16:creationId xmlns:a16="http://schemas.microsoft.com/office/drawing/2014/main" id="{307671E8-E7D7-400B-9FA3-3228721F4A90}"/>
                </a:ext>
              </a:extLst>
            </p:cNvPr>
            <p:cNvSpPr/>
            <p:nvPr/>
          </p:nvSpPr>
          <p:spPr>
            <a:xfrm>
              <a:off x="5328174" y="2493057"/>
              <a:ext cx="101876" cy="101876"/>
            </a:xfrm>
            <a:prstGeom prst="ellipse">
              <a:avLst/>
            </a:prstGeom>
            <a:solidFill>
              <a:srgbClr val="B5B5B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45" name="椭圆 67">
              <a:extLst>
                <a:ext uri="{FF2B5EF4-FFF2-40B4-BE49-F238E27FC236}">
                  <a16:creationId xmlns:a16="http://schemas.microsoft.com/office/drawing/2014/main" id="{2EB7B8F3-495E-4D81-8B37-9A59482AB5D5}"/>
                </a:ext>
              </a:extLst>
            </p:cNvPr>
            <p:cNvSpPr/>
            <p:nvPr/>
          </p:nvSpPr>
          <p:spPr>
            <a:xfrm>
              <a:off x="5341768" y="4028272"/>
              <a:ext cx="101876" cy="101876"/>
            </a:xfrm>
            <a:prstGeom prst="ellipse">
              <a:avLst/>
            </a:prstGeom>
            <a:solidFill>
              <a:srgbClr val="B5B5B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46" name="椭圆 68">
              <a:extLst>
                <a:ext uri="{FF2B5EF4-FFF2-40B4-BE49-F238E27FC236}">
                  <a16:creationId xmlns:a16="http://schemas.microsoft.com/office/drawing/2014/main" id="{3908DB97-514C-4450-8832-929AA97C028A}"/>
                </a:ext>
              </a:extLst>
            </p:cNvPr>
            <p:cNvSpPr/>
            <p:nvPr/>
          </p:nvSpPr>
          <p:spPr>
            <a:xfrm>
              <a:off x="5369341" y="5343374"/>
              <a:ext cx="101876" cy="101876"/>
            </a:xfrm>
            <a:prstGeom prst="ellipse">
              <a:avLst/>
            </a:prstGeom>
            <a:solidFill>
              <a:srgbClr val="B5B5B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47" name="椭圆 85">
              <a:extLst>
                <a:ext uri="{FF2B5EF4-FFF2-40B4-BE49-F238E27FC236}">
                  <a16:creationId xmlns:a16="http://schemas.microsoft.com/office/drawing/2014/main" id="{BDCD3E7E-63F9-4483-8552-2261EF67E482}"/>
                </a:ext>
              </a:extLst>
            </p:cNvPr>
            <p:cNvSpPr/>
            <p:nvPr/>
          </p:nvSpPr>
          <p:spPr>
            <a:xfrm>
              <a:off x="3511092" y="1962263"/>
              <a:ext cx="1262309" cy="1262309"/>
            </a:xfrm>
            <a:prstGeom prst="ellipse">
              <a:avLst/>
            </a:prstGeom>
            <a:noFill/>
            <a:ln w="6350">
              <a:solidFill>
                <a:srgbClr val="EBEB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48" name="椭圆 86">
              <a:extLst>
                <a:ext uri="{FF2B5EF4-FFF2-40B4-BE49-F238E27FC236}">
                  <a16:creationId xmlns:a16="http://schemas.microsoft.com/office/drawing/2014/main" id="{847A1C8B-10DD-4E2D-B83A-3488A9E76EF5}"/>
                </a:ext>
              </a:extLst>
            </p:cNvPr>
            <p:cNvSpPr/>
            <p:nvPr/>
          </p:nvSpPr>
          <p:spPr>
            <a:xfrm>
              <a:off x="3470188" y="3381986"/>
              <a:ext cx="1262309" cy="1262309"/>
            </a:xfrm>
            <a:prstGeom prst="ellipse">
              <a:avLst/>
            </a:prstGeom>
            <a:noFill/>
            <a:ln w="6350">
              <a:solidFill>
                <a:srgbClr val="EBEB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49" name="椭圆 87">
              <a:extLst>
                <a:ext uri="{FF2B5EF4-FFF2-40B4-BE49-F238E27FC236}">
                  <a16:creationId xmlns:a16="http://schemas.microsoft.com/office/drawing/2014/main" id="{115B594C-628B-4A47-BE46-703CCCE7E462}"/>
                </a:ext>
              </a:extLst>
            </p:cNvPr>
            <p:cNvSpPr/>
            <p:nvPr/>
          </p:nvSpPr>
          <p:spPr>
            <a:xfrm>
              <a:off x="3472303" y="4805110"/>
              <a:ext cx="1262309" cy="1262309"/>
            </a:xfrm>
            <a:prstGeom prst="ellipse">
              <a:avLst/>
            </a:prstGeom>
            <a:noFill/>
            <a:ln w="6350">
              <a:solidFill>
                <a:srgbClr val="EBEBE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a:buSzPct val="100000"/>
              </a:pPr>
              <a:endParaRPr lang="zh-CN" altLang="en-US" sz="900" dirty="0">
                <a:solidFill>
                  <a:srgbClr val="1D1D1A"/>
                </a:solidFill>
                <a:ea typeface="微软雅黑" panose="020B0503020204020204" pitchFamily="34" charset="-122"/>
                <a:sym typeface="Arial" pitchFamily="34" charset="0"/>
              </a:endParaRPr>
            </a:p>
          </p:txBody>
        </p:sp>
        <p:sp>
          <p:nvSpPr>
            <p:cNvPr id="50" name="矩形 9">
              <a:extLst>
                <a:ext uri="{FF2B5EF4-FFF2-40B4-BE49-F238E27FC236}">
                  <a16:creationId xmlns:a16="http://schemas.microsoft.com/office/drawing/2014/main" id="{06F96B53-F2F8-41DA-BC50-A9B245A41C7F}"/>
                </a:ext>
              </a:extLst>
            </p:cNvPr>
            <p:cNvSpPr/>
            <p:nvPr/>
          </p:nvSpPr>
          <p:spPr>
            <a:xfrm>
              <a:off x="5579839" y="4866487"/>
              <a:ext cx="2323130" cy="522964"/>
            </a:xfrm>
            <a:prstGeom prst="rect">
              <a:avLst/>
            </a:prstGeom>
          </p:spPr>
          <p:txBody>
            <a:bodyPr wrap="square">
              <a:spAutoFit/>
            </a:bodyPr>
            <a:lstStyle/>
            <a:p>
              <a:pPr algn="ctr" defTabSz="914034" fontAlgn="base">
                <a:spcBef>
                  <a:spcPct val="0"/>
                </a:spcBef>
                <a:spcAft>
                  <a:spcPct val="0"/>
                </a:spcAft>
              </a:pPr>
              <a:r>
                <a:rPr lang="en-US" altLang="zh-CN" sz="1399" b="1" dirty="0">
                  <a:solidFill>
                    <a:srgbClr val="00B0F0"/>
                  </a:solidFill>
                  <a:ea typeface="微软雅黑" panose="020B0503020204020204" pitchFamily="34" charset="-122"/>
                  <a:sym typeface="Arial" pitchFamily="34" charset="0"/>
                </a:rPr>
                <a:t>Metallic spring washer &amp; high-damping cushion</a:t>
              </a:r>
            </a:p>
          </p:txBody>
        </p:sp>
      </p:grpSp>
    </p:spTree>
    <p:extLst>
      <p:ext uri="{BB962C8B-B14F-4D97-AF65-F5344CB8AC3E}">
        <p14:creationId xmlns:p14="http://schemas.microsoft.com/office/powerpoint/2010/main" val="5214025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椭圆 126"/>
          <p:cNvSpPr/>
          <p:nvPr/>
        </p:nvSpPr>
        <p:spPr>
          <a:xfrm>
            <a:off x="3340309" y="3028168"/>
            <a:ext cx="646077" cy="625231"/>
          </a:xfrm>
          <a:prstGeom prst="ellipse">
            <a:avLst/>
          </a:prstGeom>
          <a:noFill/>
          <a:ln w="12700" cap="flat" cmpd="sng" algn="ctr">
            <a:solidFill>
              <a:srgbClr val="C1F6FA"/>
            </a:solidFill>
            <a:prstDash val="lgDash"/>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en-US" altLang="zh-CN"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pic>
        <p:nvPicPr>
          <p:cNvPr id="31" name="图片 1" descr="4tq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rot="2016984" flipH="1">
            <a:off x="5893047" y="2666769"/>
            <a:ext cx="1558909" cy="127558"/>
          </a:xfrm>
          <a:prstGeom prst="rect">
            <a:avLst/>
          </a:prstGeom>
          <a:noFill/>
          <a:ln w="9525">
            <a:noFill/>
          </a:ln>
        </p:spPr>
      </p:pic>
      <p:grpSp>
        <p:nvGrpSpPr>
          <p:cNvPr id="34" name="Group 53"/>
          <p:cNvGrpSpPr/>
          <p:nvPr/>
        </p:nvGrpSpPr>
        <p:grpSpPr>
          <a:xfrm>
            <a:off x="4142822" y="4810767"/>
            <a:ext cx="646077" cy="625231"/>
            <a:chOff x="6106805" y="4911253"/>
            <a:chExt cx="648000" cy="648000"/>
          </a:xfrm>
        </p:grpSpPr>
        <p:sp>
          <p:nvSpPr>
            <p:cNvPr id="59" name="椭圆 124"/>
            <p:cNvSpPr/>
            <p:nvPr/>
          </p:nvSpPr>
          <p:spPr>
            <a:xfrm>
              <a:off x="6106805" y="4911253"/>
              <a:ext cx="648000" cy="648000"/>
            </a:xfrm>
            <a:prstGeom prst="ellipse">
              <a:avLst/>
            </a:prstGeom>
            <a:noFill/>
            <a:ln w="12700" cap="flat" cmpd="sng" algn="ctr">
              <a:solidFill>
                <a:srgbClr val="C1F6FA"/>
              </a:solidFill>
              <a:prstDash val="dash"/>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en-US" altLang="zh-CN"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60" name="KSO_Shape"/>
            <p:cNvSpPr>
              <a:spLocks/>
            </p:cNvSpPr>
            <p:nvPr/>
          </p:nvSpPr>
          <p:spPr bwMode="auto">
            <a:xfrm>
              <a:off x="6334457" y="5042441"/>
              <a:ext cx="202304" cy="379321"/>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61" name="KSO_Shape"/>
            <p:cNvSpPr>
              <a:spLocks noChangeAspect="1"/>
            </p:cNvSpPr>
            <p:nvPr/>
          </p:nvSpPr>
          <p:spPr bwMode="auto">
            <a:xfrm>
              <a:off x="6367331" y="5178997"/>
              <a:ext cx="129029" cy="129029"/>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35" name="KSO_Shape"/>
          <p:cNvSpPr>
            <a:spLocks noChangeAspect="1"/>
          </p:cNvSpPr>
          <p:nvPr/>
        </p:nvSpPr>
        <p:spPr bwMode="auto">
          <a:xfrm>
            <a:off x="3497866" y="3205068"/>
            <a:ext cx="392643" cy="312209"/>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C1F6FA"/>
          </a:solidFill>
          <a:ln w="9525">
            <a:noFill/>
            <a:round/>
            <a:headEnd/>
            <a:tailEnd/>
          </a:ln>
        </p:spPr>
        <p:txBody>
          <a:bodyPr lIns="108834" tIns="54417" rIns="108834" bIns="54417" anchor="ctr">
            <a:normAutofit/>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029" rtl="0" eaLnBrk="1" fontAlgn="base" latinLnBrk="0" hangingPunct="1">
              <a:lnSpc>
                <a:spcPct val="100000"/>
              </a:lnSpc>
              <a:spcBef>
                <a:spcPct val="0"/>
              </a:spcBef>
              <a:spcAft>
                <a:spcPct val="0"/>
              </a:spcAft>
              <a:buClrTx/>
              <a:buSzTx/>
              <a:buFontTx/>
              <a:buNone/>
              <a:tabLst/>
              <a:defRPr/>
            </a:pPr>
            <a:endParaRPr kumimoji="0" lang="zh-CN" altLang="en-US" sz="864"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36" name="Group 58"/>
          <p:cNvGrpSpPr/>
          <p:nvPr/>
        </p:nvGrpSpPr>
        <p:grpSpPr>
          <a:xfrm>
            <a:off x="7190920" y="3069134"/>
            <a:ext cx="646077" cy="625231"/>
            <a:chOff x="6711953" y="3178442"/>
            <a:chExt cx="648000" cy="648000"/>
          </a:xfrm>
        </p:grpSpPr>
        <p:sp>
          <p:nvSpPr>
            <p:cNvPr id="57" name="椭圆 123"/>
            <p:cNvSpPr/>
            <p:nvPr/>
          </p:nvSpPr>
          <p:spPr>
            <a:xfrm>
              <a:off x="6711953" y="3178442"/>
              <a:ext cx="648000" cy="648000"/>
            </a:xfrm>
            <a:prstGeom prst="ellipse">
              <a:avLst/>
            </a:prstGeom>
            <a:noFill/>
            <a:ln w="12700" cap="flat" cmpd="sng" algn="ctr">
              <a:solidFill>
                <a:srgbClr val="C1F6FA"/>
              </a:solidFill>
              <a:prstDash val="dash"/>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en-US" altLang="zh-CN"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8" name="MH_Other_12"/>
            <p:cNvSpPr>
              <a:spLocks noChangeAspect="1"/>
            </p:cNvSpPr>
            <p:nvPr>
              <p:custDataLst>
                <p:tags r:id="rId2"/>
              </p:custDataLst>
            </p:nvPr>
          </p:nvSpPr>
          <p:spPr bwMode="auto">
            <a:xfrm>
              <a:off x="6891870" y="3343976"/>
              <a:ext cx="346836" cy="34800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38" name="Group 61"/>
          <p:cNvGrpSpPr/>
          <p:nvPr/>
        </p:nvGrpSpPr>
        <p:grpSpPr>
          <a:xfrm>
            <a:off x="6484915" y="4798242"/>
            <a:ext cx="646077" cy="625231"/>
            <a:chOff x="5167619" y="2123124"/>
            <a:chExt cx="648000" cy="648000"/>
          </a:xfrm>
        </p:grpSpPr>
        <p:sp>
          <p:nvSpPr>
            <p:cNvPr id="55" name="椭圆 122"/>
            <p:cNvSpPr/>
            <p:nvPr/>
          </p:nvSpPr>
          <p:spPr>
            <a:xfrm>
              <a:off x="5167619" y="2123124"/>
              <a:ext cx="648000" cy="648000"/>
            </a:xfrm>
            <a:prstGeom prst="ellipse">
              <a:avLst/>
            </a:prstGeom>
            <a:noFill/>
            <a:ln w="12700" cap="flat" cmpd="sng" algn="ctr">
              <a:solidFill>
                <a:srgbClr val="C1F6FA"/>
              </a:solidFill>
              <a:prstDash val="dash"/>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en-US" altLang="zh-CN"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6" name="MH_Other_4"/>
            <p:cNvSpPr/>
            <p:nvPr>
              <p:custDataLst>
                <p:tags r:id="rId1"/>
              </p:custDataLst>
            </p:nvPr>
          </p:nvSpPr>
          <p:spPr bwMode="auto">
            <a:xfrm>
              <a:off x="5282488" y="2306509"/>
              <a:ext cx="409853" cy="301180"/>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51" name="椭圆 125"/>
          <p:cNvSpPr/>
          <p:nvPr/>
        </p:nvSpPr>
        <p:spPr>
          <a:xfrm>
            <a:off x="5338210" y="1939747"/>
            <a:ext cx="646739" cy="625231"/>
          </a:xfrm>
          <a:prstGeom prst="ellipse">
            <a:avLst/>
          </a:prstGeom>
          <a:noFill/>
          <a:ln w="12700" cap="flat" cmpd="sng" algn="ctr">
            <a:solidFill>
              <a:srgbClr val="C1F6FA"/>
            </a:solidFill>
            <a:prstDash val="dash"/>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en-US" altLang="zh-CN"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3" name="Freeform 17"/>
          <p:cNvSpPr>
            <a:spLocks noEditPoints="1"/>
          </p:cNvSpPr>
          <p:nvPr/>
        </p:nvSpPr>
        <p:spPr bwMode="auto">
          <a:xfrm>
            <a:off x="5521638" y="2066326"/>
            <a:ext cx="275477" cy="266053"/>
          </a:xfrm>
          <a:custGeom>
            <a:avLst/>
            <a:gdLst/>
            <a:ahLst/>
            <a:cxnLst>
              <a:cxn ang="0">
                <a:pos x="5423" y="5270"/>
              </a:cxn>
              <a:cxn ang="0">
                <a:pos x="5837" y="5481"/>
              </a:cxn>
              <a:cxn ang="0">
                <a:pos x="6155" y="5814"/>
              </a:cxn>
              <a:cxn ang="0">
                <a:pos x="6347" y="6240"/>
              </a:cxn>
              <a:cxn ang="0">
                <a:pos x="6384" y="6723"/>
              </a:cxn>
              <a:cxn ang="0">
                <a:pos x="6255" y="7178"/>
              </a:cxn>
              <a:cxn ang="0">
                <a:pos x="5987" y="7554"/>
              </a:cxn>
              <a:cxn ang="0">
                <a:pos x="5610" y="7822"/>
              </a:cxn>
              <a:cxn ang="0">
                <a:pos x="5155" y="7952"/>
              </a:cxn>
              <a:cxn ang="0">
                <a:pos x="4671" y="7915"/>
              </a:cxn>
              <a:cxn ang="0">
                <a:pos x="4245" y="7723"/>
              </a:cxn>
              <a:cxn ang="0">
                <a:pos x="3912" y="7405"/>
              </a:cxn>
              <a:cxn ang="0">
                <a:pos x="3700" y="6991"/>
              </a:cxn>
              <a:cxn ang="0">
                <a:pos x="3640" y="6512"/>
              </a:cxn>
              <a:cxn ang="0">
                <a:pos x="3746" y="6048"/>
              </a:cxn>
              <a:cxn ang="0">
                <a:pos x="3996" y="5658"/>
              </a:cxn>
              <a:cxn ang="0">
                <a:pos x="4359" y="5374"/>
              </a:cxn>
              <a:cxn ang="0">
                <a:pos x="4805" y="5223"/>
              </a:cxn>
              <a:cxn ang="0">
                <a:pos x="7023" y="71"/>
              </a:cxn>
              <a:cxn ang="0">
                <a:pos x="8998" y="737"/>
              </a:cxn>
              <a:cxn ang="0">
                <a:pos x="10605" y="2000"/>
              </a:cxn>
              <a:cxn ang="0">
                <a:pos x="11712" y="3724"/>
              </a:cxn>
              <a:cxn ang="0">
                <a:pos x="12184" y="5779"/>
              </a:cxn>
              <a:cxn ang="0">
                <a:pos x="11917" y="7900"/>
              </a:cxn>
              <a:cxn ang="0">
                <a:pos x="10978" y="9733"/>
              </a:cxn>
              <a:cxn ang="0">
                <a:pos x="9500" y="11140"/>
              </a:cxn>
              <a:cxn ang="0">
                <a:pos x="7616" y="11991"/>
              </a:cxn>
              <a:cxn ang="0">
                <a:pos x="5474" y="12152"/>
              </a:cxn>
              <a:cxn ang="0">
                <a:pos x="3457" y="11581"/>
              </a:cxn>
              <a:cxn ang="0">
                <a:pos x="1789" y="10395"/>
              </a:cxn>
              <a:cxn ang="0">
                <a:pos x="603" y="8728"/>
              </a:cxn>
              <a:cxn ang="0">
                <a:pos x="32" y="6713"/>
              </a:cxn>
              <a:cxn ang="0">
                <a:pos x="192" y="4572"/>
              </a:cxn>
              <a:cxn ang="0">
                <a:pos x="1043" y="2690"/>
              </a:cxn>
              <a:cxn ang="0">
                <a:pos x="2453" y="1213"/>
              </a:cxn>
              <a:cxn ang="0">
                <a:pos x="4286" y="275"/>
              </a:cxn>
              <a:cxn ang="0">
                <a:pos x="5014" y="3439"/>
              </a:cxn>
              <a:cxn ang="0">
                <a:pos x="6094" y="3630"/>
              </a:cxn>
              <a:cxn ang="0">
                <a:pos x="7013" y="4158"/>
              </a:cxn>
              <a:cxn ang="0">
                <a:pos x="7704" y="4955"/>
              </a:cxn>
              <a:cxn ang="0">
                <a:pos x="8097" y="5951"/>
              </a:cxn>
              <a:cxn ang="0">
                <a:pos x="8124" y="7061"/>
              </a:cxn>
              <a:cxn ang="0">
                <a:pos x="7780" y="8080"/>
              </a:cxn>
              <a:cxn ang="0">
                <a:pos x="7128" y="8909"/>
              </a:cxn>
              <a:cxn ang="0">
                <a:pos x="6237" y="9479"/>
              </a:cxn>
              <a:cxn ang="0">
                <a:pos x="5176" y="9722"/>
              </a:cxn>
              <a:cxn ang="0">
                <a:pos x="4080" y="9585"/>
              </a:cxn>
              <a:cxn ang="0">
                <a:pos x="3133" y="9101"/>
              </a:cxn>
              <a:cxn ang="0">
                <a:pos x="2407" y="8338"/>
              </a:cxn>
              <a:cxn ang="0">
                <a:pos x="1967" y="7367"/>
              </a:cxn>
              <a:cxn ang="0">
                <a:pos x="1884" y="6263"/>
              </a:cxn>
              <a:cxn ang="0">
                <a:pos x="2179" y="5222"/>
              </a:cxn>
              <a:cxn ang="0">
                <a:pos x="2792" y="4362"/>
              </a:cxn>
              <a:cxn ang="0">
                <a:pos x="3652" y="3750"/>
              </a:cxn>
              <a:cxn ang="0">
                <a:pos x="4693" y="3456"/>
              </a:cxn>
            </a:cxnLst>
            <a:rect l="0" t="0" r="r" b="b"/>
            <a:pathLst>
              <a:path w="12192" h="12184">
                <a:moveTo>
                  <a:pt x="5014" y="5207"/>
                </a:moveTo>
                <a:lnTo>
                  <a:pt x="5085" y="5209"/>
                </a:lnTo>
                <a:lnTo>
                  <a:pt x="5155" y="5214"/>
                </a:lnTo>
                <a:lnTo>
                  <a:pt x="5224" y="5223"/>
                </a:lnTo>
                <a:lnTo>
                  <a:pt x="5292" y="5236"/>
                </a:lnTo>
                <a:lnTo>
                  <a:pt x="5357" y="5251"/>
                </a:lnTo>
                <a:lnTo>
                  <a:pt x="5423" y="5270"/>
                </a:lnTo>
                <a:lnTo>
                  <a:pt x="5487" y="5291"/>
                </a:lnTo>
                <a:lnTo>
                  <a:pt x="5549" y="5316"/>
                </a:lnTo>
                <a:lnTo>
                  <a:pt x="5610" y="5343"/>
                </a:lnTo>
                <a:lnTo>
                  <a:pt x="5669" y="5374"/>
                </a:lnTo>
                <a:lnTo>
                  <a:pt x="5727" y="5407"/>
                </a:lnTo>
                <a:lnTo>
                  <a:pt x="5783" y="5443"/>
                </a:lnTo>
                <a:lnTo>
                  <a:pt x="5837" y="5481"/>
                </a:lnTo>
                <a:lnTo>
                  <a:pt x="5889" y="5522"/>
                </a:lnTo>
                <a:lnTo>
                  <a:pt x="5939" y="5565"/>
                </a:lnTo>
                <a:lnTo>
                  <a:pt x="5987" y="5611"/>
                </a:lnTo>
                <a:lnTo>
                  <a:pt x="6033" y="5658"/>
                </a:lnTo>
                <a:lnTo>
                  <a:pt x="6076" y="5709"/>
                </a:lnTo>
                <a:lnTo>
                  <a:pt x="6117" y="5761"/>
                </a:lnTo>
                <a:lnTo>
                  <a:pt x="6155" y="5814"/>
                </a:lnTo>
                <a:lnTo>
                  <a:pt x="6191" y="5871"/>
                </a:lnTo>
                <a:lnTo>
                  <a:pt x="6225" y="5928"/>
                </a:lnTo>
                <a:lnTo>
                  <a:pt x="6255" y="5988"/>
                </a:lnTo>
                <a:lnTo>
                  <a:pt x="6282" y="6048"/>
                </a:lnTo>
                <a:lnTo>
                  <a:pt x="6307" y="6111"/>
                </a:lnTo>
                <a:lnTo>
                  <a:pt x="6329" y="6174"/>
                </a:lnTo>
                <a:lnTo>
                  <a:pt x="6347" y="6240"/>
                </a:lnTo>
                <a:lnTo>
                  <a:pt x="6362" y="6306"/>
                </a:lnTo>
                <a:lnTo>
                  <a:pt x="6375" y="6374"/>
                </a:lnTo>
                <a:lnTo>
                  <a:pt x="6384" y="6442"/>
                </a:lnTo>
                <a:lnTo>
                  <a:pt x="6389" y="6512"/>
                </a:lnTo>
                <a:lnTo>
                  <a:pt x="6391" y="6583"/>
                </a:lnTo>
                <a:lnTo>
                  <a:pt x="6389" y="6654"/>
                </a:lnTo>
                <a:lnTo>
                  <a:pt x="6384" y="6723"/>
                </a:lnTo>
                <a:lnTo>
                  <a:pt x="6375" y="6792"/>
                </a:lnTo>
                <a:lnTo>
                  <a:pt x="6362" y="6860"/>
                </a:lnTo>
                <a:lnTo>
                  <a:pt x="6347" y="6926"/>
                </a:lnTo>
                <a:lnTo>
                  <a:pt x="6329" y="6991"/>
                </a:lnTo>
                <a:lnTo>
                  <a:pt x="6307" y="7055"/>
                </a:lnTo>
                <a:lnTo>
                  <a:pt x="6282" y="7117"/>
                </a:lnTo>
                <a:lnTo>
                  <a:pt x="6255" y="7178"/>
                </a:lnTo>
                <a:lnTo>
                  <a:pt x="6225" y="7237"/>
                </a:lnTo>
                <a:lnTo>
                  <a:pt x="6191" y="7295"/>
                </a:lnTo>
                <a:lnTo>
                  <a:pt x="6155" y="7351"/>
                </a:lnTo>
                <a:lnTo>
                  <a:pt x="6117" y="7405"/>
                </a:lnTo>
                <a:lnTo>
                  <a:pt x="6076" y="7457"/>
                </a:lnTo>
                <a:lnTo>
                  <a:pt x="6033" y="7507"/>
                </a:lnTo>
                <a:lnTo>
                  <a:pt x="5987" y="7554"/>
                </a:lnTo>
                <a:lnTo>
                  <a:pt x="5939" y="7601"/>
                </a:lnTo>
                <a:lnTo>
                  <a:pt x="5889" y="7644"/>
                </a:lnTo>
                <a:lnTo>
                  <a:pt x="5837" y="7685"/>
                </a:lnTo>
                <a:lnTo>
                  <a:pt x="5783" y="7723"/>
                </a:lnTo>
                <a:lnTo>
                  <a:pt x="5727" y="7759"/>
                </a:lnTo>
                <a:lnTo>
                  <a:pt x="5669" y="7792"/>
                </a:lnTo>
                <a:lnTo>
                  <a:pt x="5610" y="7822"/>
                </a:lnTo>
                <a:lnTo>
                  <a:pt x="5549" y="7850"/>
                </a:lnTo>
                <a:lnTo>
                  <a:pt x="5487" y="7875"/>
                </a:lnTo>
                <a:lnTo>
                  <a:pt x="5423" y="7896"/>
                </a:lnTo>
                <a:lnTo>
                  <a:pt x="5357" y="7915"/>
                </a:lnTo>
                <a:lnTo>
                  <a:pt x="5292" y="7930"/>
                </a:lnTo>
                <a:lnTo>
                  <a:pt x="5224" y="7942"/>
                </a:lnTo>
                <a:lnTo>
                  <a:pt x="5155" y="7952"/>
                </a:lnTo>
                <a:lnTo>
                  <a:pt x="5085" y="7957"/>
                </a:lnTo>
                <a:lnTo>
                  <a:pt x="5014" y="7959"/>
                </a:lnTo>
                <a:lnTo>
                  <a:pt x="4944" y="7957"/>
                </a:lnTo>
                <a:lnTo>
                  <a:pt x="4874" y="7952"/>
                </a:lnTo>
                <a:lnTo>
                  <a:pt x="4805" y="7942"/>
                </a:lnTo>
                <a:lnTo>
                  <a:pt x="4737" y="7930"/>
                </a:lnTo>
                <a:lnTo>
                  <a:pt x="4671" y="7915"/>
                </a:lnTo>
                <a:lnTo>
                  <a:pt x="4606" y="7896"/>
                </a:lnTo>
                <a:lnTo>
                  <a:pt x="4542" y="7875"/>
                </a:lnTo>
                <a:lnTo>
                  <a:pt x="4479" y="7850"/>
                </a:lnTo>
                <a:lnTo>
                  <a:pt x="4419" y="7822"/>
                </a:lnTo>
                <a:lnTo>
                  <a:pt x="4359" y="7792"/>
                </a:lnTo>
                <a:lnTo>
                  <a:pt x="4302" y="7759"/>
                </a:lnTo>
                <a:lnTo>
                  <a:pt x="4245" y="7723"/>
                </a:lnTo>
                <a:lnTo>
                  <a:pt x="4192" y="7685"/>
                </a:lnTo>
                <a:lnTo>
                  <a:pt x="4140" y="7644"/>
                </a:lnTo>
                <a:lnTo>
                  <a:pt x="4089" y="7601"/>
                </a:lnTo>
                <a:lnTo>
                  <a:pt x="4042" y="7554"/>
                </a:lnTo>
                <a:lnTo>
                  <a:pt x="3996" y="7507"/>
                </a:lnTo>
                <a:lnTo>
                  <a:pt x="3953" y="7457"/>
                </a:lnTo>
                <a:lnTo>
                  <a:pt x="3912" y="7405"/>
                </a:lnTo>
                <a:lnTo>
                  <a:pt x="3874" y="7351"/>
                </a:lnTo>
                <a:lnTo>
                  <a:pt x="3838" y="7295"/>
                </a:lnTo>
                <a:lnTo>
                  <a:pt x="3805" y="7237"/>
                </a:lnTo>
                <a:lnTo>
                  <a:pt x="3774" y="7178"/>
                </a:lnTo>
                <a:lnTo>
                  <a:pt x="3746" y="7117"/>
                </a:lnTo>
                <a:lnTo>
                  <a:pt x="3722" y="7055"/>
                </a:lnTo>
                <a:lnTo>
                  <a:pt x="3700" y="6991"/>
                </a:lnTo>
                <a:lnTo>
                  <a:pt x="3682" y="6926"/>
                </a:lnTo>
                <a:lnTo>
                  <a:pt x="3666" y="6860"/>
                </a:lnTo>
                <a:lnTo>
                  <a:pt x="3654" y="6792"/>
                </a:lnTo>
                <a:lnTo>
                  <a:pt x="3645" y="6723"/>
                </a:lnTo>
                <a:lnTo>
                  <a:pt x="3640" y="6654"/>
                </a:lnTo>
                <a:lnTo>
                  <a:pt x="3638" y="6583"/>
                </a:lnTo>
                <a:lnTo>
                  <a:pt x="3640" y="6512"/>
                </a:lnTo>
                <a:lnTo>
                  <a:pt x="3645" y="6442"/>
                </a:lnTo>
                <a:lnTo>
                  <a:pt x="3654" y="6374"/>
                </a:lnTo>
                <a:lnTo>
                  <a:pt x="3666" y="6306"/>
                </a:lnTo>
                <a:lnTo>
                  <a:pt x="3682" y="6240"/>
                </a:lnTo>
                <a:lnTo>
                  <a:pt x="3700" y="6174"/>
                </a:lnTo>
                <a:lnTo>
                  <a:pt x="3722" y="6111"/>
                </a:lnTo>
                <a:lnTo>
                  <a:pt x="3746" y="6048"/>
                </a:lnTo>
                <a:lnTo>
                  <a:pt x="3774" y="5988"/>
                </a:lnTo>
                <a:lnTo>
                  <a:pt x="3805" y="5928"/>
                </a:lnTo>
                <a:lnTo>
                  <a:pt x="3838" y="5871"/>
                </a:lnTo>
                <a:lnTo>
                  <a:pt x="3874" y="5814"/>
                </a:lnTo>
                <a:lnTo>
                  <a:pt x="3912" y="5761"/>
                </a:lnTo>
                <a:lnTo>
                  <a:pt x="3953" y="5709"/>
                </a:lnTo>
                <a:lnTo>
                  <a:pt x="3996" y="5658"/>
                </a:lnTo>
                <a:lnTo>
                  <a:pt x="4042" y="5611"/>
                </a:lnTo>
                <a:lnTo>
                  <a:pt x="4089" y="5565"/>
                </a:lnTo>
                <a:lnTo>
                  <a:pt x="4140" y="5522"/>
                </a:lnTo>
                <a:lnTo>
                  <a:pt x="4192" y="5481"/>
                </a:lnTo>
                <a:lnTo>
                  <a:pt x="4245" y="5443"/>
                </a:lnTo>
                <a:lnTo>
                  <a:pt x="4302" y="5407"/>
                </a:lnTo>
                <a:lnTo>
                  <a:pt x="4359" y="5374"/>
                </a:lnTo>
                <a:lnTo>
                  <a:pt x="4419" y="5343"/>
                </a:lnTo>
                <a:lnTo>
                  <a:pt x="4479" y="5316"/>
                </a:lnTo>
                <a:lnTo>
                  <a:pt x="4542" y="5291"/>
                </a:lnTo>
                <a:lnTo>
                  <a:pt x="4606" y="5270"/>
                </a:lnTo>
                <a:lnTo>
                  <a:pt x="4671" y="5251"/>
                </a:lnTo>
                <a:lnTo>
                  <a:pt x="4737" y="5236"/>
                </a:lnTo>
                <a:lnTo>
                  <a:pt x="4805" y="5223"/>
                </a:lnTo>
                <a:lnTo>
                  <a:pt x="4874" y="5214"/>
                </a:lnTo>
                <a:lnTo>
                  <a:pt x="4944" y="5209"/>
                </a:lnTo>
                <a:lnTo>
                  <a:pt x="5014" y="5207"/>
                </a:lnTo>
                <a:close/>
                <a:moveTo>
                  <a:pt x="6097" y="0"/>
                </a:moveTo>
                <a:lnTo>
                  <a:pt x="6409" y="8"/>
                </a:lnTo>
                <a:lnTo>
                  <a:pt x="6718" y="32"/>
                </a:lnTo>
                <a:lnTo>
                  <a:pt x="7023" y="71"/>
                </a:lnTo>
                <a:lnTo>
                  <a:pt x="7322" y="124"/>
                </a:lnTo>
                <a:lnTo>
                  <a:pt x="7616" y="193"/>
                </a:lnTo>
                <a:lnTo>
                  <a:pt x="7906" y="275"/>
                </a:lnTo>
                <a:lnTo>
                  <a:pt x="8188" y="370"/>
                </a:lnTo>
                <a:lnTo>
                  <a:pt x="8465" y="480"/>
                </a:lnTo>
                <a:lnTo>
                  <a:pt x="8735" y="602"/>
                </a:lnTo>
                <a:lnTo>
                  <a:pt x="8998" y="737"/>
                </a:lnTo>
                <a:lnTo>
                  <a:pt x="9253" y="884"/>
                </a:lnTo>
                <a:lnTo>
                  <a:pt x="9500" y="1042"/>
                </a:lnTo>
                <a:lnTo>
                  <a:pt x="9739" y="1213"/>
                </a:lnTo>
                <a:lnTo>
                  <a:pt x="9970" y="1394"/>
                </a:lnTo>
                <a:lnTo>
                  <a:pt x="10191" y="1586"/>
                </a:lnTo>
                <a:lnTo>
                  <a:pt x="10403" y="1787"/>
                </a:lnTo>
                <a:lnTo>
                  <a:pt x="10605" y="2000"/>
                </a:lnTo>
                <a:lnTo>
                  <a:pt x="10797" y="2220"/>
                </a:lnTo>
                <a:lnTo>
                  <a:pt x="10978" y="2451"/>
                </a:lnTo>
                <a:lnTo>
                  <a:pt x="11149" y="2690"/>
                </a:lnTo>
                <a:lnTo>
                  <a:pt x="11307" y="2937"/>
                </a:lnTo>
                <a:lnTo>
                  <a:pt x="11455" y="3192"/>
                </a:lnTo>
                <a:lnTo>
                  <a:pt x="11589" y="3455"/>
                </a:lnTo>
                <a:lnTo>
                  <a:pt x="11712" y="3724"/>
                </a:lnTo>
                <a:lnTo>
                  <a:pt x="11821" y="4000"/>
                </a:lnTo>
                <a:lnTo>
                  <a:pt x="11917" y="4284"/>
                </a:lnTo>
                <a:lnTo>
                  <a:pt x="11999" y="4572"/>
                </a:lnTo>
                <a:lnTo>
                  <a:pt x="12068" y="4866"/>
                </a:lnTo>
                <a:lnTo>
                  <a:pt x="12121" y="5166"/>
                </a:lnTo>
                <a:lnTo>
                  <a:pt x="12160" y="5471"/>
                </a:lnTo>
                <a:lnTo>
                  <a:pt x="12184" y="5779"/>
                </a:lnTo>
                <a:lnTo>
                  <a:pt x="12192" y="6091"/>
                </a:lnTo>
                <a:lnTo>
                  <a:pt x="12184" y="6404"/>
                </a:lnTo>
                <a:lnTo>
                  <a:pt x="12160" y="6713"/>
                </a:lnTo>
                <a:lnTo>
                  <a:pt x="12121" y="7017"/>
                </a:lnTo>
                <a:lnTo>
                  <a:pt x="12068" y="7316"/>
                </a:lnTo>
                <a:lnTo>
                  <a:pt x="11999" y="7611"/>
                </a:lnTo>
                <a:lnTo>
                  <a:pt x="11917" y="7900"/>
                </a:lnTo>
                <a:lnTo>
                  <a:pt x="11821" y="8182"/>
                </a:lnTo>
                <a:lnTo>
                  <a:pt x="11712" y="8459"/>
                </a:lnTo>
                <a:lnTo>
                  <a:pt x="11589" y="8728"/>
                </a:lnTo>
                <a:lnTo>
                  <a:pt x="11455" y="8991"/>
                </a:lnTo>
                <a:lnTo>
                  <a:pt x="11307" y="9246"/>
                </a:lnTo>
                <a:lnTo>
                  <a:pt x="11149" y="9494"/>
                </a:lnTo>
                <a:lnTo>
                  <a:pt x="10978" y="9733"/>
                </a:lnTo>
                <a:lnTo>
                  <a:pt x="10797" y="9962"/>
                </a:lnTo>
                <a:lnTo>
                  <a:pt x="10605" y="10184"/>
                </a:lnTo>
                <a:lnTo>
                  <a:pt x="10403" y="10395"/>
                </a:lnTo>
                <a:lnTo>
                  <a:pt x="10191" y="10598"/>
                </a:lnTo>
                <a:lnTo>
                  <a:pt x="9970" y="10789"/>
                </a:lnTo>
                <a:lnTo>
                  <a:pt x="9739" y="10970"/>
                </a:lnTo>
                <a:lnTo>
                  <a:pt x="9500" y="11140"/>
                </a:lnTo>
                <a:lnTo>
                  <a:pt x="9253" y="11299"/>
                </a:lnTo>
                <a:lnTo>
                  <a:pt x="8998" y="11446"/>
                </a:lnTo>
                <a:lnTo>
                  <a:pt x="8735" y="11581"/>
                </a:lnTo>
                <a:lnTo>
                  <a:pt x="8465" y="11704"/>
                </a:lnTo>
                <a:lnTo>
                  <a:pt x="8188" y="11812"/>
                </a:lnTo>
                <a:lnTo>
                  <a:pt x="7906" y="11909"/>
                </a:lnTo>
                <a:lnTo>
                  <a:pt x="7616" y="11991"/>
                </a:lnTo>
                <a:lnTo>
                  <a:pt x="7322" y="12060"/>
                </a:lnTo>
                <a:lnTo>
                  <a:pt x="7023" y="12113"/>
                </a:lnTo>
                <a:lnTo>
                  <a:pt x="6718" y="12152"/>
                </a:lnTo>
                <a:lnTo>
                  <a:pt x="6409" y="12176"/>
                </a:lnTo>
                <a:lnTo>
                  <a:pt x="6097" y="12184"/>
                </a:lnTo>
                <a:lnTo>
                  <a:pt x="5783" y="12176"/>
                </a:lnTo>
                <a:lnTo>
                  <a:pt x="5474" y="12152"/>
                </a:lnTo>
                <a:lnTo>
                  <a:pt x="5169" y="12113"/>
                </a:lnTo>
                <a:lnTo>
                  <a:pt x="4870" y="12060"/>
                </a:lnTo>
                <a:lnTo>
                  <a:pt x="4576" y="11991"/>
                </a:lnTo>
                <a:lnTo>
                  <a:pt x="4286" y="11909"/>
                </a:lnTo>
                <a:lnTo>
                  <a:pt x="4004" y="11812"/>
                </a:lnTo>
                <a:lnTo>
                  <a:pt x="3727" y="11704"/>
                </a:lnTo>
                <a:lnTo>
                  <a:pt x="3457" y="11581"/>
                </a:lnTo>
                <a:lnTo>
                  <a:pt x="3194" y="11446"/>
                </a:lnTo>
                <a:lnTo>
                  <a:pt x="2939" y="11299"/>
                </a:lnTo>
                <a:lnTo>
                  <a:pt x="2692" y="11140"/>
                </a:lnTo>
                <a:lnTo>
                  <a:pt x="2453" y="10970"/>
                </a:lnTo>
                <a:lnTo>
                  <a:pt x="2222" y="10789"/>
                </a:lnTo>
                <a:lnTo>
                  <a:pt x="2001" y="10598"/>
                </a:lnTo>
                <a:lnTo>
                  <a:pt x="1789" y="10395"/>
                </a:lnTo>
                <a:lnTo>
                  <a:pt x="1587" y="10184"/>
                </a:lnTo>
                <a:lnTo>
                  <a:pt x="1395" y="9962"/>
                </a:lnTo>
                <a:lnTo>
                  <a:pt x="1214" y="9733"/>
                </a:lnTo>
                <a:lnTo>
                  <a:pt x="1043" y="9494"/>
                </a:lnTo>
                <a:lnTo>
                  <a:pt x="885" y="9246"/>
                </a:lnTo>
                <a:lnTo>
                  <a:pt x="737" y="8991"/>
                </a:lnTo>
                <a:lnTo>
                  <a:pt x="603" y="8728"/>
                </a:lnTo>
                <a:lnTo>
                  <a:pt x="480" y="8459"/>
                </a:lnTo>
                <a:lnTo>
                  <a:pt x="371" y="8182"/>
                </a:lnTo>
                <a:lnTo>
                  <a:pt x="275" y="7900"/>
                </a:lnTo>
                <a:lnTo>
                  <a:pt x="192" y="7611"/>
                </a:lnTo>
                <a:lnTo>
                  <a:pt x="124" y="7316"/>
                </a:lnTo>
                <a:lnTo>
                  <a:pt x="71" y="7017"/>
                </a:lnTo>
                <a:lnTo>
                  <a:pt x="32" y="6713"/>
                </a:lnTo>
                <a:lnTo>
                  <a:pt x="8" y="6404"/>
                </a:lnTo>
                <a:lnTo>
                  <a:pt x="0" y="6091"/>
                </a:lnTo>
                <a:lnTo>
                  <a:pt x="8" y="5779"/>
                </a:lnTo>
                <a:lnTo>
                  <a:pt x="32" y="5471"/>
                </a:lnTo>
                <a:lnTo>
                  <a:pt x="71" y="5166"/>
                </a:lnTo>
                <a:lnTo>
                  <a:pt x="124" y="4866"/>
                </a:lnTo>
                <a:lnTo>
                  <a:pt x="192" y="4572"/>
                </a:lnTo>
                <a:lnTo>
                  <a:pt x="275" y="4284"/>
                </a:lnTo>
                <a:lnTo>
                  <a:pt x="371" y="4000"/>
                </a:lnTo>
                <a:lnTo>
                  <a:pt x="480" y="3724"/>
                </a:lnTo>
                <a:lnTo>
                  <a:pt x="603" y="3455"/>
                </a:lnTo>
                <a:lnTo>
                  <a:pt x="737" y="3192"/>
                </a:lnTo>
                <a:lnTo>
                  <a:pt x="885" y="2937"/>
                </a:lnTo>
                <a:lnTo>
                  <a:pt x="1043" y="2690"/>
                </a:lnTo>
                <a:lnTo>
                  <a:pt x="1214" y="2451"/>
                </a:lnTo>
                <a:lnTo>
                  <a:pt x="1395" y="2220"/>
                </a:lnTo>
                <a:lnTo>
                  <a:pt x="1587" y="2000"/>
                </a:lnTo>
                <a:lnTo>
                  <a:pt x="1789" y="1787"/>
                </a:lnTo>
                <a:lnTo>
                  <a:pt x="2001" y="1586"/>
                </a:lnTo>
                <a:lnTo>
                  <a:pt x="2222" y="1394"/>
                </a:lnTo>
                <a:lnTo>
                  <a:pt x="2453" y="1213"/>
                </a:lnTo>
                <a:lnTo>
                  <a:pt x="2692" y="1042"/>
                </a:lnTo>
                <a:lnTo>
                  <a:pt x="2939" y="884"/>
                </a:lnTo>
                <a:lnTo>
                  <a:pt x="3194" y="737"/>
                </a:lnTo>
                <a:lnTo>
                  <a:pt x="3457" y="602"/>
                </a:lnTo>
                <a:lnTo>
                  <a:pt x="3727" y="480"/>
                </a:lnTo>
                <a:lnTo>
                  <a:pt x="4004" y="370"/>
                </a:lnTo>
                <a:lnTo>
                  <a:pt x="4286" y="275"/>
                </a:lnTo>
                <a:lnTo>
                  <a:pt x="4576" y="193"/>
                </a:lnTo>
                <a:lnTo>
                  <a:pt x="4870" y="124"/>
                </a:lnTo>
                <a:lnTo>
                  <a:pt x="5169" y="71"/>
                </a:lnTo>
                <a:lnTo>
                  <a:pt x="5474" y="32"/>
                </a:lnTo>
                <a:lnTo>
                  <a:pt x="5783" y="8"/>
                </a:lnTo>
                <a:lnTo>
                  <a:pt x="6097" y="0"/>
                </a:lnTo>
                <a:close/>
                <a:moveTo>
                  <a:pt x="5014" y="3439"/>
                </a:moveTo>
                <a:lnTo>
                  <a:pt x="5176" y="3443"/>
                </a:lnTo>
                <a:lnTo>
                  <a:pt x="5336" y="3456"/>
                </a:lnTo>
                <a:lnTo>
                  <a:pt x="5493" y="3475"/>
                </a:lnTo>
                <a:lnTo>
                  <a:pt x="5647" y="3503"/>
                </a:lnTo>
                <a:lnTo>
                  <a:pt x="5799" y="3538"/>
                </a:lnTo>
                <a:lnTo>
                  <a:pt x="5949" y="3581"/>
                </a:lnTo>
                <a:lnTo>
                  <a:pt x="6094" y="3630"/>
                </a:lnTo>
                <a:lnTo>
                  <a:pt x="6237" y="3686"/>
                </a:lnTo>
                <a:lnTo>
                  <a:pt x="6377" y="3750"/>
                </a:lnTo>
                <a:lnTo>
                  <a:pt x="6512" y="3819"/>
                </a:lnTo>
                <a:lnTo>
                  <a:pt x="6644" y="3895"/>
                </a:lnTo>
                <a:lnTo>
                  <a:pt x="6771" y="3977"/>
                </a:lnTo>
                <a:lnTo>
                  <a:pt x="6895" y="4065"/>
                </a:lnTo>
                <a:lnTo>
                  <a:pt x="7013" y="4158"/>
                </a:lnTo>
                <a:lnTo>
                  <a:pt x="7128" y="4257"/>
                </a:lnTo>
                <a:lnTo>
                  <a:pt x="7237" y="4362"/>
                </a:lnTo>
                <a:lnTo>
                  <a:pt x="7342" y="4470"/>
                </a:lnTo>
                <a:lnTo>
                  <a:pt x="7440" y="4585"/>
                </a:lnTo>
                <a:lnTo>
                  <a:pt x="7534" y="4704"/>
                </a:lnTo>
                <a:lnTo>
                  <a:pt x="7622" y="4827"/>
                </a:lnTo>
                <a:lnTo>
                  <a:pt x="7704" y="4955"/>
                </a:lnTo>
                <a:lnTo>
                  <a:pt x="7780" y="5086"/>
                </a:lnTo>
                <a:lnTo>
                  <a:pt x="7850" y="5222"/>
                </a:lnTo>
                <a:lnTo>
                  <a:pt x="7913" y="5361"/>
                </a:lnTo>
                <a:lnTo>
                  <a:pt x="7969" y="5503"/>
                </a:lnTo>
                <a:lnTo>
                  <a:pt x="8018" y="5650"/>
                </a:lnTo>
                <a:lnTo>
                  <a:pt x="8062" y="5799"/>
                </a:lnTo>
                <a:lnTo>
                  <a:pt x="8097" y="5951"/>
                </a:lnTo>
                <a:lnTo>
                  <a:pt x="8124" y="6105"/>
                </a:lnTo>
                <a:lnTo>
                  <a:pt x="8145" y="6263"/>
                </a:lnTo>
                <a:lnTo>
                  <a:pt x="8157" y="6422"/>
                </a:lnTo>
                <a:lnTo>
                  <a:pt x="8161" y="6583"/>
                </a:lnTo>
                <a:lnTo>
                  <a:pt x="8157" y="6744"/>
                </a:lnTo>
                <a:lnTo>
                  <a:pt x="8145" y="6904"/>
                </a:lnTo>
                <a:lnTo>
                  <a:pt x="8124" y="7061"/>
                </a:lnTo>
                <a:lnTo>
                  <a:pt x="8097" y="7215"/>
                </a:lnTo>
                <a:lnTo>
                  <a:pt x="8062" y="7367"/>
                </a:lnTo>
                <a:lnTo>
                  <a:pt x="8018" y="7516"/>
                </a:lnTo>
                <a:lnTo>
                  <a:pt x="7969" y="7662"/>
                </a:lnTo>
                <a:lnTo>
                  <a:pt x="7913" y="7805"/>
                </a:lnTo>
                <a:lnTo>
                  <a:pt x="7850" y="7944"/>
                </a:lnTo>
                <a:lnTo>
                  <a:pt x="7780" y="8080"/>
                </a:lnTo>
                <a:lnTo>
                  <a:pt x="7704" y="8211"/>
                </a:lnTo>
                <a:lnTo>
                  <a:pt x="7622" y="8338"/>
                </a:lnTo>
                <a:lnTo>
                  <a:pt x="7534" y="8462"/>
                </a:lnTo>
                <a:lnTo>
                  <a:pt x="7440" y="8580"/>
                </a:lnTo>
                <a:lnTo>
                  <a:pt x="7342" y="8695"/>
                </a:lnTo>
                <a:lnTo>
                  <a:pt x="7237" y="8804"/>
                </a:lnTo>
                <a:lnTo>
                  <a:pt x="7128" y="8909"/>
                </a:lnTo>
                <a:lnTo>
                  <a:pt x="7013" y="9007"/>
                </a:lnTo>
                <a:lnTo>
                  <a:pt x="6895" y="9101"/>
                </a:lnTo>
                <a:lnTo>
                  <a:pt x="6771" y="9189"/>
                </a:lnTo>
                <a:lnTo>
                  <a:pt x="6644" y="9271"/>
                </a:lnTo>
                <a:lnTo>
                  <a:pt x="6512" y="9347"/>
                </a:lnTo>
                <a:lnTo>
                  <a:pt x="6377" y="9417"/>
                </a:lnTo>
                <a:lnTo>
                  <a:pt x="6237" y="9479"/>
                </a:lnTo>
                <a:lnTo>
                  <a:pt x="6094" y="9536"/>
                </a:lnTo>
                <a:lnTo>
                  <a:pt x="5949" y="9585"/>
                </a:lnTo>
                <a:lnTo>
                  <a:pt x="5799" y="9628"/>
                </a:lnTo>
                <a:lnTo>
                  <a:pt x="5647" y="9663"/>
                </a:lnTo>
                <a:lnTo>
                  <a:pt x="5493" y="9691"/>
                </a:lnTo>
                <a:lnTo>
                  <a:pt x="5336" y="9711"/>
                </a:lnTo>
                <a:lnTo>
                  <a:pt x="5176" y="9722"/>
                </a:lnTo>
                <a:lnTo>
                  <a:pt x="5014" y="9726"/>
                </a:lnTo>
                <a:lnTo>
                  <a:pt x="4853" y="9722"/>
                </a:lnTo>
                <a:lnTo>
                  <a:pt x="4693" y="9711"/>
                </a:lnTo>
                <a:lnTo>
                  <a:pt x="4536" y="9691"/>
                </a:lnTo>
                <a:lnTo>
                  <a:pt x="4382" y="9663"/>
                </a:lnTo>
                <a:lnTo>
                  <a:pt x="4230" y="9628"/>
                </a:lnTo>
                <a:lnTo>
                  <a:pt x="4080" y="9585"/>
                </a:lnTo>
                <a:lnTo>
                  <a:pt x="3934" y="9536"/>
                </a:lnTo>
                <a:lnTo>
                  <a:pt x="3792" y="9479"/>
                </a:lnTo>
                <a:lnTo>
                  <a:pt x="3652" y="9417"/>
                </a:lnTo>
                <a:lnTo>
                  <a:pt x="3516" y="9347"/>
                </a:lnTo>
                <a:lnTo>
                  <a:pt x="3385" y="9271"/>
                </a:lnTo>
                <a:lnTo>
                  <a:pt x="3258" y="9189"/>
                </a:lnTo>
                <a:lnTo>
                  <a:pt x="3133" y="9101"/>
                </a:lnTo>
                <a:lnTo>
                  <a:pt x="3015" y="9007"/>
                </a:lnTo>
                <a:lnTo>
                  <a:pt x="2900" y="8909"/>
                </a:lnTo>
                <a:lnTo>
                  <a:pt x="2792" y="8804"/>
                </a:lnTo>
                <a:lnTo>
                  <a:pt x="2687" y="8695"/>
                </a:lnTo>
                <a:lnTo>
                  <a:pt x="2588" y="8580"/>
                </a:lnTo>
                <a:lnTo>
                  <a:pt x="2495" y="8462"/>
                </a:lnTo>
                <a:lnTo>
                  <a:pt x="2407" y="8338"/>
                </a:lnTo>
                <a:lnTo>
                  <a:pt x="2324" y="8211"/>
                </a:lnTo>
                <a:lnTo>
                  <a:pt x="2248" y="8080"/>
                </a:lnTo>
                <a:lnTo>
                  <a:pt x="2179" y="7944"/>
                </a:lnTo>
                <a:lnTo>
                  <a:pt x="2116" y="7805"/>
                </a:lnTo>
                <a:lnTo>
                  <a:pt x="2060" y="7662"/>
                </a:lnTo>
                <a:lnTo>
                  <a:pt x="2010" y="7516"/>
                </a:lnTo>
                <a:lnTo>
                  <a:pt x="1967" y="7367"/>
                </a:lnTo>
                <a:lnTo>
                  <a:pt x="1932" y="7215"/>
                </a:lnTo>
                <a:lnTo>
                  <a:pt x="1905" y="7061"/>
                </a:lnTo>
                <a:lnTo>
                  <a:pt x="1884" y="6904"/>
                </a:lnTo>
                <a:lnTo>
                  <a:pt x="1873" y="6744"/>
                </a:lnTo>
                <a:lnTo>
                  <a:pt x="1869" y="6583"/>
                </a:lnTo>
                <a:lnTo>
                  <a:pt x="1873" y="6422"/>
                </a:lnTo>
                <a:lnTo>
                  <a:pt x="1884" y="6263"/>
                </a:lnTo>
                <a:lnTo>
                  <a:pt x="1905" y="6105"/>
                </a:lnTo>
                <a:lnTo>
                  <a:pt x="1932" y="5951"/>
                </a:lnTo>
                <a:lnTo>
                  <a:pt x="1967" y="5799"/>
                </a:lnTo>
                <a:lnTo>
                  <a:pt x="2010" y="5650"/>
                </a:lnTo>
                <a:lnTo>
                  <a:pt x="2060" y="5503"/>
                </a:lnTo>
                <a:lnTo>
                  <a:pt x="2116" y="5361"/>
                </a:lnTo>
                <a:lnTo>
                  <a:pt x="2179" y="5222"/>
                </a:lnTo>
                <a:lnTo>
                  <a:pt x="2248" y="5086"/>
                </a:lnTo>
                <a:lnTo>
                  <a:pt x="2324" y="4955"/>
                </a:lnTo>
                <a:lnTo>
                  <a:pt x="2407" y="4827"/>
                </a:lnTo>
                <a:lnTo>
                  <a:pt x="2495" y="4704"/>
                </a:lnTo>
                <a:lnTo>
                  <a:pt x="2588" y="4585"/>
                </a:lnTo>
                <a:lnTo>
                  <a:pt x="2687" y="4470"/>
                </a:lnTo>
                <a:lnTo>
                  <a:pt x="2792" y="4362"/>
                </a:lnTo>
                <a:lnTo>
                  <a:pt x="2900" y="4257"/>
                </a:lnTo>
                <a:lnTo>
                  <a:pt x="3015" y="4158"/>
                </a:lnTo>
                <a:lnTo>
                  <a:pt x="3133" y="4065"/>
                </a:lnTo>
                <a:lnTo>
                  <a:pt x="3258" y="3977"/>
                </a:lnTo>
                <a:lnTo>
                  <a:pt x="3385" y="3895"/>
                </a:lnTo>
                <a:lnTo>
                  <a:pt x="3516" y="3819"/>
                </a:lnTo>
                <a:lnTo>
                  <a:pt x="3652" y="3750"/>
                </a:lnTo>
                <a:lnTo>
                  <a:pt x="3792" y="3686"/>
                </a:lnTo>
                <a:lnTo>
                  <a:pt x="3934" y="3630"/>
                </a:lnTo>
                <a:lnTo>
                  <a:pt x="4080" y="3581"/>
                </a:lnTo>
                <a:lnTo>
                  <a:pt x="4230" y="3538"/>
                </a:lnTo>
                <a:lnTo>
                  <a:pt x="4382" y="3503"/>
                </a:lnTo>
                <a:lnTo>
                  <a:pt x="4536" y="3475"/>
                </a:lnTo>
                <a:lnTo>
                  <a:pt x="4693" y="3456"/>
                </a:lnTo>
                <a:lnTo>
                  <a:pt x="4853" y="3443"/>
                </a:lnTo>
                <a:lnTo>
                  <a:pt x="5014" y="3439"/>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4" name="Freeform 18"/>
          <p:cNvSpPr>
            <a:spLocks noEditPoints="1"/>
          </p:cNvSpPr>
          <p:nvPr/>
        </p:nvSpPr>
        <p:spPr bwMode="auto">
          <a:xfrm>
            <a:off x="5575053" y="2347582"/>
            <a:ext cx="168648" cy="77326"/>
          </a:xfrm>
          <a:custGeom>
            <a:avLst/>
            <a:gdLst/>
            <a:ahLst/>
            <a:cxnLst>
              <a:cxn ang="0">
                <a:pos x="4376" y="1769"/>
              </a:cxn>
              <a:cxn ang="0">
                <a:pos x="638" y="2271"/>
              </a:cxn>
              <a:cxn ang="0">
                <a:pos x="6901" y="2275"/>
              </a:cxn>
              <a:cxn ang="0">
                <a:pos x="6994" y="2291"/>
              </a:cxn>
              <a:cxn ang="0">
                <a:pos x="7084" y="2321"/>
              </a:cxn>
              <a:cxn ang="0">
                <a:pos x="7166" y="2364"/>
              </a:cxn>
              <a:cxn ang="0">
                <a:pos x="7241" y="2417"/>
              </a:cxn>
              <a:cxn ang="0">
                <a:pos x="7307" y="2480"/>
              </a:cxn>
              <a:cxn ang="0">
                <a:pos x="7364" y="2553"/>
              </a:cxn>
              <a:cxn ang="0">
                <a:pos x="7410" y="2633"/>
              </a:cxn>
              <a:cxn ang="0">
                <a:pos x="7445" y="2719"/>
              </a:cxn>
              <a:cxn ang="0">
                <a:pos x="7465" y="2811"/>
              </a:cxn>
              <a:cxn ang="0">
                <a:pos x="7474" y="2908"/>
              </a:cxn>
              <a:cxn ang="0">
                <a:pos x="7465" y="3004"/>
              </a:cxn>
              <a:cxn ang="0">
                <a:pos x="7445" y="3097"/>
              </a:cxn>
              <a:cxn ang="0">
                <a:pos x="7410" y="3184"/>
              </a:cxn>
              <a:cxn ang="0">
                <a:pos x="7364" y="3264"/>
              </a:cxn>
              <a:cxn ang="0">
                <a:pos x="7307" y="3336"/>
              </a:cxn>
              <a:cxn ang="0">
                <a:pos x="7241" y="3399"/>
              </a:cxn>
              <a:cxn ang="0">
                <a:pos x="7166" y="3453"/>
              </a:cxn>
              <a:cxn ang="0">
                <a:pos x="7084" y="3495"/>
              </a:cxn>
              <a:cxn ang="0">
                <a:pos x="6994" y="3524"/>
              </a:cxn>
              <a:cxn ang="0">
                <a:pos x="6901" y="3542"/>
              </a:cxn>
              <a:cxn ang="0">
                <a:pos x="638" y="3545"/>
              </a:cxn>
              <a:cxn ang="0">
                <a:pos x="541" y="3538"/>
              </a:cxn>
              <a:cxn ang="0">
                <a:pos x="449" y="3516"/>
              </a:cxn>
              <a:cxn ang="0">
                <a:pos x="363" y="3482"/>
              </a:cxn>
              <a:cxn ang="0">
                <a:pos x="283" y="3436"/>
              </a:cxn>
              <a:cxn ang="0">
                <a:pos x="210" y="3379"/>
              </a:cxn>
              <a:cxn ang="0">
                <a:pos x="147" y="3313"/>
              </a:cxn>
              <a:cxn ang="0">
                <a:pos x="94" y="3238"/>
              </a:cxn>
              <a:cxn ang="0">
                <a:pos x="51" y="3155"/>
              </a:cxn>
              <a:cxn ang="0">
                <a:pos x="21" y="3067"/>
              </a:cxn>
              <a:cxn ang="0">
                <a:pos x="4" y="2972"/>
              </a:cxn>
              <a:cxn ang="0">
                <a:pos x="1" y="2875"/>
              </a:cxn>
              <a:cxn ang="0">
                <a:pos x="14" y="2780"/>
              </a:cxn>
              <a:cxn ang="0">
                <a:pos x="39" y="2689"/>
              </a:cxn>
              <a:cxn ang="0">
                <a:pos x="78" y="2605"/>
              </a:cxn>
              <a:cxn ang="0">
                <a:pos x="128" y="2527"/>
              </a:cxn>
              <a:cxn ang="0">
                <a:pos x="188" y="2458"/>
              </a:cxn>
              <a:cxn ang="0">
                <a:pos x="257" y="2398"/>
              </a:cxn>
              <a:cxn ang="0">
                <a:pos x="335" y="2349"/>
              </a:cxn>
              <a:cxn ang="0">
                <a:pos x="419" y="2310"/>
              </a:cxn>
              <a:cxn ang="0">
                <a:pos x="511" y="2284"/>
              </a:cxn>
              <a:cxn ang="0">
                <a:pos x="605" y="2272"/>
              </a:cxn>
            </a:cxnLst>
            <a:rect l="0" t="0" r="r" b="b"/>
            <a:pathLst>
              <a:path w="7474" h="3545">
                <a:moveTo>
                  <a:pt x="3098" y="0"/>
                </a:moveTo>
                <a:lnTo>
                  <a:pt x="4376" y="0"/>
                </a:lnTo>
                <a:lnTo>
                  <a:pt x="4376" y="1769"/>
                </a:lnTo>
                <a:lnTo>
                  <a:pt x="3098" y="1769"/>
                </a:lnTo>
                <a:lnTo>
                  <a:pt x="3098" y="0"/>
                </a:lnTo>
                <a:close/>
                <a:moveTo>
                  <a:pt x="638" y="2271"/>
                </a:moveTo>
                <a:lnTo>
                  <a:pt x="6836" y="2271"/>
                </a:lnTo>
                <a:lnTo>
                  <a:pt x="6869" y="2272"/>
                </a:lnTo>
                <a:lnTo>
                  <a:pt x="6901" y="2275"/>
                </a:lnTo>
                <a:lnTo>
                  <a:pt x="6933" y="2279"/>
                </a:lnTo>
                <a:lnTo>
                  <a:pt x="6963" y="2284"/>
                </a:lnTo>
                <a:lnTo>
                  <a:pt x="6994" y="2291"/>
                </a:lnTo>
                <a:lnTo>
                  <a:pt x="7025" y="2299"/>
                </a:lnTo>
                <a:lnTo>
                  <a:pt x="7055" y="2310"/>
                </a:lnTo>
                <a:lnTo>
                  <a:pt x="7084" y="2321"/>
                </a:lnTo>
                <a:lnTo>
                  <a:pt x="7111" y="2334"/>
                </a:lnTo>
                <a:lnTo>
                  <a:pt x="7139" y="2349"/>
                </a:lnTo>
                <a:lnTo>
                  <a:pt x="7166" y="2364"/>
                </a:lnTo>
                <a:lnTo>
                  <a:pt x="7191" y="2380"/>
                </a:lnTo>
                <a:lnTo>
                  <a:pt x="7217" y="2398"/>
                </a:lnTo>
                <a:lnTo>
                  <a:pt x="7241" y="2417"/>
                </a:lnTo>
                <a:lnTo>
                  <a:pt x="7264" y="2437"/>
                </a:lnTo>
                <a:lnTo>
                  <a:pt x="7286" y="2458"/>
                </a:lnTo>
                <a:lnTo>
                  <a:pt x="7307" y="2480"/>
                </a:lnTo>
                <a:lnTo>
                  <a:pt x="7327" y="2504"/>
                </a:lnTo>
                <a:lnTo>
                  <a:pt x="7346" y="2527"/>
                </a:lnTo>
                <a:lnTo>
                  <a:pt x="7364" y="2553"/>
                </a:lnTo>
                <a:lnTo>
                  <a:pt x="7380" y="2579"/>
                </a:lnTo>
                <a:lnTo>
                  <a:pt x="7396" y="2605"/>
                </a:lnTo>
                <a:lnTo>
                  <a:pt x="7410" y="2633"/>
                </a:lnTo>
                <a:lnTo>
                  <a:pt x="7423" y="2661"/>
                </a:lnTo>
                <a:lnTo>
                  <a:pt x="7435" y="2689"/>
                </a:lnTo>
                <a:lnTo>
                  <a:pt x="7445" y="2719"/>
                </a:lnTo>
                <a:lnTo>
                  <a:pt x="7453" y="2750"/>
                </a:lnTo>
                <a:lnTo>
                  <a:pt x="7460" y="2780"/>
                </a:lnTo>
                <a:lnTo>
                  <a:pt x="7465" y="2811"/>
                </a:lnTo>
                <a:lnTo>
                  <a:pt x="7470" y="2843"/>
                </a:lnTo>
                <a:lnTo>
                  <a:pt x="7473" y="2875"/>
                </a:lnTo>
                <a:lnTo>
                  <a:pt x="7474" y="2908"/>
                </a:lnTo>
                <a:lnTo>
                  <a:pt x="7473" y="2941"/>
                </a:lnTo>
                <a:lnTo>
                  <a:pt x="7470" y="2972"/>
                </a:lnTo>
                <a:lnTo>
                  <a:pt x="7465" y="3004"/>
                </a:lnTo>
                <a:lnTo>
                  <a:pt x="7460" y="3036"/>
                </a:lnTo>
                <a:lnTo>
                  <a:pt x="7453" y="3067"/>
                </a:lnTo>
                <a:lnTo>
                  <a:pt x="7445" y="3097"/>
                </a:lnTo>
                <a:lnTo>
                  <a:pt x="7435" y="3126"/>
                </a:lnTo>
                <a:lnTo>
                  <a:pt x="7423" y="3155"/>
                </a:lnTo>
                <a:lnTo>
                  <a:pt x="7410" y="3184"/>
                </a:lnTo>
                <a:lnTo>
                  <a:pt x="7396" y="3212"/>
                </a:lnTo>
                <a:lnTo>
                  <a:pt x="7380" y="3238"/>
                </a:lnTo>
                <a:lnTo>
                  <a:pt x="7364" y="3264"/>
                </a:lnTo>
                <a:lnTo>
                  <a:pt x="7346" y="3289"/>
                </a:lnTo>
                <a:lnTo>
                  <a:pt x="7327" y="3313"/>
                </a:lnTo>
                <a:lnTo>
                  <a:pt x="7307" y="3336"/>
                </a:lnTo>
                <a:lnTo>
                  <a:pt x="7286" y="3358"/>
                </a:lnTo>
                <a:lnTo>
                  <a:pt x="7264" y="3379"/>
                </a:lnTo>
                <a:lnTo>
                  <a:pt x="7241" y="3399"/>
                </a:lnTo>
                <a:lnTo>
                  <a:pt x="7217" y="3418"/>
                </a:lnTo>
                <a:lnTo>
                  <a:pt x="7191" y="3436"/>
                </a:lnTo>
                <a:lnTo>
                  <a:pt x="7166" y="3453"/>
                </a:lnTo>
                <a:lnTo>
                  <a:pt x="7139" y="3468"/>
                </a:lnTo>
                <a:lnTo>
                  <a:pt x="7111" y="3482"/>
                </a:lnTo>
                <a:lnTo>
                  <a:pt x="7084" y="3495"/>
                </a:lnTo>
                <a:lnTo>
                  <a:pt x="7055" y="3506"/>
                </a:lnTo>
                <a:lnTo>
                  <a:pt x="7025" y="3516"/>
                </a:lnTo>
                <a:lnTo>
                  <a:pt x="6994" y="3524"/>
                </a:lnTo>
                <a:lnTo>
                  <a:pt x="6963" y="3532"/>
                </a:lnTo>
                <a:lnTo>
                  <a:pt x="6933" y="3538"/>
                </a:lnTo>
                <a:lnTo>
                  <a:pt x="6901" y="3542"/>
                </a:lnTo>
                <a:lnTo>
                  <a:pt x="6869" y="3544"/>
                </a:lnTo>
                <a:lnTo>
                  <a:pt x="6836" y="3545"/>
                </a:lnTo>
                <a:lnTo>
                  <a:pt x="638" y="3545"/>
                </a:lnTo>
                <a:lnTo>
                  <a:pt x="605" y="3544"/>
                </a:lnTo>
                <a:lnTo>
                  <a:pt x="573" y="3542"/>
                </a:lnTo>
                <a:lnTo>
                  <a:pt x="541" y="3538"/>
                </a:lnTo>
                <a:lnTo>
                  <a:pt x="511" y="3532"/>
                </a:lnTo>
                <a:lnTo>
                  <a:pt x="480" y="3524"/>
                </a:lnTo>
                <a:lnTo>
                  <a:pt x="449" y="3516"/>
                </a:lnTo>
                <a:lnTo>
                  <a:pt x="419" y="3506"/>
                </a:lnTo>
                <a:lnTo>
                  <a:pt x="390" y="3495"/>
                </a:lnTo>
                <a:lnTo>
                  <a:pt x="363" y="3482"/>
                </a:lnTo>
                <a:lnTo>
                  <a:pt x="335" y="3468"/>
                </a:lnTo>
                <a:lnTo>
                  <a:pt x="308" y="3453"/>
                </a:lnTo>
                <a:lnTo>
                  <a:pt x="283" y="3436"/>
                </a:lnTo>
                <a:lnTo>
                  <a:pt x="257" y="3418"/>
                </a:lnTo>
                <a:lnTo>
                  <a:pt x="233" y="3399"/>
                </a:lnTo>
                <a:lnTo>
                  <a:pt x="210" y="3379"/>
                </a:lnTo>
                <a:lnTo>
                  <a:pt x="188" y="3358"/>
                </a:lnTo>
                <a:lnTo>
                  <a:pt x="167" y="3336"/>
                </a:lnTo>
                <a:lnTo>
                  <a:pt x="147" y="3313"/>
                </a:lnTo>
                <a:lnTo>
                  <a:pt x="128" y="3289"/>
                </a:lnTo>
                <a:lnTo>
                  <a:pt x="110" y="3264"/>
                </a:lnTo>
                <a:lnTo>
                  <a:pt x="94" y="3238"/>
                </a:lnTo>
                <a:lnTo>
                  <a:pt x="78" y="3212"/>
                </a:lnTo>
                <a:lnTo>
                  <a:pt x="64" y="3184"/>
                </a:lnTo>
                <a:lnTo>
                  <a:pt x="51" y="3155"/>
                </a:lnTo>
                <a:lnTo>
                  <a:pt x="39" y="3126"/>
                </a:lnTo>
                <a:lnTo>
                  <a:pt x="29" y="3097"/>
                </a:lnTo>
                <a:lnTo>
                  <a:pt x="21" y="3067"/>
                </a:lnTo>
                <a:lnTo>
                  <a:pt x="14" y="3036"/>
                </a:lnTo>
                <a:lnTo>
                  <a:pt x="9" y="3004"/>
                </a:lnTo>
                <a:lnTo>
                  <a:pt x="4" y="2972"/>
                </a:lnTo>
                <a:lnTo>
                  <a:pt x="1" y="2941"/>
                </a:lnTo>
                <a:lnTo>
                  <a:pt x="0" y="2908"/>
                </a:lnTo>
                <a:lnTo>
                  <a:pt x="1" y="2875"/>
                </a:lnTo>
                <a:lnTo>
                  <a:pt x="4" y="2843"/>
                </a:lnTo>
                <a:lnTo>
                  <a:pt x="9" y="2811"/>
                </a:lnTo>
                <a:lnTo>
                  <a:pt x="14" y="2780"/>
                </a:lnTo>
                <a:lnTo>
                  <a:pt x="21" y="2750"/>
                </a:lnTo>
                <a:lnTo>
                  <a:pt x="29" y="2719"/>
                </a:lnTo>
                <a:lnTo>
                  <a:pt x="39" y="2689"/>
                </a:lnTo>
                <a:lnTo>
                  <a:pt x="51" y="2661"/>
                </a:lnTo>
                <a:lnTo>
                  <a:pt x="64" y="2633"/>
                </a:lnTo>
                <a:lnTo>
                  <a:pt x="78" y="2605"/>
                </a:lnTo>
                <a:lnTo>
                  <a:pt x="94" y="2579"/>
                </a:lnTo>
                <a:lnTo>
                  <a:pt x="110" y="2553"/>
                </a:lnTo>
                <a:lnTo>
                  <a:pt x="128" y="2527"/>
                </a:lnTo>
                <a:lnTo>
                  <a:pt x="147" y="2504"/>
                </a:lnTo>
                <a:lnTo>
                  <a:pt x="167" y="2480"/>
                </a:lnTo>
                <a:lnTo>
                  <a:pt x="188" y="2458"/>
                </a:lnTo>
                <a:lnTo>
                  <a:pt x="210" y="2437"/>
                </a:lnTo>
                <a:lnTo>
                  <a:pt x="233" y="2417"/>
                </a:lnTo>
                <a:lnTo>
                  <a:pt x="257" y="2398"/>
                </a:lnTo>
                <a:lnTo>
                  <a:pt x="283" y="2380"/>
                </a:lnTo>
                <a:lnTo>
                  <a:pt x="308" y="2364"/>
                </a:lnTo>
                <a:lnTo>
                  <a:pt x="335" y="2349"/>
                </a:lnTo>
                <a:lnTo>
                  <a:pt x="363" y="2334"/>
                </a:lnTo>
                <a:lnTo>
                  <a:pt x="390" y="2321"/>
                </a:lnTo>
                <a:lnTo>
                  <a:pt x="419" y="2310"/>
                </a:lnTo>
                <a:lnTo>
                  <a:pt x="449" y="2299"/>
                </a:lnTo>
                <a:lnTo>
                  <a:pt x="480" y="2291"/>
                </a:lnTo>
                <a:lnTo>
                  <a:pt x="511" y="2284"/>
                </a:lnTo>
                <a:lnTo>
                  <a:pt x="541" y="2279"/>
                </a:lnTo>
                <a:lnTo>
                  <a:pt x="573" y="2275"/>
                </a:lnTo>
                <a:lnTo>
                  <a:pt x="605" y="2272"/>
                </a:lnTo>
                <a:lnTo>
                  <a:pt x="638" y="2271"/>
                </a:lnTo>
                <a:close/>
              </a:path>
            </a:pathLst>
          </a:custGeom>
          <a:solidFill>
            <a:srgbClr val="C1F6FA"/>
          </a:solidFill>
          <a:ln w="12700" cap="flat" cmpd="sng" algn="ctr">
            <a:solidFill>
              <a:srgbClr val="C1F6FA"/>
            </a:solidFill>
            <a:prstDash val="solid"/>
          </a:ln>
          <a:effectLst/>
        </p:spPr>
        <p:txBody>
          <a:bodyPr anchor="ctr"/>
          <a:lstStyle/>
          <a:p>
            <a:pPr marL="0" marR="0" lvl="0" indent="0" algn="ctr" defTabSz="914029" rtl="0" eaLnBrk="1" fontAlgn="auto" latinLnBrk="0" hangingPunct="0">
              <a:lnSpc>
                <a:spcPct val="100000"/>
              </a:lnSpc>
              <a:spcBef>
                <a:spcPts val="0"/>
              </a:spcBef>
              <a:spcAft>
                <a:spcPts val="0"/>
              </a:spcAft>
              <a:buClrTx/>
              <a:buSzPct val="100000"/>
              <a:buFontTx/>
              <a:buNone/>
              <a:tabLst/>
              <a:defRPr/>
            </a:pPr>
            <a:endParaRPr kumimoji="0" lang="zh-CN" altLang="en-US" sz="864" b="1"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pic>
        <p:nvPicPr>
          <p:cNvPr id="40" name="图片 1" descr="4tq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rot="17349371" flipH="1">
            <a:off x="6465172" y="4266615"/>
            <a:ext cx="1508610" cy="89870"/>
          </a:xfrm>
          <a:prstGeom prst="rect">
            <a:avLst/>
          </a:prstGeom>
          <a:noFill/>
          <a:ln w="9525">
            <a:noFill/>
          </a:ln>
        </p:spPr>
      </p:pic>
      <p:pic>
        <p:nvPicPr>
          <p:cNvPr id="42" name="图片 1" descr="4tq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flipH="1" flipV="1">
            <a:off x="4923660" y="5130413"/>
            <a:ext cx="1558909" cy="121788"/>
          </a:xfrm>
          <a:prstGeom prst="rect">
            <a:avLst/>
          </a:prstGeom>
          <a:noFill/>
          <a:ln w="9525">
            <a:noFill/>
          </a:ln>
        </p:spPr>
      </p:pic>
      <p:pic>
        <p:nvPicPr>
          <p:cNvPr id="43" name="图片 1" descr="4tq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rot="4245750" flipH="1">
            <a:off x="3423906" y="4335454"/>
            <a:ext cx="1508610" cy="89870"/>
          </a:xfrm>
          <a:prstGeom prst="rect">
            <a:avLst/>
          </a:prstGeom>
          <a:noFill/>
          <a:ln w="9525">
            <a:noFill/>
          </a:ln>
        </p:spPr>
      </p:pic>
      <p:pic>
        <p:nvPicPr>
          <p:cNvPr id="46" name="图片 45"/>
          <p:cNvPicPr>
            <a:picLocks noChangeAspect="1"/>
          </p:cNvPicPr>
          <p:nvPr/>
        </p:nvPicPr>
        <p:blipFill>
          <a:blip r:embed="rId6" cstate="print">
            <a:duotone>
              <a:prstClr val="black"/>
              <a:srgbClr val="00B0F0">
                <a:tint val="45000"/>
                <a:satMod val="400000"/>
              </a:srgbClr>
            </a:duotone>
            <a:extLst>
              <a:ext uri="{BEBA8EAE-BF5A-486C-A8C5-ECC9F3942E4B}">
                <a14:imgProps xmlns:a14="http://schemas.microsoft.com/office/drawing/2010/main">
                  <a14:imgLayer r:embed="rId7">
                    <a14:imgEffect>
                      <a14:sharpenSoften amount="25000"/>
                    </a14:imgEffect>
                    <a14:imgEffect>
                      <a14:saturation sat="34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51279" y="3051763"/>
            <a:ext cx="2264272" cy="416751"/>
          </a:xfrm>
          <a:prstGeom prst="rect">
            <a:avLst/>
          </a:prstGeom>
          <a:noFill/>
        </p:spPr>
      </p:pic>
      <p:sp>
        <p:nvSpPr>
          <p:cNvPr id="2" name="矩形 1"/>
          <p:cNvSpPr/>
          <p:nvPr/>
        </p:nvSpPr>
        <p:spPr>
          <a:xfrm>
            <a:off x="4460619" y="3520052"/>
            <a:ext cx="2634054" cy="291747"/>
          </a:xfrm>
          <a:prstGeom prst="rect">
            <a:avLst/>
          </a:prstGeom>
        </p:spPr>
        <p:txBody>
          <a:bodyPr wrap="none">
            <a:spAutoFit/>
          </a:bodyPr>
          <a:lstStyle/>
          <a:p>
            <a:pPr marL="0" marR="0" lvl="0" indent="0" algn="ctr" defTabSz="410766" rtl="0" eaLnBrk="1" fontAlgn="auto" latinLnBrk="0" hangingPunct="0">
              <a:lnSpc>
                <a:spcPct val="100000"/>
              </a:lnSpc>
              <a:spcBef>
                <a:spcPts val="0"/>
              </a:spcBef>
              <a:spcAft>
                <a:spcPts val="0"/>
              </a:spcAft>
              <a:buClrTx/>
              <a:buSzTx/>
              <a:buFontTx/>
              <a:buNone/>
              <a:tabLst/>
              <a:defRPr/>
            </a:pPr>
            <a:r>
              <a:rPr kumimoji="0" lang="en-US" altLang="zh-CN" sz="1296"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rPr>
              <a:t>Intelligent Management Engine</a:t>
            </a:r>
            <a:endParaRPr kumimoji="0" lang="zh-CN" altLang="en-US" sz="1296"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39" name="文本框 4"/>
          <p:cNvSpPr txBox="1"/>
          <p:nvPr/>
        </p:nvSpPr>
        <p:spPr>
          <a:xfrm>
            <a:off x="4328558" y="1069728"/>
            <a:ext cx="4903410" cy="792126"/>
          </a:xfrm>
          <a:prstGeom prst="rect">
            <a:avLst/>
          </a:prstGeom>
          <a:noFill/>
        </p:spPr>
        <p:txBody>
          <a:bodyPr wrap="square" lIns="0" tIns="0" rIns="0" bIns="0" rtlCol="0">
            <a:noAutofit/>
          </a:bodyPr>
          <a:lstStyle/>
          <a:p>
            <a:pPr marL="0" marR="0" lvl="0" indent="0" algn="l" defTabSz="914006" rtl="0" eaLnBrk="0" fontAlgn="ctr" latinLnBrk="0" hangingPunct="0">
              <a:lnSpc>
                <a:spcPct val="100000"/>
              </a:lnSpc>
              <a:spcBef>
                <a:spcPct val="0"/>
              </a:spcBef>
              <a:spcAft>
                <a:spcPts val="600"/>
              </a:spcAft>
              <a:buClrTx/>
              <a:buSzTx/>
              <a:buFontTx/>
              <a:buNone/>
              <a:tabLst/>
              <a:defRPr/>
            </a:pP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Intelligent</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Asset</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Management</a:t>
            </a:r>
          </a:p>
          <a:p>
            <a:pPr marL="0" marR="0" lvl="0" indent="0" algn="l" defTabSz="914006" rtl="0" eaLnBrk="0" fontAlgn="ctr" latinLnBrk="0" hangingPunct="0">
              <a:lnSpc>
                <a:spcPct val="100000"/>
              </a:lnSpc>
              <a:spcBef>
                <a:spcPct val="0"/>
              </a:spcBef>
              <a:spcAft>
                <a:spcPct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Server model, configuration, inventorying, and retirement</a:t>
            </a:r>
          </a:p>
          <a:p>
            <a:pPr marL="0" marR="0" lvl="0" indent="0" algn="l" defTabSz="914006" rtl="0" eaLnBrk="0" fontAlgn="ctr" latinLnBrk="0" hangingPunct="0">
              <a:lnSpc>
                <a:spcPct val="100000"/>
              </a:lnSpc>
              <a:spcBef>
                <a:spcPct val="0"/>
              </a:spcBef>
              <a:spcAft>
                <a:spcPct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Inventorying </a:t>
            </a: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 </a:t>
            </a:r>
            <a:r>
              <a:rPr kumimoji="0" lang="en-US" sz="1296"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seconds</a:t>
            </a: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improving space utilization by </a:t>
            </a:r>
            <a:r>
              <a:rPr kumimoji="0" lang="en-US" sz="1458"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10%+</a:t>
            </a:r>
          </a:p>
        </p:txBody>
      </p:sp>
      <p:sp>
        <p:nvSpPr>
          <p:cNvPr id="47" name="文本框 4"/>
          <p:cNvSpPr txBox="1"/>
          <p:nvPr/>
        </p:nvSpPr>
        <p:spPr>
          <a:xfrm>
            <a:off x="8016380" y="2798866"/>
            <a:ext cx="3206679" cy="1070472"/>
          </a:xfrm>
          <a:prstGeom prst="rect">
            <a:avLst/>
          </a:prstGeom>
          <a:noFill/>
        </p:spPr>
        <p:txBody>
          <a:bodyPr wrap="square" lIns="0" tIns="0" rIns="0" bIns="0" rtlCol="0">
            <a:noAutofit/>
          </a:bodyPr>
          <a:lstStyle/>
          <a:p>
            <a:pPr marL="0" marR="0" lvl="0" indent="0" algn="l" defTabSz="914006" rtl="0" eaLnBrk="0" fontAlgn="ctr" latinLnBrk="0" hangingPunct="0">
              <a:lnSpc>
                <a:spcPct val="100000"/>
              </a:lnSpc>
              <a:spcBef>
                <a:spcPct val="0"/>
              </a:spcBef>
              <a:spcAft>
                <a:spcPts val="600"/>
              </a:spcAft>
              <a:buClrTx/>
              <a:buSzTx/>
              <a:buFontTx/>
              <a:buNone/>
              <a:tabLst/>
              <a:defRPr/>
            </a:pP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Intelligent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Version</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Management</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Automatic version matching, one-click update</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Preparation done in seconds, reducing update steps from </a:t>
            </a:r>
            <a:r>
              <a:rPr kumimoji="0" lang="en-US" sz="108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20 to </a:t>
            </a:r>
            <a:r>
              <a:rPr kumimoji="0" lang="en-US" sz="216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3</a:t>
            </a:r>
            <a:endParaRPr kumimoji="0" lang="en-US" sz="1296"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48" name="文本框 4"/>
          <p:cNvSpPr txBox="1"/>
          <p:nvPr/>
        </p:nvSpPr>
        <p:spPr>
          <a:xfrm>
            <a:off x="534575" y="2789589"/>
            <a:ext cx="3380002" cy="1089026"/>
          </a:xfrm>
          <a:prstGeom prst="rect">
            <a:avLst/>
          </a:prstGeom>
          <a:noFill/>
        </p:spPr>
        <p:txBody>
          <a:bodyPr wrap="square" lIns="0" tIns="0" rIns="0" bIns="0" rtlCol="0">
            <a:noAutofit/>
          </a:bodyPr>
          <a:lstStyle/>
          <a:p>
            <a:pPr marL="0" marR="0" lvl="0" indent="0" algn="l" defTabSz="914006" rtl="0" eaLnBrk="0" fontAlgn="ctr" latinLnBrk="0" hangingPunct="0">
              <a:lnSpc>
                <a:spcPct val="100000"/>
              </a:lnSpc>
              <a:spcBef>
                <a:spcPct val="0"/>
              </a:spcBef>
              <a:spcAft>
                <a:spcPts val="60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Intelligent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Deployment</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Management</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Automatic deployment in data center cabinets</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458"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10x</a:t>
            </a:r>
            <a:r>
              <a:rPr kumimoji="0" lang="en-US" sz="145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device rollout efficiency</a:t>
            </a:r>
          </a:p>
        </p:txBody>
      </p:sp>
      <p:sp>
        <p:nvSpPr>
          <p:cNvPr id="49" name="文本框 4"/>
          <p:cNvSpPr txBox="1"/>
          <p:nvPr/>
        </p:nvSpPr>
        <p:spPr>
          <a:xfrm>
            <a:off x="7193886" y="4713666"/>
            <a:ext cx="4545390" cy="1023024"/>
          </a:xfrm>
          <a:prstGeom prst="rect">
            <a:avLst/>
          </a:prstGeom>
          <a:noFill/>
        </p:spPr>
        <p:txBody>
          <a:bodyPr wrap="square" lIns="0" tIns="0" rIns="0" bIns="0" rtlCol="0">
            <a:noAutofit/>
          </a:bodyPr>
          <a:lstStyle/>
          <a:p>
            <a:pPr marL="0" marR="0" lvl="0" indent="0" algn="l" defTabSz="914006" rtl="0" eaLnBrk="0" fontAlgn="ctr" latinLnBrk="0" hangingPunct="0">
              <a:lnSpc>
                <a:spcPct val="100000"/>
              </a:lnSpc>
              <a:spcBef>
                <a:spcPct val="0"/>
              </a:spcBef>
              <a:spcAft>
                <a:spcPts val="600"/>
              </a:spcAft>
              <a:buClrTx/>
              <a:buSzTx/>
              <a:buFontTx/>
              <a:buNone/>
              <a:tabLst/>
              <a:defRPr/>
            </a:pP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Intelligent</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Energy Efficiency </a:t>
            </a: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Management</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Server DEMT, cabinet power capping, and data center linked control</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10% </a:t>
            </a: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server energy saving,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20%</a:t>
            </a:r>
            <a:r>
              <a:rPr kumimoji="0" lang="en-US" sz="108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higher deployment density</a:t>
            </a:r>
          </a:p>
        </p:txBody>
      </p:sp>
      <p:sp>
        <p:nvSpPr>
          <p:cNvPr id="50" name="文本框 4"/>
          <p:cNvSpPr txBox="1"/>
          <p:nvPr/>
        </p:nvSpPr>
        <p:spPr>
          <a:xfrm>
            <a:off x="986256" y="4680665"/>
            <a:ext cx="3359055" cy="1089026"/>
          </a:xfrm>
          <a:prstGeom prst="rect">
            <a:avLst/>
          </a:prstGeom>
          <a:noFill/>
        </p:spPr>
        <p:txBody>
          <a:bodyPr wrap="square" lIns="0" tIns="0" rIns="0" bIns="0" rtlCol="0">
            <a:noAutofit/>
          </a:bodyPr>
          <a:lstStyle/>
          <a:p>
            <a:pPr marL="0" marR="0" lvl="0" indent="0" algn="l" defTabSz="914006" rtl="0" eaLnBrk="0" fontAlgn="ctr" latinLnBrk="0" hangingPunct="0">
              <a:lnSpc>
                <a:spcPct val="100000"/>
              </a:lnSpc>
              <a:spcBef>
                <a:spcPct val="0"/>
              </a:spcBef>
              <a:spcAft>
                <a:spcPts val="600"/>
              </a:spcAft>
              <a:buClrTx/>
              <a:buSzTx/>
              <a:buFontTx/>
              <a:buNone/>
              <a:tabLst/>
              <a:defRPr/>
            </a:pP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Intelligent </a:t>
            </a:r>
            <a:r>
              <a:rPr kumimoji="0" lang="en-US" sz="1620"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Fault</a:t>
            </a: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 </a:t>
            </a:r>
            <a:r>
              <a:rPr kumimoji="0" lang="en-US" sz="145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Management</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Fault prewarning, diagnosis, and locating</a:t>
            </a:r>
          </a:p>
          <a:p>
            <a:pPr marL="0" marR="0" lvl="0" indent="0" algn="l" defTabSz="914006" rtl="0" eaLnBrk="0" fontAlgn="ctr" latinLnBrk="0" hangingPunct="0">
              <a:lnSpc>
                <a:spcPct val="100000"/>
              </a:lnSpc>
              <a:spcBef>
                <a:spcPct val="0"/>
              </a:spcBef>
              <a:spcAft>
                <a:spcPts val="0"/>
              </a:spcAft>
              <a:buClrTx/>
              <a:buSzTx/>
              <a:buFontTx/>
              <a:buNone/>
              <a:tabLst/>
              <a:defRPr/>
            </a:pPr>
            <a:r>
              <a:rPr kumimoji="0" lang="en-US" sz="1458"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7–30 days </a:t>
            </a: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in advance for fault prediction, </a:t>
            </a:r>
            <a:r>
              <a:rPr kumimoji="0" lang="en-US" sz="1296" b="1"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93% </a:t>
            </a:r>
            <a:r>
              <a:rPr kumimoji="0" lang="en-US" sz="1188"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ea"/>
              </a:rPr>
              <a:t>fault locating accuracy</a:t>
            </a:r>
          </a:p>
        </p:txBody>
      </p:sp>
      <p:sp>
        <p:nvSpPr>
          <p:cNvPr id="3" name="标题 2"/>
          <p:cNvSpPr>
            <a:spLocks noGrp="1"/>
          </p:cNvSpPr>
          <p:nvPr>
            <p:ph type="title"/>
          </p:nvPr>
        </p:nvSpPr>
        <p:spPr>
          <a:xfrm>
            <a:off x="421763" y="121497"/>
            <a:ext cx="11348474" cy="577848"/>
          </a:xfrm>
          <a:prstGeom prst="rect">
            <a:avLst/>
          </a:prstGeom>
        </p:spPr>
        <p:txBody>
          <a:bodyPr>
            <a:noAutofit/>
          </a:bodyPr>
          <a:lstStyle/>
          <a:p>
            <a:r>
              <a:rPr lang="en-US" altLang="zh-CN" sz="2700" b="1" dirty="0">
                <a:solidFill>
                  <a:srgbClr val="00B0F0"/>
                </a:solidFill>
                <a:latin typeface="Arial" panose="020B0604020202020204" pitchFamily="34" charset="0"/>
                <a:cs typeface="Arial" panose="020B0604020202020204" pitchFamily="34" charset="0"/>
              </a:rPr>
              <a:t>FusionDirector</a:t>
            </a:r>
            <a:r>
              <a:rPr lang="en-US" altLang="zh-CN" sz="3105" b="1" dirty="0">
                <a:solidFill>
                  <a:srgbClr val="00B0F0"/>
                </a:solidFill>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5 Intelligent Management Features Reduce OPEX</a:t>
            </a:r>
            <a:endParaRPr lang="zh-CN" altLang="en-US" sz="2800" b="1" dirty="0">
              <a:solidFill>
                <a:srgbClr val="00B0F0"/>
              </a:solidFill>
            </a:endParaRPr>
          </a:p>
        </p:txBody>
      </p:sp>
      <p:pic>
        <p:nvPicPr>
          <p:cNvPr id="32" name="图片 1" descr="4tq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rot="19155120" flipH="1">
            <a:off x="3841469" y="2774478"/>
            <a:ext cx="1508610" cy="89870"/>
          </a:xfrm>
          <a:prstGeom prst="rect">
            <a:avLst/>
          </a:prstGeom>
          <a:noFill/>
          <a:ln w="9525">
            <a:noFill/>
          </a:ln>
        </p:spPr>
      </p:pic>
    </p:spTree>
    <p:extLst>
      <p:ext uri="{BB962C8B-B14F-4D97-AF65-F5344CB8AC3E}">
        <p14:creationId xmlns:p14="http://schemas.microsoft.com/office/powerpoint/2010/main" val="2376963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F92B3B-2FE7-49B5-879A-F654F248E634}"/>
              </a:ext>
            </a:extLst>
          </p:cNvPr>
          <p:cNvSpPr>
            <a:spLocks noGrp="1"/>
          </p:cNvSpPr>
          <p:nvPr>
            <p:ph type="sldNum" sz="quarter" idx="12"/>
          </p:nvPr>
        </p:nvSpPr>
        <p:spPr>
          <a:xfrm>
            <a:off x="177004" y="6357810"/>
            <a:ext cx="410137" cy="300257"/>
          </a:xfrm>
        </p:spPr>
        <p:txBody>
          <a:bodyPr/>
          <a:lstStyle/>
          <a:p>
            <a:fld id="{3B917CB5-27BD-4ECA-9D86-80D4B900A204}" type="slidenum">
              <a:rPr lang="en-US" sz="800" smtClean="0"/>
              <a:t>2</a:t>
            </a:fld>
            <a:endParaRPr lang="en-US" sz="800" dirty="0"/>
          </a:p>
        </p:txBody>
      </p:sp>
      <p:pic>
        <p:nvPicPr>
          <p:cNvPr id="2" name="Picture 1">
            <a:extLst>
              <a:ext uri="{FF2B5EF4-FFF2-40B4-BE49-F238E27FC236}">
                <a16:creationId xmlns:a16="http://schemas.microsoft.com/office/drawing/2014/main" id="{4EEF200E-0F9A-4777-8E19-000D71B96F91}"/>
              </a:ext>
            </a:extLst>
          </p:cNvPr>
          <p:cNvPicPr>
            <a:picLocks noChangeAspect="1"/>
          </p:cNvPicPr>
          <p:nvPr/>
        </p:nvPicPr>
        <p:blipFill>
          <a:blip r:embed="rId2"/>
          <a:stretch>
            <a:fillRect/>
          </a:stretch>
        </p:blipFill>
        <p:spPr>
          <a:xfrm>
            <a:off x="1963555" y="1050576"/>
            <a:ext cx="7526955" cy="5045606"/>
          </a:xfrm>
          <a:prstGeom prst="rect">
            <a:avLst/>
          </a:prstGeom>
        </p:spPr>
      </p:pic>
      <p:sp>
        <p:nvSpPr>
          <p:cNvPr id="7" name="文本框 129">
            <a:extLst>
              <a:ext uri="{FF2B5EF4-FFF2-40B4-BE49-F238E27FC236}">
                <a16:creationId xmlns:a16="http://schemas.microsoft.com/office/drawing/2014/main" id="{35F7A7FA-B6B5-4777-8659-EB78E6499CDC}"/>
              </a:ext>
            </a:extLst>
          </p:cNvPr>
          <p:cNvSpPr txBox="1"/>
          <p:nvPr/>
        </p:nvSpPr>
        <p:spPr>
          <a:xfrm>
            <a:off x="4339009" y="6104020"/>
            <a:ext cx="2776045" cy="184666"/>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de-DE" altLang="zh-CN" sz="12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www.f</a:t>
            </a:r>
            <a:r>
              <a:rPr lang="de-DE" altLang="zh-CN" sz="1200" kern="0" dirty="0">
                <a:solidFill>
                  <a:srgbClr val="00B0F0"/>
                </a:solidFill>
                <a:ea typeface="微软雅黑" panose="020B0503020204020204" pitchFamily="34" charset="-122"/>
                <a:cs typeface="Arial" panose="020B0604020202020204" pitchFamily="34" charset="0"/>
              </a:rPr>
              <a:t>uturewei.com</a:t>
            </a:r>
            <a:endParaRPr kumimoji="0" lang="zh-CN" altLang="en-US" sz="1200"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endParaRPr>
          </a:p>
        </p:txBody>
      </p:sp>
      <p:sp>
        <p:nvSpPr>
          <p:cNvPr id="6" name="Footer Placeholder 3">
            <a:extLst>
              <a:ext uri="{FF2B5EF4-FFF2-40B4-BE49-F238E27FC236}">
                <a16:creationId xmlns:a16="http://schemas.microsoft.com/office/drawing/2014/main" id="{748BE4AA-0F93-4768-9A57-3769A275FFB3}"/>
              </a:ext>
            </a:extLst>
          </p:cNvPr>
          <p:cNvSpPr>
            <a:spLocks noGrp="1"/>
          </p:cNvSpPr>
          <p:nvPr>
            <p:ph type="ftr" sz="quarter" idx="11"/>
          </p:nvPr>
        </p:nvSpPr>
        <p:spPr>
          <a:xfrm>
            <a:off x="503953" y="6367084"/>
            <a:ext cx="1363348" cy="290983"/>
          </a:xfrm>
        </p:spPr>
        <p:txBody>
          <a:bodyPr/>
          <a:lstStyle/>
          <a:p>
            <a:r>
              <a:rPr lang="en-US" sz="800" dirty="0"/>
              <a:t>FUTUREWEI INTERNAL</a:t>
            </a:r>
          </a:p>
        </p:txBody>
      </p:sp>
    </p:spTree>
    <p:extLst>
      <p:ext uri="{BB962C8B-B14F-4D97-AF65-F5344CB8AC3E}">
        <p14:creationId xmlns:p14="http://schemas.microsoft.com/office/powerpoint/2010/main" val="335316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384B1E5-2A65-4EE6-B4F3-B4DE8D51B58A}"/>
              </a:ext>
            </a:extLst>
          </p:cNvPr>
          <p:cNvSpPr/>
          <p:nvPr/>
        </p:nvSpPr>
        <p:spPr>
          <a:xfrm>
            <a:off x="462013" y="943277"/>
            <a:ext cx="11288071" cy="52168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50">
            <a:extLst>
              <a:ext uri="{FF2B5EF4-FFF2-40B4-BE49-F238E27FC236}">
                <a16:creationId xmlns:a16="http://schemas.microsoft.com/office/drawing/2014/main" id="{4C292E91-1E73-4822-9C79-CA7F6E600951}"/>
              </a:ext>
            </a:extLst>
          </p:cNvPr>
          <p:cNvSpPr/>
          <p:nvPr/>
        </p:nvSpPr>
        <p:spPr>
          <a:xfrm>
            <a:off x="599259" y="1026872"/>
            <a:ext cx="10993482" cy="585618"/>
          </a:xfrm>
          <a:prstGeom prst="rect">
            <a:avLst/>
          </a:prstGeom>
        </p:spPr>
        <p:txBody>
          <a:bodyPr wrap="square" lIns="91448" tIns="45724" rIns="91448" bIns="45724">
            <a:spAutoFit/>
          </a:bodyPr>
          <a:lstStyle/>
          <a:p>
            <a:pPr fontAlgn="base">
              <a:lnSpc>
                <a:spcPct val="120000"/>
              </a:lnSpc>
              <a:spcBef>
                <a:spcPct val="0"/>
              </a:spcBef>
              <a:spcAft>
                <a:spcPct val="0"/>
              </a:spcAft>
            </a:pPr>
            <a:r>
              <a:rPr lang="en-US" sz="1400" dirty="0">
                <a:solidFill>
                  <a:srgbClr val="02FE38"/>
                </a:solidFill>
                <a:ea typeface="微软雅黑"/>
              </a:rPr>
              <a:t>The Dynamic Energy Management Technology (DEMT) is a set of technologies that intelligently adjust the power consumption of each component in real time, according to multiple input parameters such as load and ambient temperature.</a:t>
            </a:r>
          </a:p>
        </p:txBody>
      </p:sp>
      <p:sp>
        <p:nvSpPr>
          <p:cNvPr id="16" name="文本框 98">
            <a:extLst>
              <a:ext uri="{FF2B5EF4-FFF2-40B4-BE49-F238E27FC236}">
                <a16:creationId xmlns:a16="http://schemas.microsoft.com/office/drawing/2014/main" id="{7D3210C4-4DEF-4FE0-B5E2-E37F2726396F}"/>
              </a:ext>
            </a:extLst>
          </p:cNvPr>
          <p:cNvSpPr txBox="1"/>
          <p:nvPr/>
        </p:nvSpPr>
        <p:spPr>
          <a:xfrm>
            <a:off x="1275012" y="3144614"/>
            <a:ext cx="1937982" cy="456266"/>
          </a:xfrm>
          <a:prstGeom prst="rect">
            <a:avLst/>
          </a:prstGeom>
          <a:solidFill>
            <a:srgbClr val="1D1D1A">
              <a:lumMod val="10000"/>
              <a:lumOff val="90000"/>
            </a:srgbClr>
          </a:solidFill>
          <a:ln>
            <a:solidFill>
              <a:srgbClr val="666666">
                <a:lumMod val="40000"/>
                <a:lumOff val="60000"/>
              </a:srgbClr>
            </a:solidFill>
          </a:ln>
        </p:spPr>
        <p:txBody>
          <a:bodyPr wrap="square" rtlCol="0" anchor="ctr">
            <a:noAutofit/>
          </a:bodyPr>
          <a:lstStyle/>
          <a:p>
            <a:pPr algn="ctr">
              <a:defRPr/>
            </a:pPr>
            <a:r>
              <a:rPr lang="en-US" sz="1200" kern="0" dirty="0">
                <a:solidFill>
                  <a:srgbClr val="1D1D1A"/>
                </a:solidFill>
                <a:ea typeface="Microsoft YaHei" panose="020B0503020204020204" pitchFamily="34" charset="-122"/>
              </a:rPr>
              <a:t>Frequency modulation</a:t>
            </a:r>
          </a:p>
        </p:txBody>
      </p:sp>
      <p:sp>
        <p:nvSpPr>
          <p:cNvPr id="17" name="文本框 99">
            <a:extLst>
              <a:ext uri="{FF2B5EF4-FFF2-40B4-BE49-F238E27FC236}">
                <a16:creationId xmlns:a16="http://schemas.microsoft.com/office/drawing/2014/main" id="{132263CE-0406-4606-80F5-F6A7A5D45631}"/>
              </a:ext>
            </a:extLst>
          </p:cNvPr>
          <p:cNvSpPr txBox="1"/>
          <p:nvPr/>
        </p:nvSpPr>
        <p:spPr>
          <a:xfrm>
            <a:off x="3720235" y="3144614"/>
            <a:ext cx="1937982" cy="456266"/>
          </a:xfrm>
          <a:prstGeom prst="rect">
            <a:avLst/>
          </a:prstGeom>
          <a:solidFill>
            <a:srgbClr val="1D1D1A">
              <a:lumMod val="10000"/>
              <a:lumOff val="90000"/>
            </a:srgbClr>
          </a:solidFill>
          <a:ln>
            <a:solidFill>
              <a:srgbClr val="666666">
                <a:lumMod val="40000"/>
                <a:lumOff val="60000"/>
              </a:srgbClr>
            </a:solidFill>
          </a:ln>
        </p:spPr>
        <p:txBody>
          <a:bodyPr wrap="square" rtlCol="0" anchor="ctr">
            <a:noAutofit/>
          </a:bodyPr>
          <a:lstStyle/>
          <a:p>
            <a:pPr algn="ctr">
              <a:defRPr/>
            </a:pPr>
            <a:r>
              <a:rPr lang="en-US" sz="1200" kern="0" dirty="0">
                <a:solidFill>
                  <a:srgbClr val="1D1D1A"/>
                </a:solidFill>
                <a:ea typeface="Microsoft YaHei" panose="020B0503020204020204" pitchFamily="34" charset="-122"/>
              </a:rPr>
              <a:t>Hibernation</a:t>
            </a:r>
          </a:p>
        </p:txBody>
      </p:sp>
      <p:sp>
        <p:nvSpPr>
          <p:cNvPr id="18" name="文本框 100">
            <a:extLst>
              <a:ext uri="{FF2B5EF4-FFF2-40B4-BE49-F238E27FC236}">
                <a16:creationId xmlns:a16="http://schemas.microsoft.com/office/drawing/2014/main" id="{4D05AFCC-AE71-427F-AE0E-0FD751F9791D}"/>
              </a:ext>
            </a:extLst>
          </p:cNvPr>
          <p:cNvSpPr txBox="1"/>
          <p:nvPr/>
        </p:nvSpPr>
        <p:spPr>
          <a:xfrm>
            <a:off x="5936840" y="3144614"/>
            <a:ext cx="2452209" cy="456266"/>
          </a:xfrm>
          <a:prstGeom prst="rect">
            <a:avLst/>
          </a:prstGeom>
          <a:solidFill>
            <a:srgbClr val="1D1D1A">
              <a:lumMod val="10000"/>
              <a:lumOff val="90000"/>
            </a:srgbClr>
          </a:solidFill>
          <a:ln>
            <a:solidFill>
              <a:srgbClr val="666666">
                <a:lumMod val="40000"/>
                <a:lumOff val="60000"/>
              </a:srgbClr>
            </a:solidFill>
          </a:ln>
        </p:spPr>
        <p:txBody>
          <a:bodyPr wrap="square" rtlCol="0" anchor="ctr">
            <a:noAutofit/>
          </a:bodyPr>
          <a:lstStyle/>
          <a:p>
            <a:pPr algn="ctr">
              <a:defRPr/>
            </a:pPr>
            <a:r>
              <a:rPr lang="en-US" sz="1200" kern="0" dirty="0">
                <a:solidFill>
                  <a:srgbClr val="1D1D1A"/>
                </a:solidFill>
                <a:ea typeface="Microsoft YaHei" panose="020B0503020204020204" pitchFamily="34" charset="-122"/>
              </a:rPr>
              <a:t>Proportional-integral-differential (PID) technology</a:t>
            </a:r>
          </a:p>
        </p:txBody>
      </p:sp>
      <p:sp>
        <p:nvSpPr>
          <p:cNvPr id="19" name="文本框 101">
            <a:extLst>
              <a:ext uri="{FF2B5EF4-FFF2-40B4-BE49-F238E27FC236}">
                <a16:creationId xmlns:a16="http://schemas.microsoft.com/office/drawing/2014/main" id="{26077950-5B90-4C99-954F-0B26969807E4}"/>
              </a:ext>
            </a:extLst>
          </p:cNvPr>
          <p:cNvSpPr txBox="1"/>
          <p:nvPr/>
        </p:nvSpPr>
        <p:spPr>
          <a:xfrm>
            <a:off x="8655673" y="3144614"/>
            <a:ext cx="1937982" cy="456266"/>
          </a:xfrm>
          <a:prstGeom prst="rect">
            <a:avLst/>
          </a:prstGeom>
          <a:solidFill>
            <a:srgbClr val="1D1D1A">
              <a:lumMod val="10000"/>
              <a:lumOff val="90000"/>
            </a:srgbClr>
          </a:solidFill>
          <a:ln>
            <a:solidFill>
              <a:srgbClr val="666666">
                <a:lumMod val="40000"/>
                <a:lumOff val="60000"/>
              </a:srgbClr>
            </a:solidFill>
          </a:ln>
        </p:spPr>
        <p:txBody>
          <a:bodyPr wrap="square" rtlCol="0" anchor="ctr">
            <a:noAutofit/>
          </a:bodyPr>
          <a:lstStyle/>
          <a:p>
            <a:pPr algn="ctr">
              <a:defRPr/>
            </a:pPr>
            <a:r>
              <a:rPr lang="en-US" sz="1200" kern="0" dirty="0">
                <a:solidFill>
                  <a:srgbClr val="1D1D1A"/>
                </a:solidFill>
                <a:ea typeface="Microsoft YaHei" panose="020B0503020204020204" pitchFamily="34" charset="-122"/>
              </a:rPr>
              <a:t>Digital Thermal Sensor (DTS) 2.0</a:t>
            </a:r>
          </a:p>
        </p:txBody>
      </p:sp>
      <p:sp>
        <p:nvSpPr>
          <p:cNvPr id="20" name="文本框 102">
            <a:extLst>
              <a:ext uri="{FF2B5EF4-FFF2-40B4-BE49-F238E27FC236}">
                <a16:creationId xmlns:a16="http://schemas.microsoft.com/office/drawing/2014/main" id="{861DF6EB-C0AB-48C4-B542-8734D9DC9DF5}"/>
              </a:ext>
            </a:extLst>
          </p:cNvPr>
          <p:cNvSpPr txBox="1"/>
          <p:nvPr/>
        </p:nvSpPr>
        <p:spPr>
          <a:xfrm>
            <a:off x="4963068" y="1800469"/>
            <a:ext cx="1937982" cy="549323"/>
          </a:xfrm>
          <a:prstGeom prst="rect">
            <a:avLst/>
          </a:prstGeom>
          <a:solidFill>
            <a:srgbClr val="1D1D1A">
              <a:lumMod val="10000"/>
              <a:lumOff val="90000"/>
            </a:srgbClr>
          </a:solidFill>
          <a:ln>
            <a:solidFill>
              <a:srgbClr val="666666">
                <a:lumMod val="40000"/>
                <a:lumOff val="60000"/>
              </a:srgbClr>
            </a:solidFill>
          </a:ln>
        </p:spPr>
        <p:txBody>
          <a:bodyPr wrap="square" rtlCol="0" anchor="ctr">
            <a:noAutofit/>
          </a:bodyPr>
          <a:lstStyle/>
          <a:p>
            <a:pPr algn="ctr">
              <a:defRPr/>
            </a:pPr>
            <a:r>
              <a:rPr lang="en-US" sz="1200" b="1" kern="0" dirty="0">
                <a:solidFill>
                  <a:srgbClr val="1D1D1A"/>
                </a:solidFill>
                <a:ea typeface="Microsoft YaHei" panose="020B0503020204020204" pitchFamily="34" charset="-122"/>
              </a:rPr>
              <a:t>Intelligent DEMT</a:t>
            </a:r>
          </a:p>
        </p:txBody>
      </p:sp>
      <p:cxnSp>
        <p:nvCxnSpPr>
          <p:cNvPr id="21" name="直接连接符 103">
            <a:extLst>
              <a:ext uri="{FF2B5EF4-FFF2-40B4-BE49-F238E27FC236}">
                <a16:creationId xmlns:a16="http://schemas.microsoft.com/office/drawing/2014/main" id="{FD961745-F137-4B37-9928-A45442428BAE}"/>
              </a:ext>
            </a:extLst>
          </p:cNvPr>
          <p:cNvCxnSpPr>
            <a:endCxn id="20" idx="2"/>
          </p:cNvCxnSpPr>
          <p:nvPr/>
        </p:nvCxnSpPr>
        <p:spPr>
          <a:xfrm flipV="1">
            <a:off x="5932059" y="2349792"/>
            <a:ext cx="0" cy="423677"/>
          </a:xfrm>
          <a:prstGeom prst="line">
            <a:avLst/>
          </a:prstGeom>
          <a:noFill/>
          <a:ln w="15875" cap="flat" cmpd="sng" algn="ctr">
            <a:solidFill>
              <a:srgbClr val="66FE87"/>
            </a:solidFill>
            <a:prstDash val="solid"/>
            <a:miter lim="800000"/>
            <a:headEnd type="none" w="med" len="med"/>
            <a:tailEnd type="none" w="med" len="med"/>
          </a:ln>
          <a:effectLst/>
        </p:spPr>
      </p:cxnSp>
      <p:cxnSp>
        <p:nvCxnSpPr>
          <p:cNvPr id="22" name="直接连接符 104">
            <a:extLst>
              <a:ext uri="{FF2B5EF4-FFF2-40B4-BE49-F238E27FC236}">
                <a16:creationId xmlns:a16="http://schemas.microsoft.com/office/drawing/2014/main" id="{2E12E2BE-0339-4B08-BC52-E560A2E79987}"/>
              </a:ext>
            </a:extLst>
          </p:cNvPr>
          <p:cNvCxnSpPr/>
          <p:nvPr/>
        </p:nvCxnSpPr>
        <p:spPr>
          <a:xfrm>
            <a:off x="2244003" y="2773470"/>
            <a:ext cx="7380661" cy="0"/>
          </a:xfrm>
          <a:prstGeom prst="line">
            <a:avLst/>
          </a:prstGeom>
          <a:noFill/>
          <a:ln w="15875" cap="flat" cmpd="sng" algn="ctr">
            <a:solidFill>
              <a:srgbClr val="66FE87"/>
            </a:solidFill>
            <a:prstDash val="solid"/>
            <a:miter lim="800000"/>
            <a:headEnd type="none" w="med" len="med"/>
            <a:tailEnd type="none" w="med" len="med"/>
          </a:ln>
          <a:effectLst/>
        </p:spPr>
      </p:cxnSp>
      <p:cxnSp>
        <p:nvCxnSpPr>
          <p:cNvPr id="23" name="直接连接符 109">
            <a:extLst>
              <a:ext uri="{FF2B5EF4-FFF2-40B4-BE49-F238E27FC236}">
                <a16:creationId xmlns:a16="http://schemas.microsoft.com/office/drawing/2014/main" id="{6B8D9384-C839-4865-AF51-CCEF3300DA7F}"/>
              </a:ext>
            </a:extLst>
          </p:cNvPr>
          <p:cNvCxnSpPr>
            <a:endCxn id="16" idx="0"/>
          </p:cNvCxnSpPr>
          <p:nvPr/>
        </p:nvCxnSpPr>
        <p:spPr>
          <a:xfrm>
            <a:off x="2244003" y="2773470"/>
            <a:ext cx="0" cy="371144"/>
          </a:xfrm>
          <a:prstGeom prst="line">
            <a:avLst/>
          </a:prstGeom>
          <a:noFill/>
          <a:ln w="15875" cap="flat" cmpd="sng" algn="ctr">
            <a:solidFill>
              <a:srgbClr val="66FE87"/>
            </a:solidFill>
            <a:prstDash val="solid"/>
            <a:miter lim="800000"/>
            <a:headEnd type="none" w="med" len="med"/>
            <a:tailEnd type="none" w="med" len="med"/>
          </a:ln>
          <a:effectLst/>
        </p:spPr>
      </p:cxnSp>
      <p:cxnSp>
        <p:nvCxnSpPr>
          <p:cNvPr id="24" name="直接连接符 110">
            <a:extLst>
              <a:ext uri="{FF2B5EF4-FFF2-40B4-BE49-F238E27FC236}">
                <a16:creationId xmlns:a16="http://schemas.microsoft.com/office/drawing/2014/main" id="{0773D3FE-36DE-4E26-B7C0-6AC22689901D}"/>
              </a:ext>
            </a:extLst>
          </p:cNvPr>
          <p:cNvCxnSpPr>
            <a:stCxn id="17" idx="0"/>
          </p:cNvCxnSpPr>
          <p:nvPr/>
        </p:nvCxnSpPr>
        <p:spPr>
          <a:xfrm flipV="1">
            <a:off x="4689226" y="2773470"/>
            <a:ext cx="0" cy="371144"/>
          </a:xfrm>
          <a:prstGeom prst="line">
            <a:avLst/>
          </a:prstGeom>
          <a:noFill/>
          <a:ln w="15875" cap="flat" cmpd="sng" algn="ctr">
            <a:solidFill>
              <a:srgbClr val="66FE87"/>
            </a:solidFill>
            <a:prstDash val="solid"/>
            <a:miter lim="800000"/>
            <a:headEnd type="none" w="med" len="med"/>
            <a:tailEnd type="none" w="med" len="med"/>
          </a:ln>
          <a:effectLst/>
        </p:spPr>
      </p:cxnSp>
      <p:cxnSp>
        <p:nvCxnSpPr>
          <p:cNvPr id="25" name="直接连接符 111">
            <a:extLst>
              <a:ext uri="{FF2B5EF4-FFF2-40B4-BE49-F238E27FC236}">
                <a16:creationId xmlns:a16="http://schemas.microsoft.com/office/drawing/2014/main" id="{4128B6F0-1B7B-4C28-968F-A9BFAC821801}"/>
              </a:ext>
            </a:extLst>
          </p:cNvPr>
          <p:cNvCxnSpPr>
            <a:stCxn id="18" idx="0"/>
          </p:cNvCxnSpPr>
          <p:nvPr/>
        </p:nvCxnSpPr>
        <p:spPr>
          <a:xfrm flipH="1" flipV="1">
            <a:off x="7109321" y="2773470"/>
            <a:ext cx="0" cy="371144"/>
          </a:xfrm>
          <a:prstGeom prst="line">
            <a:avLst/>
          </a:prstGeom>
          <a:noFill/>
          <a:ln w="15875" cap="flat" cmpd="sng" algn="ctr">
            <a:solidFill>
              <a:srgbClr val="66FE87"/>
            </a:solidFill>
            <a:prstDash val="solid"/>
            <a:miter lim="800000"/>
            <a:headEnd type="none" w="med" len="med"/>
            <a:tailEnd type="none" w="med" len="med"/>
          </a:ln>
          <a:effectLst/>
        </p:spPr>
      </p:cxnSp>
      <p:cxnSp>
        <p:nvCxnSpPr>
          <p:cNvPr id="26" name="直接连接符 112">
            <a:extLst>
              <a:ext uri="{FF2B5EF4-FFF2-40B4-BE49-F238E27FC236}">
                <a16:creationId xmlns:a16="http://schemas.microsoft.com/office/drawing/2014/main" id="{9AD797F6-A03D-49B6-A82F-89A28F5D0540}"/>
              </a:ext>
            </a:extLst>
          </p:cNvPr>
          <p:cNvCxnSpPr>
            <a:stCxn id="19" idx="0"/>
          </p:cNvCxnSpPr>
          <p:nvPr/>
        </p:nvCxnSpPr>
        <p:spPr>
          <a:xfrm flipV="1">
            <a:off x="9624664" y="2773470"/>
            <a:ext cx="0" cy="371144"/>
          </a:xfrm>
          <a:prstGeom prst="line">
            <a:avLst/>
          </a:prstGeom>
          <a:noFill/>
          <a:ln w="15875" cap="flat" cmpd="sng" algn="ctr">
            <a:solidFill>
              <a:srgbClr val="66FE87"/>
            </a:solidFill>
            <a:prstDash val="solid"/>
            <a:miter lim="800000"/>
            <a:headEnd type="none" w="med" len="med"/>
            <a:tailEnd type="none" w="med" len="med"/>
          </a:ln>
          <a:effectLst/>
        </p:spPr>
      </p:cxnSp>
      <p:sp>
        <p:nvSpPr>
          <p:cNvPr id="7" name="文本框 89">
            <a:extLst>
              <a:ext uri="{FF2B5EF4-FFF2-40B4-BE49-F238E27FC236}">
                <a16:creationId xmlns:a16="http://schemas.microsoft.com/office/drawing/2014/main" id="{8DD6B246-8579-423D-9C18-BC61978FA1DA}"/>
              </a:ext>
            </a:extLst>
          </p:cNvPr>
          <p:cNvSpPr txBox="1"/>
          <p:nvPr/>
        </p:nvSpPr>
        <p:spPr>
          <a:xfrm>
            <a:off x="1275012" y="3789904"/>
            <a:ext cx="1937982" cy="1285854"/>
          </a:xfrm>
          <a:prstGeom prst="rect">
            <a:avLst/>
          </a:prstGeom>
          <a:noFill/>
          <a:ln w="15875">
            <a:solidFill>
              <a:srgbClr val="666666">
                <a:lumMod val="40000"/>
                <a:lumOff val="60000"/>
              </a:srgbClr>
            </a:solidFill>
          </a:ln>
        </p:spPr>
        <p:txBody>
          <a:bodyPr wrap="square" rtlCol="0" anchor="ctr">
            <a:noAutofit/>
          </a:bodyPr>
          <a:lstStyle/>
          <a:p>
            <a:pPr>
              <a:defRPr/>
            </a:pPr>
            <a:r>
              <a:rPr lang="en-US" sz="1100" kern="0" dirty="0">
                <a:solidFill>
                  <a:srgbClr val="02FE38"/>
                </a:solidFill>
                <a:ea typeface="Microsoft YaHei" panose="020B0503020204020204" pitchFamily="34" charset="-122"/>
              </a:rPr>
              <a:t>Adjusts the CPU </a:t>
            </a:r>
            <a:r>
              <a:rPr lang="en-US" sz="1100" b="1" kern="0" dirty="0">
                <a:solidFill>
                  <a:srgbClr val="02FE38"/>
                </a:solidFill>
                <a:ea typeface="Microsoft YaHei" panose="020B0503020204020204" pitchFamily="34" charset="-122"/>
              </a:rPr>
              <a:t>working frequency</a:t>
            </a:r>
            <a:r>
              <a:rPr lang="en-US" sz="1100" kern="0" dirty="0">
                <a:solidFill>
                  <a:srgbClr val="02FE38"/>
                </a:solidFill>
                <a:ea typeface="Microsoft YaHei" panose="020B0503020204020204" pitchFamily="34" charset="-122"/>
              </a:rPr>
              <a:t> based on the actual service load.</a:t>
            </a:r>
          </a:p>
        </p:txBody>
      </p:sp>
      <p:sp>
        <p:nvSpPr>
          <p:cNvPr id="8" name="文本框 90">
            <a:extLst>
              <a:ext uri="{FF2B5EF4-FFF2-40B4-BE49-F238E27FC236}">
                <a16:creationId xmlns:a16="http://schemas.microsoft.com/office/drawing/2014/main" id="{D0004AC1-E241-42AA-8B3D-DC7BF043040B}"/>
              </a:ext>
            </a:extLst>
          </p:cNvPr>
          <p:cNvSpPr txBox="1"/>
          <p:nvPr/>
        </p:nvSpPr>
        <p:spPr>
          <a:xfrm>
            <a:off x="3720235" y="3789904"/>
            <a:ext cx="1937982" cy="1285854"/>
          </a:xfrm>
          <a:prstGeom prst="rect">
            <a:avLst/>
          </a:prstGeom>
          <a:noFill/>
          <a:ln w="15875">
            <a:solidFill>
              <a:srgbClr val="666666">
                <a:lumMod val="40000"/>
                <a:lumOff val="60000"/>
              </a:srgbClr>
            </a:solidFill>
          </a:ln>
        </p:spPr>
        <p:txBody>
          <a:bodyPr wrap="square" rtlCol="0" anchor="ctr">
            <a:noAutofit/>
          </a:bodyPr>
          <a:lstStyle/>
          <a:p>
            <a:pPr>
              <a:defRPr/>
            </a:pPr>
            <a:r>
              <a:rPr lang="en-US" sz="1100" b="1" kern="0">
                <a:solidFill>
                  <a:srgbClr val="02FE38"/>
                </a:solidFill>
                <a:ea typeface="Microsoft YaHei" panose="020B0503020204020204" pitchFamily="34" charset="-122"/>
              </a:rPr>
              <a:t>Hibernates</a:t>
            </a:r>
            <a:r>
              <a:rPr lang="en-US" sz="1100" kern="0">
                <a:solidFill>
                  <a:srgbClr val="02FE38"/>
                </a:solidFill>
                <a:ea typeface="Microsoft YaHei" panose="020B0503020204020204" pitchFamily="34" charset="-122"/>
              </a:rPr>
              <a:t> the memory, hard drive, and PSU based on the actual service load.</a:t>
            </a:r>
          </a:p>
        </p:txBody>
      </p:sp>
      <p:sp>
        <p:nvSpPr>
          <p:cNvPr id="9" name="文本框 91">
            <a:extLst>
              <a:ext uri="{FF2B5EF4-FFF2-40B4-BE49-F238E27FC236}">
                <a16:creationId xmlns:a16="http://schemas.microsoft.com/office/drawing/2014/main" id="{6C692D6A-59F6-43B8-810D-9A47C86FAB4B}"/>
              </a:ext>
            </a:extLst>
          </p:cNvPr>
          <p:cNvSpPr txBox="1"/>
          <p:nvPr/>
        </p:nvSpPr>
        <p:spPr>
          <a:xfrm>
            <a:off x="5935123" y="3789904"/>
            <a:ext cx="2453927" cy="1285854"/>
          </a:xfrm>
          <a:prstGeom prst="rect">
            <a:avLst/>
          </a:prstGeom>
          <a:noFill/>
          <a:ln w="15875">
            <a:solidFill>
              <a:srgbClr val="666666">
                <a:lumMod val="40000"/>
                <a:lumOff val="60000"/>
              </a:srgbClr>
            </a:solidFill>
          </a:ln>
        </p:spPr>
        <p:txBody>
          <a:bodyPr wrap="square" rtlCol="0" anchor="ctr">
            <a:noAutofit/>
          </a:bodyPr>
          <a:lstStyle/>
          <a:p>
            <a:pPr defTabSz="1219304">
              <a:defRPr/>
            </a:pPr>
            <a:r>
              <a:rPr lang="en-US" sz="1100" kern="0" dirty="0">
                <a:solidFill>
                  <a:srgbClr val="02FE38"/>
                </a:solidFill>
                <a:ea typeface="微软雅黑"/>
              </a:rPr>
              <a:t>Quickly adjusts the fan speed based on the </a:t>
            </a:r>
            <a:r>
              <a:rPr lang="en-US" sz="1100" b="1" kern="0" dirty="0">
                <a:solidFill>
                  <a:srgbClr val="02FE38"/>
                </a:solidFill>
                <a:ea typeface="微软雅黑"/>
              </a:rPr>
              <a:t>CPU temperature changes,</a:t>
            </a:r>
            <a:r>
              <a:rPr lang="en-US" sz="1100" kern="0" dirty="0">
                <a:solidFill>
                  <a:srgbClr val="02FE38"/>
                </a:solidFill>
                <a:ea typeface="微软雅黑"/>
              </a:rPr>
              <a:t> reducing the power consumption loss caused by frequent mismatch between processor temperature and fan speed.</a:t>
            </a:r>
          </a:p>
        </p:txBody>
      </p:sp>
      <p:sp>
        <p:nvSpPr>
          <p:cNvPr id="10" name="文本框 92">
            <a:extLst>
              <a:ext uri="{FF2B5EF4-FFF2-40B4-BE49-F238E27FC236}">
                <a16:creationId xmlns:a16="http://schemas.microsoft.com/office/drawing/2014/main" id="{51AC29BD-E95C-4567-85D7-8F4ABDC10FC3}"/>
              </a:ext>
            </a:extLst>
          </p:cNvPr>
          <p:cNvSpPr txBox="1"/>
          <p:nvPr/>
        </p:nvSpPr>
        <p:spPr>
          <a:xfrm>
            <a:off x="8655673" y="3789903"/>
            <a:ext cx="1937982" cy="1285855"/>
          </a:xfrm>
          <a:prstGeom prst="rect">
            <a:avLst/>
          </a:prstGeom>
          <a:noFill/>
          <a:ln w="15875">
            <a:solidFill>
              <a:srgbClr val="666666">
                <a:lumMod val="40000"/>
                <a:lumOff val="60000"/>
              </a:srgbClr>
            </a:solidFill>
          </a:ln>
        </p:spPr>
        <p:txBody>
          <a:bodyPr wrap="square" rtlCol="0" anchor="ctr">
            <a:noAutofit/>
          </a:bodyPr>
          <a:lstStyle/>
          <a:p>
            <a:pPr defTabSz="1219304">
              <a:defRPr/>
            </a:pPr>
            <a:r>
              <a:rPr lang="en-US" sz="1100" kern="0">
                <a:solidFill>
                  <a:srgbClr val="02FE38"/>
                </a:solidFill>
                <a:ea typeface="微软雅黑"/>
              </a:rPr>
              <a:t>Controls the fan speed based on </a:t>
            </a:r>
            <a:r>
              <a:rPr lang="en-US" sz="1100" b="1" kern="0">
                <a:solidFill>
                  <a:srgbClr val="02FE38"/>
                </a:solidFill>
                <a:ea typeface="微软雅黑"/>
              </a:rPr>
              <a:t>the margin relationship between CPU performance and ambient temperature</a:t>
            </a:r>
            <a:r>
              <a:rPr lang="en-US" sz="1100" kern="0">
                <a:solidFill>
                  <a:srgbClr val="02FE38"/>
                </a:solidFill>
                <a:ea typeface="微软雅黑"/>
              </a:rPr>
              <a:t>, reducing the system power consumption.</a:t>
            </a:r>
          </a:p>
        </p:txBody>
      </p:sp>
      <p:sp>
        <p:nvSpPr>
          <p:cNvPr id="11" name="矩形 93">
            <a:extLst>
              <a:ext uri="{FF2B5EF4-FFF2-40B4-BE49-F238E27FC236}">
                <a16:creationId xmlns:a16="http://schemas.microsoft.com/office/drawing/2014/main" id="{018D9A39-E9FA-49D9-A940-727443A0BAD0}"/>
              </a:ext>
            </a:extLst>
          </p:cNvPr>
          <p:cNvSpPr/>
          <p:nvPr/>
        </p:nvSpPr>
        <p:spPr>
          <a:xfrm>
            <a:off x="1275011" y="5458157"/>
            <a:ext cx="9318643" cy="369332"/>
          </a:xfrm>
          <a:prstGeom prst="rect">
            <a:avLst/>
          </a:prstGeom>
          <a:ln w="15875">
            <a:solidFill>
              <a:srgbClr val="B5B5B5"/>
            </a:solidFill>
          </a:ln>
        </p:spPr>
        <p:txBody>
          <a:bodyPr wrap="square" anchor="ctr">
            <a:noAutofit/>
          </a:bodyPr>
          <a:lstStyle/>
          <a:p>
            <a:pPr algn="ctr" defTabSz="685800"/>
            <a:r>
              <a:rPr lang="en-US" sz="1400" b="1" kern="0" dirty="0">
                <a:solidFill>
                  <a:srgbClr val="02FE38"/>
                </a:solidFill>
                <a:ea typeface="Microsoft YaHei" panose="020B0503020204020204" pitchFamily="34" charset="-122"/>
              </a:rPr>
              <a:t>15%</a:t>
            </a:r>
            <a:r>
              <a:rPr lang="en-US" altLang="zh-CN" sz="1400" dirty="0">
                <a:solidFill>
                  <a:srgbClr val="02FE38"/>
                </a:solidFill>
                <a:ea typeface="微软雅黑" panose="020B0503020204020204" pitchFamily="34" charset="-122"/>
                <a:cs typeface="Times New Roman"/>
              </a:rPr>
              <a:t>*</a:t>
            </a:r>
            <a:r>
              <a:rPr lang="en-US" sz="1400" b="1" kern="0" dirty="0">
                <a:solidFill>
                  <a:srgbClr val="02FE38"/>
                </a:solidFill>
                <a:ea typeface="Microsoft YaHei" panose="020B0503020204020204" pitchFamily="34" charset="-122"/>
              </a:rPr>
              <a:t> higher overall energy efficiency</a:t>
            </a:r>
          </a:p>
        </p:txBody>
      </p:sp>
      <p:sp>
        <p:nvSpPr>
          <p:cNvPr id="12" name="下箭头 94">
            <a:extLst>
              <a:ext uri="{FF2B5EF4-FFF2-40B4-BE49-F238E27FC236}">
                <a16:creationId xmlns:a16="http://schemas.microsoft.com/office/drawing/2014/main" id="{A61CE0F8-773E-47D1-AC42-8AF38B18A2C6}"/>
              </a:ext>
            </a:extLst>
          </p:cNvPr>
          <p:cNvSpPr/>
          <p:nvPr/>
        </p:nvSpPr>
        <p:spPr>
          <a:xfrm>
            <a:off x="1926028" y="5176428"/>
            <a:ext cx="451263" cy="200550"/>
          </a:xfrm>
          <a:prstGeom prst="downArrow">
            <a:avLst/>
          </a:prstGeom>
          <a:solidFill>
            <a:srgbClr val="67FD67"/>
          </a:solidFill>
          <a:ln w="12700" cap="flat" cmpd="sng" algn="ctr">
            <a:noFill/>
            <a:prstDash val="solid"/>
            <a:miter lim="800000"/>
          </a:ln>
          <a:effectLst/>
        </p:spPr>
        <p:txBody>
          <a:bodyPr wrap="square" lIns="121912" tIns="60956" rIns="121912" bIns="60956" rtlCol="0" anchor="ctr">
            <a:noAutofit/>
          </a:bodyPr>
          <a:lstStyle/>
          <a:p>
            <a:pPr algn="ctr">
              <a:buSzPct val="100000"/>
              <a:defRPr/>
            </a:pPr>
            <a:endParaRPr lang="zh-CN" altLang="en-US" sz="600" kern="0" dirty="0">
              <a:solidFill>
                <a:srgbClr val="1D1D1A"/>
              </a:solidFill>
              <a:ea typeface="微软雅黑" panose="020B0503020204020204" pitchFamily="34" charset="-122"/>
              <a:sym typeface="Arial" pitchFamily="34" charset="0"/>
            </a:endParaRPr>
          </a:p>
        </p:txBody>
      </p:sp>
      <p:sp>
        <p:nvSpPr>
          <p:cNvPr id="13" name="下箭头 95">
            <a:extLst>
              <a:ext uri="{FF2B5EF4-FFF2-40B4-BE49-F238E27FC236}">
                <a16:creationId xmlns:a16="http://schemas.microsoft.com/office/drawing/2014/main" id="{CA18F70A-AC01-4C3B-B74A-2455050B72B2}"/>
              </a:ext>
            </a:extLst>
          </p:cNvPr>
          <p:cNvSpPr/>
          <p:nvPr/>
        </p:nvSpPr>
        <p:spPr>
          <a:xfrm>
            <a:off x="4463594" y="5176428"/>
            <a:ext cx="451263" cy="200550"/>
          </a:xfrm>
          <a:prstGeom prst="downArrow">
            <a:avLst/>
          </a:prstGeom>
          <a:solidFill>
            <a:srgbClr val="66FE87"/>
          </a:solidFill>
          <a:ln w="12700" cap="flat" cmpd="sng" algn="ctr">
            <a:noFill/>
            <a:prstDash val="solid"/>
            <a:miter lim="800000"/>
          </a:ln>
          <a:effectLst/>
        </p:spPr>
        <p:txBody>
          <a:bodyPr wrap="square" lIns="121912" tIns="60956" rIns="121912" bIns="60956" rtlCol="0" anchor="ctr">
            <a:noAutofit/>
          </a:bodyPr>
          <a:lstStyle/>
          <a:p>
            <a:pPr algn="ctr">
              <a:buSzPct val="100000"/>
              <a:defRPr/>
            </a:pPr>
            <a:endParaRPr lang="zh-CN" altLang="en-US" sz="600" kern="0" dirty="0">
              <a:solidFill>
                <a:srgbClr val="1D1D1A"/>
              </a:solidFill>
              <a:ea typeface="微软雅黑" panose="020B0503020204020204" pitchFamily="34" charset="-122"/>
              <a:sym typeface="Arial" pitchFamily="34" charset="0"/>
            </a:endParaRPr>
          </a:p>
        </p:txBody>
      </p:sp>
      <p:sp>
        <p:nvSpPr>
          <p:cNvPr id="14" name="下箭头 96">
            <a:extLst>
              <a:ext uri="{FF2B5EF4-FFF2-40B4-BE49-F238E27FC236}">
                <a16:creationId xmlns:a16="http://schemas.microsoft.com/office/drawing/2014/main" id="{0CEC8890-7E66-4750-BE6C-82EF68F1105F}"/>
              </a:ext>
            </a:extLst>
          </p:cNvPr>
          <p:cNvSpPr/>
          <p:nvPr/>
        </p:nvSpPr>
        <p:spPr>
          <a:xfrm>
            <a:off x="7080534" y="5176428"/>
            <a:ext cx="451263" cy="200550"/>
          </a:xfrm>
          <a:prstGeom prst="downArrow">
            <a:avLst/>
          </a:prstGeom>
          <a:solidFill>
            <a:srgbClr val="02FE38"/>
          </a:solidFill>
          <a:ln w="12700" cap="flat" cmpd="sng" algn="ctr">
            <a:noFill/>
            <a:prstDash val="solid"/>
            <a:miter lim="800000"/>
          </a:ln>
          <a:effectLst/>
        </p:spPr>
        <p:txBody>
          <a:bodyPr wrap="square" lIns="121912" tIns="60956" rIns="121912" bIns="60956" rtlCol="0" anchor="ctr">
            <a:noAutofit/>
          </a:bodyPr>
          <a:lstStyle/>
          <a:p>
            <a:pPr algn="ctr">
              <a:buSzPct val="100000"/>
              <a:defRPr/>
            </a:pPr>
            <a:endParaRPr lang="zh-CN" altLang="en-US" sz="600" kern="0" dirty="0">
              <a:solidFill>
                <a:srgbClr val="1D1D1A"/>
              </a:solidFill>
              <a:ea typeface="微软雅黑" panose="020B0503020204020204" pitchFamily="34" charset="-122"/>
              <a:sym typeface="Arial" pitchFamily="34" charset="0"/>
            </a:endParaRPr>
          </a:p>
        </p:txBody>
      </p:sp>
      <p:sp>
        <p:nvSpPr>
          <p:cNvPr id="15" name="下箭头 97">
            <a:extLst>
              <a:ext uri="{FF2B5EF4-FFF2-40B4-BE49-F238E27FC236}">
                <a16:creationId xmlns:a16="http://schemas.microsoft.com/office/drawing/2014/main" id="{0C5B920A-A66B-4CAF-BCA5-1D0674D77A45}"/>
              </a:ext>
            </a:extLst>
          </p:cNvPr>
          <p:cNvSpPr/>
          <p:nvPr/>
        </p:nvSpPr>
        <p:spPr>
          <a:xfrm>
            <a:off x="9471842" y="5164505"/>
            <a:ext cx="451263" cy="200550"/>
          </a:xfrm>
          <a:prstGeom prst="downArrow">
            <a:avLst/>
          </a:prstGeom>
          <a:solidFill>
            <a:srgbClr val="67FD67"/>
          </a:solidFill>
          <a:ln w="12700" cap="flat" cmpd="sng" algn="ctr">
            <a:noFill/>
            <a:prstDash val="solid"/>
            <a:miter lim="800000"/>
          </a:ln>
          <a:effectLst/>
        </p:spPr>
        <p:txBody>
          <a:bodyPr wrap="square" lIns="121912" tIns="60956" rIns="121912" bIns="60956" rtlCol="0" anchor="ctr">
            <a:noAutofit/>
          </a:bodyPr>
          <a:lstStyle/>
          <a:p>
            <a:pPr algn="ctr">
              <a:buSzPct val="100000"/>
              <a:defRPr/>
            </a:pPr>
            <a:endParaRPr lang="zh-CN" altLang="en-US" sz="600" kern="0" dirty="0">
              <a:solidFill>
                <a:srgbClr val="1D1D1A"/>
              </a:solidFill>
              <a:ea typeface="微软雅黑" panose="020B0503020204020204" pitchFamily="34" charset="-122"/>
              <a:sym typeface="Arial" pitchFamily="34" charset="0"/>
            </a:endParaRPr>
          </a:p>
        </p:txBody>
      </p:sp>
      <p:sp>
        <p:nvSpPr>
          <p:cNvPr id="28" name="矩形 1">
            <a:extLst>
              <a:ext uri="{FF2B5EF4-FFF2-40B4-BE49-F238E27FC236}">
                <a16:creationId xmlns:a16="http://schemas.microsoft.com/office/drawing/2014/main" id="{F0AC55EE-ACCA-491F-BB00-9CC4CFE6C2E0}"/>
              </a:ext>
            </a:extLst>
          </p:cNvPr>
          <p:cNvSpPr/>
          <p:nvPr/>
        </p:nvSpPr>
        <p:spPr>
          <a:xfrm>
            <a:off x="7290257" y="5796014"/>
            <a:ext cx="2730832" cy="215444"/>
          </a:xfrm>
          <a:prstGeom prst="rect">
            <a:avLst/>
          </a:prstGeom>
        </p:spPr>
        <p:txBody>
          <a:bodyPr wrap="square">
            <a:spAutoFit/>
          </a:bodyPr>
          <a:lstStyle/>
          <a:p>
            <a:pPr defTabSz="1219444" fontAlgn="base">
              <a:spcBef>
                <a:spcPct val="0"/>
              </a:spcBef>
              <a:spcAft>
                <a:spcPts val="600"/>
              </a:spcAft>
              <a:buClr>
                <a:srgbClr val="1D1D1A"/>
              </a:buClr>
              <a:tabLst>
                <a:tab pos="499110" algn="l"/>
              </a:tabLst>
            </a:pPr>
            <a:r>
              <a:rPr lang="en-US" sz="800" dirty="0">
                <a:solidFill>
                  <a:srgbClr val="666666"/>
                </a:solidFill>
                <a:ea typeface="微软雅黑" panose="020B0503020204020204" pitchFamily="34" charset="-122"/>
                <a:cs typeface="Times New Roman"/>
              </a:rPr>
              <a:t>*Data source: Huawei Server Performance Tuning Lab</a:t>
            </a:r>
          </a:p>
        </p:txBody>
      </p:sp>
      <p:sp>
        <p:nvSpPr>
          <p:cNvPr id="29" name="标题 1">
            <a:extLst>
              <a:ext uri="{FF2B5EF4-FFF2-40B4-BE49-F238E27FC236}">
                <a16:creationId xmlns:a16="http://schemas.microsoft.com/office/drawing/2014/main" id="{983B7842-91CF-4C2B-B560-6D5A976C22AF}"/>
              </a:ext>
            </a:extLst>
          </p:cNvPr>
          <p:cNvSpPr txBox="1">
            <a:spLocks/>
          </p:cNvSpPr>
          <p:nvPr/>
        </p:nvSpPr>
        <p:spPr>
          <a:xfrm>
            <a:off x="304669" y="44130"/>
            <a:ext cx="11288072" cy="671894"/>
          </a:xfrm>
          <a:prstGeom prst="rect">
            <a:avLst/>
          </a:prstGeom>
        </p:spPr>
        <p:txBody>
          <a:bodyPr lIns="121915" tIns="60957" rIns="121915" bIns="60957" anchor="ctr"/>
          <a:lstStyle/>
          <a:p>
            <a:r>
              <a:rPr lang="en-US" altLang="zh-CN" sz="2900" b="1" dirty="0">
                <a:solidFill>
                  <a:srgbClr val="00B0F0"/>
                </a:solidFill>
              </a:rPr>
              <a:t>Huawei Server DEMT for 15% higher overall energy Efficiency</a:t>
            </a:r>
          </a:p>
        </p:txBody>
      </p:sp>
    </p:spTree>
    <p:extLst>
      <p:ext uri="{BB962C8B-B14F-4D97-AF65-F5344CB8AC3E}">
        <p14:creationId xmlns:p14="http://schemas.microsoft.com/office/powerpoint/2010/main" val="13491236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3198C73-B124-4958-B2FF-BE2217213749}"/>
              </a:ext>
            </a:extLst>
          </p:cNvPr>
          <p:cNvSpPr/>
          <p:nvPr/>
        </p:nvSpPr>
        <p:spPr>
          <a:xfrm>
            <a:off x="335778" y="885524"/>
            <a:ext cx="11520443" cy="54478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182">
            <a:extLst>
              <a:ext uri="{FF2B5EF4-FFF2-40B4-BE49-F238E27FC236}">
                <a16:creationId xmlns:a16="http://schemas.microsoft.com/office/drawing/2014/main" id="{47BBB3DA-F4B1-4848-9C5E-3ED7B4CF8CB2}"/>
              </a:ext>
            </a:extLst>
          </p:cNvPr>
          <p:cNvSpPr>
            <a:spLocks noChangeShapeType="1"/>
          </p:cNvSpPr>
          <p:nvPr/>
        </p:nvSpPr>
        <p:spPr bwMode="gray">
          <a:xfrm>
            <a:off x="4175787" y="3835837"/>
            <a:ext cx="798162" cy="1972"/>
          </a:xfrm>
          <a:prstGeom prst="line">
            <a:avLst/>
          </a:prstGeom>
          <a:noFill/>
          <a:ln w="19050">
            <a:solidFill>
              <a:sysClr val="window" lastClr="FFFFFF">
                <a:lumMod val="75000"/>
              </a:sysClr>
            </a:solidFill>
            <a:rou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3" name="Line 183">
            <a:extLst>
              <a:ext uri="{FF2B5EF4-FFF2-40B4-BE49-F238E27FC236}">
                <a16:creationId xmlns:a16="http://schemas.microsoft.com/office/drawing/2014/main" id="{960340B4-7475-4216-8C25-1F3B07EC6271}"/>
              </a:ext>
            </a:extLst>
          </p:cNvPr>
          <p:cNvSpPr>
            <a:spLocks noChangeShapeType="1"/>
          </p:cNvSpPr>
          <p:nvPr/>
        </p:nvSpPr>
        <p:spPr bwMode="gray">
          <a:xfrm>
            <a:off x="4833998" y="2726473"/>
            <a:ext cx="427967" cy="620166"/>
          </a:xfrm>
          <a:prstGeom prst="line">
            <a:avLst/>
          </a:prstGeom>
          <a:noFill/>
          <a:ln w="19050">
            <a:solidFill>
              <a:sysClr val="window" lastClr="FFFFFF">
                <a:lumMod val="75000"/>
              </a:sysClr>
            </a:solidFill>
            <a:rou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4" name="Line 184">
            <a:extLst>
              <a:ext uri="{FF2B5EF4-FFF2-40B4-BE49-F238E27FC236}">
                <a16:creationId xmlns:a16="http://schemas.microsoft.com/office/drawing/2014/main" id="{97B62E9A-7EA7-4475-B2E7-686045A29511}"/>
              </a:ext>
            </a:extLst>
          </p:cNvPr>
          <p:cNvSpPr>
            <a:spLocks noChangeShapeType="1"/>
          </p:cNvSpPr>
          <p:nvPr/>
        </p:nvSpPr>
        <p:spPr bwMode="gray">
          <a:xfrm flipH="1">
            <a:off x="5254732" y="4495937"/>
            <a:ext cx="101652" cy="220178"/>
          </a:xfrm>
          <a:prstGeom prst="line">
            <a:avLst/>
          </a:prstGeom>
          <a:noFill/>
          <a:ln w="19050">
            <a:solidFill>
              <a:sysClr val="window" lastClr="FFFFFF">
                <a:lumMod val="75000"/>
              </a:sysClr>
            </a:solidFill>
            <a:rou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5" name="Line 185">
            <a:extLst>
              <a:ext uri="{FF2B5EF4-FFF2-40B4-BE49-F238E27FC236}">
                <a16:creationId xmlns:a16="http://schemas.microsoft.com/office/drawing/2014/main" id="{5112E479-5221-46E9-86D8-24CB2F1D90C9}"/>
              </a:ext>
            </a:extLst>
          </p:cNvPr>
          <p:cNvSpPr>
            <a:spLocks noChangeShapeType="1"/>
          </p:cNvSpPr>
          <p:nvPr/>
        </p:nvSpPr>
        <p:spPr bwMode="gray">
          <a:xfrm>
            <a:off x="6330176" y="3951445"/>
            <a:ext cx="317367" cy="11259"/>
          </a:xfrm>
          <a:prstGeom prst="line">
            <a:avLst/>
          </a:prstGeom>
          <a:noFill/>
          <a:ln w="19050">
            <a:solidFill>
              <a:sysClr val="window" lastClr="FFFFFF">
                <a:lumMod val="75000"/>
              </a:sysClr>
            </a:solidFill>
            <a:rou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6" name="Line 186">
            <a:extLst>
              <a:ext uri="{FF2B5EF4-FFF2-40B4-BE49-F238E27FC236}">
                <a16:creationId xmlns:a16="http://schemas.microsoft.com/office/drawing/2014/main" id="{8FD6C389-8F1E-4D14-8692-BB5E1EF91EA9}"/>
              </a:ext>
            </a:extLst>
          </p:cNvPr>
          <p:cNvSpPr>
            <a:spLocks noChangeShapeType="1"/>
          </p:cNvSpPr>
          <p:nvPr/>
        </p:nvSpPr>
        <p:spPr bwMode="gray">
          <a:xfrm flipV="1">
            <a:off x="5820229" y="2940966"/>
            <a:ext cx="330052" cy="441168"/>
          </a:xfrm>
          <a:prstGeom prst="line">
            <a:avLst/>
          </a:prstGeom>
          <a:noFill/>
          <a:ln w="19050">
            <a:solidFill>
              <a:sysClr val="window" lastClr="FFFFFF">
                <a:lumMod val="75000"/>
              </a:sysClr>
            </a:solidFill>
            <a:roun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7" name="Oval 181">
            <a:extLst>
              <a:ext uri="{FF2B5EF4-FFF2-40B4-BE49-F238E27FC236}">
                <a16:creationId xmlns:a16="http://schemas.microsoft.com/office/drawing/2014/main" id="{A73A03A0-FEC4-4889-B0BB-49D82EBC6400}"/>
              </a:ext>
            </a:extLst>
          </p:cNvPr>
          <p:cNvSpPr>
            <a:spLocks noChangeArrowheads="1"/>
          </p:cNvSpPr>
          <p:nvPr/>
        </p:nvSpPr>
        <p:spPr bwMode="gray">
          <a:xfrm>
            <a:off x="4950454" y="3168946"/>
            <a:ext cx="1440709" cy="1440292"/>
          </a:xfrm>
          <a:prstGeom prst="ellipse">
            <a:avLst/>
          </a:prstGeom>
          <a:solidFill>
            <a:srgbClr val="DCDCDC"/>
          </a:solidFill>
          <a:ln>
            <a:noFill/>
          </a:ln>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91445" tIns="45723" rIns="91445" bIns="45723" anchor="ctr"/>
          <a:lstStyle/>
          <a:p>
            <a:pPr defTabSz="914599" fontAlgn="base">
              <a:spcBef>
                <a:spcPct val="0"/>
              </a:spcBef>
              <a:spcAft>
                <a:spcPct val="0"/>
              </a:spcAft>
            </a:pPr>
            <a:endParaRPr lang="zh-CN" altLang="en-US" sz="1300" dirty="0">
              <a:solidFill>
                <a:srgbClr val="FFFFFF"/>
              </a:solidFill>
              <a:ea typeface="微软雅黑"/>
            </a:endParaRPr>
          </a:p>
        </p:txBody>
      </p:sp>
      <p:sp>
        <p:nvSpPr>
          <p:cNvPr id="8" name="Oval 187">
            <a:extLst>
              <a:ext uri="{FF2B5EF4-FFF2-40B4-BE49-F238E27FC236}">
                <a16:creationId xmlns:a16="http://schemas.microsoft.com/office/drawing/2014/main" id="{ECCF6749-16CA-4C7B-9B38-7B8F9483477F}"/>
              </a:ext>
            </a:extLst>
          </p:cNvPr>
          <p:cNvSpPr>
            <a:spLocks noChangeArrowheads="1"/>
          </p:cNvSpPr>
          <p:nvPr/>
        </p:nvSpPr>
        <p:spPr bwMode="gray">
          <a:xfrm>
            <a:off x="5222146" y="3436536"/>
            <a:ext cx="895764" cy="895531"/>
          </a:xfrm>
          <a:prstGeom prst="ellipse">
            <a:avLst/>
          </a:prstGeom>
          <a:solidFill>
            <a:sysClr val="windowText" lastClr="000000">
              <a:lumMod val="65000"/>
              <a:lumOff val="35000"/>
            </a:sysClr>
          </a:solidFill>
          <a:ln>
            <a:noFill/>
          </a:ln>
        </p:spPr>
        <p:txBody>
          <a:bodyPr wrap="none" lIns="91445" tIns="45723" rIns="91445" bIns="45723" anchor="ctr"/>
          <a:lstStyle/>
          <a:p>
            <a:pPr defTabSz="914599" fontAlgn="base">
              <a:spcBef>
                <a:spcPct val="0"/>
              </a:spcBef>
              <a:spcAft>
                <a:spcPct val="0"/>
              </a:spcAft>
              <a:defRPr/>
            </a:pPr>
            <a:endParaRPr lang="zh-CN" altLang="en-US" sz="1300" kern="0" dirty="0">
              <a:solidFill>
                <a:srgbClr val="FFFFFF"/>
              </a:solidFill>
              <a:ea typeface="微软雅黑"/>
            </a:endParaRPr>
          </a:p>
        </p:txBody>
      </p:sp>
      <p:sp>
        <p:nvSpPr>
          <p:cNvPr id="9" name="Arc 347">
            <a:extLst>
              <a:ext uri="{FF2B5EF4-FFF2-40B4-BE49-F238E27FC236}">
                <a16:creationId xmlns:a16="http://schemas.microsoft.com/office/drawing/2014/main" id="{04FC6959-547A-45CC-9DC7-C6C3F4BA3092}"/>
              </a:ext>
            </a:extLst>
          </p:cNvPr>
          <p:cNvSpPr/>
          <p:nvPr/>
        </p:nvSpPr>
        <p:spPr bwMode="gray">
          <a:xfrm rot="1129146" flipH="1">
            <a:off x="5126205" y="3351005"/>
            <a:ext cx="1080250" cy="1079967"/>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38100">
            <a:solidFill>
              <a:srgbClr val="000000"/>
            </a:solidFill>
            <a:prstDash val="sysDot"/>
            <a:round/>
            <a:tailEnd type="triangle" w="sm" len="sm"/>
          </a:ln>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5" tIns="45723" rIns="91445" bIns="45723" anchor="ctr"/>
          <a:lstStyle/>
          <a:p>
            <a:pPr defTabSz="914599" fontAlgn="base">
              <a:spcBef>
                <a:spcPct val="0"/>
              </a:spcBef>
              <a:spcAft>
                <a:spcPct val="0"/>
              </a:spcAft>
            </a:pPr>
            <a:endParaRPr lang="zh-CN" altLang="en-US" sz="1300" dirty="0">
              <a:solidFill>
                <a:srgbClr val="FFFFFF"/>
              </a:solidFill>
              <a:ea typeface="微软雅黑"/>
            </a:endParaRPr>
          </a:p>
        </p:txBody>
      </p:sp>
      <p:sp>
        <p:nvSpPr>
          <p:cNvPr id="10" name="AutoShape 349">
            <a:extLst>
              <a:ext uri="{FF2B5EF4-FFF2-40B4-BE49-F238E27FC236}">
                <a16:creationId xmlns:a16="http://schemas.microsoft.com/office/drawing/2014/main" id="{288372D4-B1FB-495E-BE02-74B89B5C34F7}"/>
              </a:ext>
            </a:extLst>
          </p:cNvPr>
          <p:cNvSpPr/>
          <p:nvPr/>
        </p:nvSpPr>
        <p:spPr bwMode="auto">
          <a:xfrm>
            <a:off x="7534159" y="1920131"/>
            <a:ext cx="2740565" cy="658115"/>
          </a:xfrm>
          <a:prstGeom prst="accentCallout2">
            <a:avLst>
              <a:gd name="adj1" fmla="val 31167"/>
              <a:gd name="adj2" fmla="val -4102"/>
              <a:gd name="adj3" fmla="val 29926"/>
              <a:gd name="adj4" fmla="val -14240"/>
              <a:gd name="adj5" fmla="val 80120"/>
              <a:gd name="adj6" fmla="val -23941"/>
            </a:avLst>
          </a:prstGeom>
          <a:noFill/>
          <a:ln w="28575">
            <a:solidFill>
              <a:srgbClr val="3C75C8"/>
            </a:solidFill>
            <a:miter lim="800000"/>
            <a:tailEnd type="diamond" w="med" len="med"/>
          </a:ln>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3" tIns="45724" rIns="91448" bIns="45724" anchor="ctr"/>
          <a:lstStyle/>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Memory address error parsing</a:t>
            </a:r>
          </a:p>
          <a:p>
            <a:pPr marL="114332" indent="-114332" defTabSz="914599" eaLnBrk="0" fontAlgn="base" hangingPunct="0">
              <a:spcBef>
                <a:spcPct val="0"/>
              </a:spcBef>
              <a:spcAft>
                <a:spcPct val="0"/>
              </a:spcAft>
              <a:buFont typeface="Arial" panose="020B0604020202020204" pitchFamily="34" charset="0"/>
              <a:buChar char="•"/>
            </a:pPr>
            <a:r>
              <a:rPr lang="zh-CN" altLang="en-US" sz="1300" dirty="0">
                <a:solidFill>
                  <a:srgbClr val="00B0F0"/>
                </a:solidFill>
                <a:ea typeface="微软雅黑"/>
              </a:rPr>
              <a:t>Correctable error storm suppression</a:t>
            </a:r>
          </a:p>
          <a:p>
            <a:pPr marL="114332" indent="-114332" defTabSz="914599" eaLnBrk="0" fontAlgn="base" hangingPunct="0">
              <a:spcBef>
                <a:spcPct val="0"/>
              </a:spcBef>
              <a:spcAft>
                <a:spcPct val="0"/>
              </a:spcAft>
              <a:buFont typeface="Arial" panose="020B0604020202020204" pitchFamily="34" charset="0"/>
              <a:buChar char="•"/>
            </a:pPr>
            <a:r>
              <a:rPr lang="zh-CN" altLang="en-US" sz="1300" dirty="0">
                <a:solidFill>
                  <a:srgbClr val="00B0F0"/>
                </a:solidFill>
                <a:ea typeface="微软雅黑"/>
              </a:rPr>
              <a:t>Fault locati</a:t>
            </a:r>
            <a:r>
              <a:rPr lang="en-US" altLang="zh-CN" sz="1300" dirty="0">
                <a:solidFill>
                  <a:srgbClr val="00B0F0"/>
                </a:solidFill>
                <a:ea typeface="微软雅黑"/>
              </a:rPr>
              <a:t>ng</a:t>
            </a:r>
            <a:r>
              <a:rPr lang="zh-CN" altLang="en-US" sz="1300" dirty="0">
                <a:solidFill>
                  <a:srgbClr val="00B0F0"/>
                </a:solidFill>
                <a:ea typeface="微软雅黑"/>
              </a:rPr>
              <a:t> of the memory link/slot</a:t>
            </a:r>
          </a:p>
        </p:txBody>
      </p:sp>
      <p:sp>
        <p:nvSpPr>
          <p:cNvPr id="11" name="AutoShape 350">
            <a:extLst>
              <a:ext uri="{FF2B5EF4-FFF2-40B4-BE49-F238E27FC236}">
                <a16:creationId xmlns:a16="http://schemas.microsoft.com/office/drawing/2014/main" id="{098D1CBC-2BF7-4489-81E2-EE613C2DB072}"/>
              </a:ext>
            </a:extLst>
          </p:cNvPr>
          <p:cNvSpPr/>
          <p:nvPr/>
        </p:nvSpPr>
        <p:spPr bwMode="auto">
          <a:xfrm>
            <a:off x="7984093" y="3159080"/>
            <a:ext cx="2806901" cy="655534"/>
          </a:xfrm>
          <a:prstGeom prst="accentCallout2">
            <a:avLst>
              <a:gd name="adj1" fmla="val 29148"/>
              <a:gd name="adj2" fmla="val -3991"/>
              <a:gd name="adj3" fmla="val 29148"/>
              <a:gd name="adj4" fmla="val -10111"/>
              <a:gd name="adj5" fmla="val 75227"/>
              <a:gd name="adj6" fmla="val -22273"/>
            </a:avLst>
          </a:prstGeom>
          <a:noFill/>
          <a:ln w="28575">
            <a:solidFill>
              <a:srgbClr val="C0C0C0"/>
            </a:solidFill>
            <a:miter lim="800000"/>
            <a:tailEnd type="diamond" w="med" len="med"/>
          </a:ln>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3" tIns="45724" rIns="91448" bIns="45724" anchor="ctr"/>
          <a:lstStyle/>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Fault d</a:t>
            </a:r>
            <a:r>
              <a:rPr lang="zh-CN" altLang="en-US" sz="1300" dirty="0">
                <a:solidFill>
                  <a:srgbClr val="00B0F0"/>
                </a:solidFill>
                <a:ea typeface="微软雅黑"/>
              </a:rPr>
              <a:t>iagnosis of multiple links, such as network switching links and SAS links</a:t>
            </a:r>
          </a:p>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OS crash information collection</a:t>
            </a:r>
          </a:p>
        </p:txBody>
      </p:sp>
      <p:sp>
        <p:nvSpPr>
          <p:cNvPr id="12" name="AutoShape 351">
            <a:extLst>
              <a:ext uri="{FF2B5EF4-FFF2-40B4-BE49-F238E27FC236}">
                <a16:creationId xmlns:a16="http://schemas.microsoft.com/office/drawing/2014/main" id="{2F21582D-4427-449E-8BC0-334A461EA480}"/>
              </a:ext>
            </a:extLst>
          </p:cNvPr>
          <p:cNvSpPr/>
          <p:nvPr/>
        </p:nvSpPr>
        <p:spPr bwMode="auto">
          <a:xfrm>
            <a:off x="651273" y="2219505"/>
            <a:ext cx="2708120" cy="553521"/>
          </a:xfrm>
          <a:prstGeom prst="accentCallout2">
            <a:avLst>
              <a:gd name="adj1" fmla="val 26278"/>
              <a:gd name="adj2" fmla="val 104782"/>
              <a:gd name="adj3" fmla="val 26278"/>
              <a:gd name="adj4" fmla="val 114843"/>
              <a:gd name="adj5" fmla="val 64392"/>
              <a:gd name="adj6" fmla="val 127284"/>
            </a:avLst>
          </a:prstGeom>
          <a:noFill/>
          <a:ln w="28575">
            <a:solidFill>
              <a:srgbClr val="7FAF4F"/>
            </a:solidFill>
            <a:miter lim="800000"/>
            <a:tailEnd type="diamond" w="med" len="med"/>
          </a:ln>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3" tIns="45724" rIns="91448" bIns="45724" anchor="ctr"/>
          <a:lstStyle/>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Out-of-band collection of </a:t>
            </a:r>
            <a:r>
              <a:rPr lang="en-US" altLang="zh-CN" sz="1300" dirty="0">
                <a:solidFill>
                  <a:srgbClr val="00B0F0"/>
                </a:solidFill>
                <a:ea typeface="宋体" pitchFamily="2" charset="-122"/>
              </a:rPr>
              <a:t>CATERR fault information </a:t>
            </a:r>
            <a:endParaRPr lang="en-US" altLang="zh-CN" sz="1300" dirty="0">
              <a:solidFill>
                <a:srgbClr val="00B0F0"/>
              </a:solidFill>
              <a:ea typeface="微软雅黑"/>
            </a:endParaRPr>
          </a:p>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Precise locating of </a:t>
            </a:r>
            <a:r>
              <a:rPr lang="en-US" altLang="zh-CN" sz="1300" dirty="0">
                <a:solidFill>
                  <a:srgbClr val="00B0F0"/>
                </a:solidFill>
                <a:ea typeface="宋体" pitchFamily="2" charset="-122"/>
              </a:rPr>
              <a:t>MCERR and IERR</a:t>
            </a:r>
            <a:endParaRPr lang="en-US" altLang="zh-CN" sz="1300" dirty="0">
              <a:solidFill>
                <a:srgbClr val="00B0F0"/>
              </a:solidFill>
              <a:ea typeface="微软雅黑"/>
            </a:endParaRPr>
          </a:p>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D</a:t>
            </a:r>
            <a:r>
              <a:rPr lang="zh-CN" altLang="en-US" sz="1300" dirty="0">
                <a:solidFill>
                  <a:srgbClr val="00B0F0"/>
                </a:solidFill>
                <a:ea typeface="微软雅黑"/>
              </a:rPr>
              <a:t>iagnosis </a:t>
            </a:r>
            <a:r>
              <a:rPr lang="en-US" altLang="zh-CN" sz="1300" dirty="0">
                <a:solidFill>
                  <a:srgbClr val="00B0F0"/>
                </a:solidFill>
                <a:ea typeface="微软雅黑"/>
              </a:rPr>
              <a:t>logs</a:t>
            </a:r>
            <a:endParaRPr lang="zh-CN" altLang="en-US" sz="1300" dirty="0">
              <a:solidFill>
                <a:srgbClr val="00B0F0"/>
              </a:solidFill>
              <a:ea typeface="微软雅黑"/>
            </a:endParaRPr>
          </a:p>
        </p:txBody>
      </p:sp>
      <p:sp>
        <p:nvSpPr>
          <p:cNvPr id="13" name="AutoShape 352">
            <a:extLst>
              <a:ext uri="{FF2B5EF4-FFF2-40B4-BE49-F238E27FC236}">
                <a16:creationId xmlns:a16="http://schemas.microsoft.com/office/drawing/2014/main" id="{C0CA53D3-2D70-4A80-BF33-C74AF5BAB114}"/>
              </a:ext>
            </a:extLst>
          </p:cNvPr>
          <p:cNvSpPr/>
          <p:nvPr/>
        </p:nvSpPr>
        <p:spPr bwMode="auto">
          <a:xfrm>
            <a:off x="912101" y="3457935"/>
            <a:ext cx="1778653" cy="435062"/>
          </a:xfrm>
          <a:prstGeom prst="accentCallout2">
            <a:avLst>
              <a:gd name="adj1" fmla="val 26278"/>
              <a:gd name="adj2" fmla="val 104782"/>
              <a:gd name="adj3" fmla="val 26277"/>
              <a:gd name="adj4" fmla="val 114687"/>
              <a:gd name="adj5" fmla="val 70871"/>
              <a:gd name="adj6" fmla="val 128660"/>
            </a:avLst>
          </a:prstGeom>
          <a:noFill/>
          <a:ln w="28575">
            <a:solidFill>
              <a:srgbClr val="5294B2"/>
            </a:solidFill>
            <a:miter lim="800000"/>
            <a:tailEnd type="diamond" w="med" len="med"/>
          </a:ln>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3" tIns="45724" rIns="91448" bIns="45724" anchor="ctr"/>
          <a:lstStyle/>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Accurate diagnosis of </a:t>
            </a:r>
            <a:r>
              <a:rPr lang="en-US" altLang="zh-CN" sz="1300" dirty="0">
                <a:solidFill>
                  <a:srgbClr val="00B0F0"/>
                </a:solidFill>
                <a:ea typeface="宋体" pitchFamily="2" charset="-122"/>
              </a:rPr>
              <a:t>PCIe card faults</a:t>
            </a:r>
            <a:endParaRPr lang="en-US" altLang="zh-CN" sz="1300" dirty="0">
              <a:solidFill>
                <a:srgbClr val="00B0F0"/>
              </a:solidFill>
              <a:ea typeface="微软雅黑"/>
            </a:endParaRPr>
          </a:p>
        </p:txBody>
      </p:sp>
      <p:sp>
        <p:nvSpPr>
          <p:cNvPr id="14" name="AutoShape 353">
            <a:extLst>
              <a:ext uri="{FF2B5EF4-FFF2-40B4-BE49-F238E27FC236}">
                <a16:creationId xmlns:a16="http://schemas.microsoft.com/office/drawing/2014/main" id="{F50F9233-B5FB-4AC2-BB8C-20B201C591E8}"/>
              </a:ext>
            </a:extLst>
          </p:cNvPr>
          <p:cNvSpPr/>
          <p:nvPr/>
        </p:nvSpPr>
        <p:spPr bwMode="auto">
          <a:xfrm>
            <a:off x="1599569" y="4848253"/>
            <a:ext cx="2423392" cy="676007"/>
          </a:xfrm>
          <a:prstGeom prst="accentCallout2">
            <a:avLst>
              <a:gd name="adj1" fmla="val 29148"/>
              <a:gd name="adj2" fmla="val 105046"/>
              <a:gd name="adj3" fmla="val 31433"/>
              <a:gd name="adj4" fmla="val 120975"/>
              <a:gd name="adj5" fmla="val 56536"/>
              <a:gd name="adj6" fmla="val 127117"/>
            </a:avLst>
          </a:prstGeom>
          <a:noFill/>
          <a:ln w="28575">
            <a:solidFill>
              <a:srgbClr val="0063B0"/>
            </a:solidFill>
            <a:miter lim="800000"/>
            <a:tailEnd type="diamond" w="med" len="med"/>
          </a:ln>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3" tIns="45724" rIns="91448" bIns="45724" anchor="ctr"/>
          <a:lstStyle/>
          <a:p>
            <a:pPr marL="114332" indent="-114332" defTabSz="914599" eaLnBrk="0" fontAlgn="base" hangingPunct="0">
              <a:spcBef>
                <a:spcPct val="0"/>
              </a:spcBef>
              <a:spcAft>
                <a:spcPct val="0"/>
              </a:spcAft>
              <a:buFont typeface="Arial" panose="020B0604020202020204" pitchFamily="34" charset="0"/>
              <a:buChar char="•"/>
            </a:pPr>
            <a:r>
              <a:rPr lang="zh-CN" altLang="en-US" sz="1300" dirty="0">
                <a:solidFill>
                  <a:srgbClr val="00B0F0"/>
                </a:solidFill>
                <a:ea typeface="微软雅黑"/>
              </a:rPr>
              <a:t>Storage medium fault alarm and pre-diagnosis</a:t>
            </a:r>
          </a:p>
          <a:p>
            <a:pPr marL="114332" indent="-114332" defTabSz="914599" eaLnBrk="0" fontAlgn="base" hangingPunct="0">
              <a:spcBef>
                <a:spcPct val="0"/>
              </a:spcBef>
              <a:spcAft>
                <a:spcPct val="0"/>
              </a:spcAft>
              <a:buFont typeface="Arial" panose="020B0604020202020204" pitchFamily="34" charset="0"/>
              <a:buChar char="•"/>
            </a:pPr>
            <a:r>
              <a:rPr lang="zh-CN" altLang="en-US" sz="1300" dirty="0">
                <a:solidFill>
                  <a:srgbClr val="00B0F0"/>
                </a:solidFill>
                <a:ea typeface="微软雅黑"/>
              </a:rPr>
              <a:t>Storage link diagnosis</a:t>
            </a:r>
          </a:p>
          <a:p>
            <a:pPr marL="114332" indent="-114332" defTabSz="914599" eaLnBrk="0" fontAlgn="base" hangingPunct="0">
              <a:spcBef>
                <a:spcPct val="0"/>
              </a:spcBef>
              <a:spcAft>
                <a:spcPct val="0"/>
              </a:spcAft>
              <a:buFont typeface="Arial" panose="020B0604020202020204" pitchFamily="34" charset="0"/>
              <a:buChar char="•"/>
            </a:pPr>
            <a:r>
              <a:rPr lang="en-US" altLang="zh-CN" sz="1300" dirty="0">
                <a:solidFill>
                  <a:srgbClr val="00B0F0"/>
                </a:solidFill>
                <a:ea typeface="微软雅黑"/>
              </a:rPr>
              <a:t>HDD/NVMe/SSD/M.2</a:t>
            </a:r>
          </a:p>
        </p:txBody>
      </p:sp>
      <p:sp>
        <p:nvSpPr>
          <p:cNvPr id="15" name="矩形 68">
            <a:extLst>
              <a:ext uri="{FF2B5EF4-FFF2-40B4-BE49-F238E27FC236}">
                <a16:creationId xmlns:a16="http://schemas.microsoft.com/office/drawing/2014/main" id="{5A04FA6C-9262-4A3A-A279-A0253443D8EE}"/>
              </a:ext>
            </a:extLst>
          </p:cNvPr>
          <p:cNvSpPr/>
          <p:nvPr/>
        </p:nvSpPr>
        <p:spPr>
          <a:xfrm>
            <a:off x="5296606" y="3654612"/>
            <a:ext cx="777059" cy="420699"/>
          </a:xfrm>
          <a:prstGeom prst="rect">
            <a:avLst/>
          </a:prstGeom>
        </p:spPr>
        <p:txBody>
          <a:bodyPr wrap="none" lIns="91445" tIns="45723" rIns="91445" bIns="45723">
            <a:spAutoFit/>
          </a:bodyPr>
          <a:lstStyle/>
          <a:p>
            <a:pPr algn="ctr" defTabSz="914599" eaLnBrk="0" fontAlgn="base" hangingPunct="0">
              <a:spcBef>
                <a:spcPct val="0"/>
              </a:spcBef>
              <a:spcAft>
                <a:spcPct val="0"/>
              </a:spcAft>
            </a:pPr>
            <a:r>
              <a:rPr lang="en-US" altLang="zh-CN" sz="2100" b="1" dirty="0">
                <a:solidFill>
                  <a:srgbClr val="FFC000"/>
                </a:solidFill>
                <a:ea typeface="微软雅黑"/>
              </a:rPr>
              <a:t>FDM</a:t>
            </a:r>
          </a:p>
        </p:txBody>
      </p:sp>
      <p:grpSp>
        <p:nvGrpSpPr>
          <p:cNvPr id="16" name="组合 5">
            <a:extLst>
              <a:ext uri="{FF2B5EF4-FFF2-40B4-BE49-F238E27FC236}">
                <a16:creationId xmlns:a16="http://schemas.microsoft.com/office/drawing/2014/main" id="{705E76F6-0204-4EBF-9341-0C119D629278}"/>
              </a:ext>
            </a:extLst>
          </p:cNvPr>
          <p:cNvGrpSpPr/>
          <p:nvPr/>
        </p:nvGrpSpPr>
        <p:grpSpPr>
          <a:xfrm>
            <a:off x="6025739" y="2160478"/>
            <a:ext cx="864425" cy="864175"/>
            <a:chOff x="8757038" y="4715329"/>
            <a:chExt cx="1152000" cy="1152000"/>
          </a:xfrm>
        </p:grpSpPr>
        <p:sp>
          <p:nvSpPr>
            <p:cNvPr id="17" name="椭圆 70">
              <a:extLst>
                <a:ext uri="{FF2B5EF4-FFF2-40B4-BE49-F238E27FC236}">
                  <a16:creationId xmlns:a16="http://schemas.microsoft.com/office/drawing/2014/main" id="{EADB0CD9-4445-4343-BAB8-EA3572C19314}"/>
                </a:ext>
              </a:extLst>
            </p:cNvPr>
            <p:cNvSpPr/>
            <p:nvPr/>
          </p:nvSpPr>
          <p:spPr>
            <a:xfrm>
              <a:off x="8828982" y="4787329"/>
              <a:ext cx="1008112" cy="1008000"/>
            </a:xfrm>
            <a:prstGeom prst="ellipse">
              <a:avLst/>
            </a:prstGeom>
            <a:noFill/>
            <a:ln w="25400" cap="flat" cmpd="sng" algn="ctr">
              <a:solidFill>
                <a:srgbClr val="0063B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sp>
          <p:nvSpPr>
            <p:cNvPr id="18" name="椭圆 71">
              <a:extLst>
                <a:ext uri="{FF2B5EF4-FFF2-40B4-BE49-F238E27FC236}">
                  <a16:creationId xmlns:a16="http://schemas.microsoft.com/office/drawing/2014/main" id="{54E666EB-24E7-43A5-A4D2-AEDA28E52DED}"/>
                </a:ext>
              </a:extLst>
            </p:cNvPr>
            <p:cNvSpPr/>
            <p:nvPr/>
          </p:nvSpPr>
          <p:spPr>
            <a:xfrm>
              <a:off x="8757038" y="4715329"/>
              <a:ext cx="1152000" cy="1152000"/>
            </a:xfrm>
            <a:prstGeom prst="ellipse">
              <a:avLst/>
            </a:prstGeom>
            <a:noFill/>
            <a:ln w="9525" cap="flat" cmpd="sng" algn="ctr">
              <a:solidFill>
                <a:srgbClr val="0063B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grpSp>
      <p:grpSp>
        <p:nvGrpSpPr>
          <p:cNvPr id="19" name="组合 187">
            <a:extLst>
              <a:ext uri="{FF2B5EF4-FFF2-40B4-BE49-F238E27FC236}">
                <a16:creationId xmlns:a16="http://schemas.microsoft.com/office/drawing/2014/main" id="{9A385FC8-1E84-4788-B384-77D54B650D91}"/>
              </a:ext>
            </a:extLst>
          </p:cNvPr>
          <p:cNvGrpSpPr/>
          <p:nvPr/>
        </p:nvGrpSpPr>
        <p:grpSpPr>
          <a:xfrm>
            <a:off x="4074021" y="2042492"/>
            <a:ext cx="864425" cy="864175"/>
            <a:chOff x="8757038" y="4715329"/>
            <a:chExt cx="1152000" cy="1152000"/>
          </a:xfrm>
        </p:grpSpPr>
        <p:sp>
          <p:nvSpPr>
            <p:cNvPr id="20" name="椭圆 73">
              <a:extLst>
                <a:ext uri="{FF2B5EF4-FFF2-40B4-BE49-F238E27FC236}">
                  <a16:creationId xmlns:a16="http://schemas.microsoft.com/office/drawing/2014/main" id="{82F67EC8-96B8-4D16-B4BE-6497621E912E}"/>
                </a:ext>
              </a:extLst>
            </p:cNvPr>
            <p:cNvSpPr/>
            <p:nvPr/>
          </p:nvSpPr>
          <p:spPr>
            <a:xfrm>
              <a:off x="8828982" y="4787329"/>
              <a:ext cx="1008112" cy="1008000"/>
            </a:xfrm>
            <a:prstGeom prst="ellipse">
              <a:avLst/>
            </a:prstGeom>
            <a:noFill/>
            <a:ln w="25400" cap="flat" cmpd="sng" algn="ctr">
              <a:solidFill>
                <a:srgbClr val="00B05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sp>
          <p:nvSpPr>
            <p:cNvPr id="21" name="椭圆 74">
              <a:extLst>
                <a:ext uri="{FF2B5EF4-FFF2-40B4-BE49-F238E27FC236}">
                  <a16:creationId xmlns:a16="http://schemas.microsoft.com/office/drawing/2014/main" id="{53E6C2E3-F808-45C5-B960-569C5EEFD2C6}"/>
                </a:ext>
              </a:extLst>
            </p:cNvPr>
            <p:cNvSpPr/>
            <p:nvPr/>
          </p:nvSpPr>
          <p:spPr>
            <a:xfrm>
              <a:off x="8757038" y="4715329"/>
              <a:ext cx="1152000" cy="1152000"/>
            </a:xfrm>
            <a:prstGeom prst="ellipse">
              <a:avLst/>
            </a:prstGeom>
            <a:noFill/>
            <a:ln w="9525" cap="flat" cmpd="sng" algn="ctr">
              <a:solidFill>
                <a:srgbClr val="00B05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grpSp>
      <p:grpSp>
        <p:nvGrpSpPr>
          <p:cNvPr id="22" name="组合 190">
            <a:extLst>
              <a:ext uri="{FF2B5EF4-FFF2-40B4-BE49-F238E27FC236}">
                <a16:creationId xmlns:a16="http://schemas.microsoft.com/office/drawing/2014/main" id="{821B9C0E-AA8D-4310-83AF-CB8A5AF70F96}"/>
              </a:ext>
            </a:extLst>
          </p:cNvPr>
          <p:cNvGrpSpPr/>
          <p:nvPr/>
        </p:nvGrpSpPr>
        <p:grpSpPr>
          <a:xfrm>
            <a:off x="3099758" y="3314189"/>
            <a:ext cx="864425" cy="864175"/>
            <a:chOff x="8757038" y="4715329"/>
            <a:chExt cx="1152000" cy="1152000"/>
          </a:xfrm>
        </p:grpSpPr>
        <p:sp>
          <p:nvSpPr>
            <p:cNvPr id="23" name="椭圆 76">
              <a:extLst>
                <a:ext uri="{FF2B5EF4-FFF2-40B4-BE49-F238E27FC236}">
                  <a16:creationId xmlns:a16="http://schemas.microsoft.com/office/drawing/2014/main" id="{73824720-43DE-46A2-9F72-71759E0C9DEC}"/>
                </a:ext>
              </a:extLst>
            </p:cNvPr>
            <p:cNvSpPr/>
            <p:nvPr/>
          </p:nvSpPr>
          <p:spPr>
            <a:xfrm>
              <a:off x="8828982" y="4787329"/>
              <a:ext cx="1008112" cy="1008000"/>
            </a:xfrm>
            <a:prstGeom prst="ellipse">
              <a:avLst/>
            </a:prstGeom>
            <a:noFill/>
            <a:ln w="25400" cap="flat" cmpd="sng" algn="ctr">
              <a:solidFill>
                <a:srgbClr val="5294B2"/>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sp>
          <p:nvSpPr>
            <p:cNvPr id="24" name="椭圆 77">
              <a:extLst>
                <a:ext uri="{FF2B5EF4-FFF2-40B4-BE49-F238E27FC236}">
                  <a16:creationId xmlns:a16="http://schemas.microsoft.com/office/drawing/2014/main" id="{E97317C9-71F6-46B9-AAC5-23DA9ECCE32C}"/>
                </a:ext>
              </a:extLst>
            </p:cNvPr>
            <p:cNvSpPr/>
            <p:nvPr/>
          </p:nvSpPr>
          <p:spPr>
            <a:xfrm>
              <a:off x="8757038" y="4715329"/>
              <a:ext cx="1152000" cy="1152000"/>
            </a:xfrm>
            <a:prstGeom prst="ellipse">
              <a:avLst/>
            </a:prstGeom>
            <a:noFill/>
            <a:ln w="9525" cap="flat" cmpd="sng" algn="ctr">
              <a:solidFill>
                <a:srgbClr val="5294B2"/>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grpSp>
      <p:grpSp>
        <p:nvGrpSpPr>
          <p:cNvPr id="25" name="组合 193">
            <a:extLst>
              <a:ext uri="{FF2B5EF4-FFF2-40B4-BE49-F238E27FC236}">
                <a16:creationId xmlns:a16="http://schemas.microsoft.com/office/drawing/2014/main" id="{3C9FC329-56DC-44CA-AD7E-8361DF2E48BA}"/>
              </a:ext>
            </a:extLst>
          </p:cNvPr>
          <p:cNvGrpSpPr/>
          <p:nvPr/>
        </p:nvGrpSpPr>
        <p:grpSpPr>
          <a:xfrm>
            <a:off x="4640169" y="4743975"/>
            <a:ext cx="864425" cy="864175"/>
            <a:chOff x="8757038" y="4715329"/>
            <a:chExt cx="1152000" cy="1152000"/>
          </a:xfrm>
        </p:grpSpPr>
        <p:sp>
          <p:nvSpPr>
            <p:cNvPr id="26" name="椭圆 79">
              <a:extLst>
                <a:ext uri="{FF2B5EF4-FFF2-40B4-BE49-F238E27FC236}">
                  <a16:creationId xmlns:a16="http://schemas.microsoft.com/office/drawing/2014/main" id="{65B49D48-4894-4E53-8EF0-94AAA524FAFC}"/>
                </a:ext>
              </a:extLst>
            </p:cNvPr>
            <p:cNvSpPr/>
            <p:nvPr/>
          </p:nvSpPr>
          <p:spPr>
            <a:xfrm>
              <a:off x="8828982" y="4787329"/>
              <a:ext cx="1008112" cy="1008000"/>
            </a:xfrm>
            <a:prstGeom prst="ellipse">
              <a:avLst/>
            </a:prstGeom>
            <a:noFill/>
            <a:ln w="25400" cap="flat" cmpd="sng" algn="ctr">
              <a:solidFill>
                <a:sysClr val="windowText" lastClr="00000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sp>
          <p:nvSpPr>
            <p:cNvPr id="27" name="椭圆 80">
              <a:extLst>
                <a:ext uri="{FF2B5EF4-FFF2-40B4-BE49-F238E27FC236}">
                  <a16:creationId xmlns:a16="http://schemas.microsoft.com/office/drawing/2014/main" id="{E182864D-D2DC-49F0-AD38-10062E727826}"/>
                </a:ext>
              </a:extLst>
            </p:cNvPr>
            <p:cNvSpPr/>
            <p:nvPr/>
          </p:nvSpPr>
          <p:spPr>
            <a:xfrm>
              <a:off x="8757038" y="4715329"/>
              <a:ext cx="1152000" cy="1152000"/>
            </a:xfrm>
            <a:prstGeom prst="ellipse">
              <a:avLst/>
            </a:prstGeom>
            <a:noFill/>
            <a:ln w="9525" cap="flat" cmpd="sng" algn="ctr">
              <a:solidFill>
                <a:sysClr val="windowText" lastClr="000000"/>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grpSp>
      <p:grpSp>
        <p:nvGrpSpPr>
          <p:cNvPr id="28" name="组合 196">
            <a:extLst>
              <a:ext uri="{FF2B5EF4-FFF2-40B4-BE49-F238E27FC236}">
                <a16:creationId xmlns:a16="http://schemas.microsoft.com/office/drawing/2014/main" id="{59B44499-C300-49F8-B92B-D95C7B12D51A}"/>
              </a:ext>
            </a:extLst>
          </p:cNvPr>
          <p:cNvGrpSpPr/>
          <p:nvPr/>
        </p:nvGrpSpPr>
        <p:grpSpPr>
          <a:xfrm>
            <a:off x="6622333" y="3489395"/>
            <a:ext cx="864425" cy="864175"/>
            <a:chOff x="8757038" y="4715329"/>
            <a:chExt cx="1152000" cy="1152000"/>
          </a:xfrm>
        </p:grpSpPr>
        <p:sp>
          <p:nvSpPr>
            <p:cNvPr id="29" name="椭圆 82">
              <a:extLst>
                <a:ext uri="{FF2B5EF4-FFF2-40B4-BE49-F238E27FC236}">
                  <a16:creationId xmlns:a16="http://schemas.microsoft.com/office/drawing/2014/main" id="{A086B885-20FC-4FCD-90D1-D39E013E2B8C}"/>
                </a:ext>
              </a:extLst>
            </p:cNvPr>
            <p:cNvSpPr/>
            <p:nvPr/>
          </p:nvSpPr>
          <p:spPr>
            <a:xfrm>
              <a:off x="8828982" y="4787329"/>
              <a:ext cx="1008112" cy="1008000"/>
            </a:xfrm>
            <a:prstGeom prst="ellipse">
              <a:avLst/>
            </a:prstGeom>
            <a:noFill/>
            <a:ln w="25400" cap="flat" cmpd="sng" algn="ctr">
              <a:solidFill>
                <a:sysClr val="window" lastClr="FFFFFF">
                  <a:lumMod val="50000"/>
                </a:sysClr>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sp>
          <p:nvSpPr>
            <p:cNvPr id="30" name="椭圆 83">
              <a:extLst>
                <a:ext uri="{FF2B5EF4-FFF2-40B4-BE49-F238E27FC236}">
                  <a16:creationId xmlns:a16="http://schemas.microsoft.com/office/drawing/2014/main" id="{814F98F5-C7B6-4958-902F-9D8803756738}"/>
                </a:ext>
              </a:extLst>
            </p:cNvPr>
            <p:cNvSpPr/>
            <p:nvPr/>
          </p:nvSpPr>
          <p:spPr>
            <a:xfrm>
              <a:off x="8757038" y="4715329"/>
              <a:ext cx="1152000" cy="1152000"/>
            </a:xfrm>
            <a:prstGeom prst="ellipse">
              <a:avLst/>
            </a:prstGeom>
            <a:noFill/>
            <a:ln w="9525" cap="flat" cmpd="sng" algn="ctr">
              <a:solidFill>
                <a:sysClr val="window" lastClr="FFFFFF">
                  <a:lumMod val="50000"/>
                </a:sysClr>
              </a:solidFill>
              <a:prstDash val="solid"/>
            </a:ln>
            <a:effectLst/>
          </p:spPr>
          <p:txBody>
            <a:bodyPr rtlCol="0" anchor="ctr"/>
            <a:lstStyle/>
            <a:p>
              <a:pPr algn="ctr" fontAlgn="base">
                <a:spcBef>
                  <a:spcPct val="0"/>
                </a:spcBef>
                <a:spcAft>
                  <a:spcPct val="0"/>
                </a:spcAft>
                <a:defRPr/>
              </a:pPr>
              <a:endParaRPr lang="zh-CN" altLang="en-US" kern="0">
                <a:solidFill>
                  <a:prstClr val="white"/>
                </a:solidFill>
                <a:ea typeface="微软雅黑"/>
              </a:endParaRPr>
            </a:p>
          </p:txBody>
        </p:sp>
      </p:grpSp>
      <p:sp>
        <p:nvSpPr>
          <p:cNvPr id="31" name="文本框 6">
            <a:extLst>
              <a:ext uri="{FF2B5EF4-FFF2-40B4-BE49-F238E27FC236}">
                <a16:creationId xmlns:a16="http://schemas.microsoft.com/office/drawing/2014/main" id="{EC2058D0-75CC-444A-950C-BB86BCDF26CC}"/>
              </a:ext>
            </a:extLst>
          </p:cNvPr>
          <p:cNvSpPr txBox="1"/>
          <p:nvPr/>
        </p:nvSpPr>
        <p:spPr>
          <a:xfrm>
            <a:off x="6636669" y="3728462"/>
            <a:ext cx="805039" cy="323171"/>
          </a:xfrm>
          <a:prstGeom prst="rect">
            <a:avLst/>
          </a:prstGeom>
          <a:noFill/>
        </p:spPr>
        <p:txBody>
          <a:bodyPr wrap="none" lIns="91445" tIns="45723" rIns="91445" bIns="45723" rtlCol="0">
            <a:spAutoFit/>
          </a:bodyPr>
          <a:lstStyle/>
          <a:p>
            <a:pPr fontAlgn="base">
              <a:spcBef>
                <a:spcPct val="0"/>
              </a:spcBef>
              <a:spcAft>
                <a:spcPct val="0"/>
              </a:spcAft>
            </a:pPr>
            <a:r>
              <a:rPr lang="zh-CN" altLang="en-US" sz="1500" b="1" dirty="0">
                <a:solidFill>
                  <a:srgbClr val="C00000"/>
                </a:solidFill>
                <a:ea typeface="微软雅黑"/>
              </a:rPr>
              <a:t>Others</a:t>
            </a:r>
          </a:p>
        </p:txBody>
      </p:sp>
      <p:sp>
        <p:nvSpPr>
          <p:cNvPr id="32" name="文本框 200">
            <a:extLst>
              <a:ext uri="{FF2B5EF4-FFF2-40B4-BE49-F238E27FC236}">
                <a16:creationId xmlns:a16="http://schemas.microsoft.com/office/drawing/2014/main" id="{934F2A48-085A-4AE8-968B-418E0D119EBD}"/>
              </a:ext>
            </a:extLst>
          </p:cNvPr>
          <p:cNvSpPr txBox="1"/>
          <p:nvPr/>
        </p:nvSpPr>
        <p:spPr>
          <a:xfrm>
            <a:off x="6019243" y="3002632"/>
            <a:ext cx="923661" cy="323171"/>
          </a:xfrm>
          <a:prstGeom prst="rect">
            <a:avLst/>
          </a:prstGeom>
          <a:noFill/>
        </p:spPr>
        <p:txBody>
          <a:bodyPr wrap="none" lIns="91445" tIns="45723" rIns="91445" bIns="45723" rtlCol="0">
            <a:spAutoFit/>
          </a:bodyPr>
          <a:lstStyle/>
          <a:p>
            <a:pPr fontAlgn="base">
              <a:spcBef>
                <a:spcPct val="0"/>
              </a:spcBef>
              <a:spcAft>
                <a:spcPct val="0"/>
              </a:spcAft>
            </a:pPr>
            <a:r>
              <a:rPr lang="zh-CN" altLang="en-US" sz="1500" b="1" dirty="0">
                <a:solidFill>
                  <a:srgbClr val="C00000"/>
                </a:solidFill>
                <a:ea typeface="微软雅黑"/>
              </a:rPr>
              <a:t>Memory</a:t>
            </a:r>
          </a:p>
        </p:txBody>
      </p:sp>
      <p:sp>
        <p:nvSpPr>
          <p:cNvPr id="33" name="文本框 201">
            <a:extLst>
              <a:ext uri="{FF2B5EF4-FFF2-40B4-BE49-F238E27FC236}">
                <a16:creationId xmlns:a16="http://schemas.microsoft.com/office/drawing/2014/main" id="{2B7F25E5-C724-4D8B-BD95-6F1AB05CF1B4}"/>
              </a:ext>
            </a:extLst>
          </p:cNvPr>
          <p:cNvSpPr txBox="1"/>
          <p:nvPr/>
        </p:nvSpPr>
        <p:spPr>
          <a:xfrm>
            <a:off x="4194043" y="2876624"/>
            <a:ext cx="591839" cy="323171"/>
          </a:xfrm>
          <a:prstGeom prst="rect">
            <a:avLst/>
          </a:prstGeom>
          <a:noFill/>
        </p:spPr>
        <p:txBody>
          <a:bodyPr wrap="none" lIns="91445" tIns="45723" rIns="91445" bIns="45723" rtlCol="0">
            <a:spAutoFit/>
          </a:bodyPr>
          <a:lstStyle/>
          <a:p>
            <a:pPr fontAlgn="base">
              <a:spcBef>
                <a:spcPct val="0"/>
              </a:spcBef>
              <a:spcAft>
                <a:spcPct val="0"/>
              </a:spcAft>
            </a:pPr>
            <a:r>
              <a:rPr lang="en-US" altLang="zh-CN" sz="1500" b="1" dirty="0">
                <a:solidFill>
                  <a:srgbClr val="C00000"/>
                </a:solidFill>
                <a:ea typeface="微软雅黑"/>
              </a:rPr>
              <a:t>CPU</a:t>
            </a:r>
          </a:p>
        </p:txBody>
      </p:sp>
      <p:sp>
        <p:nvSpPr>
          <p:cNvPr id="34" name="文本框 202">
            <a:extLst>
              <a:ext uri="{FF2B5EF4-FFF2-40B4-BE49-F238E27FC236}">
                <a16:creationId xmlns:a16="http://schemas.microsoft.com/office/drawing/2014/main" id="{81751C43-D5E0-42F6-B2EB-6FD24E81F366}"/>
              </a:ext>
            </a:extLst>
          </p:cNvPr>
          <p:cNvSpPr txBox="1"/>
          <p:nvPr/>
        </p:nvSpPr>
        <p:spPr>
          <a:xfrm>
            <a:off x="3220970" y="4190924"/>
            <a:ext cx="612678" cy="323171"/>
          </a:xfrm>
          <a:prstGeom prst="rect">
            <a:avLst/>
          </a:prstGeom>
          <a:noFill/>
        </p:spPr>
        <p:txBody>
          <a:bodyPr wrap="none" lIns="91445" tIns="45723" rIns="91445" bIns="45723" rtlCol="0">
            <a:spAutoFit/>
          </a:bodyPr>
          <a:lstStyle/>
          <a:p>
            <a:pPr fontAlgn="base">
              <a:spcBef>
                <a:spcPct val="0"/>
              </a:spcBef>
              <a:spcAft>
                <a:spcPct val="0"/>
              </a:spcAft>
            </a:pPr>
            <a:r>
              <a:rPr lang="en-US" altLang="zh-CN" sz="1500" b="1" dirty="0">
                <a:solidFill>
                  <a:srgbClr val="C00000"/>
                </a:solidFill>
                <a:ea typeface="微软雅黑"/>
              </a:rPr>
              <a:t>PCIe</a:t>
            </a:r>
          </a:p>
        </p:txBody>
      </p:sp>
      <p:sp>
        <p:nvSpPr>
          <p:cNvPr id="35" name="文本框 203">
            <a:extLst>
              <a:ext uri="{FF2B5EF4-FFF2-40B4-BE49-F238E27FC236}">
                <a16:creationId xmlns:a16="http://schemas.microsoft.com/office/drawing/2014/main" id="{414BA974-CD11-4B57-9621-D3611B0B1667}"/>
              </a:ext>
            </a:extLst>
          </p:cNvPr>
          <p:cNvSpPr txBox="1"/>
          <p:nvPr/>
        </p:nvSpPr>
        <p:spPr>
          <a:xfrm>
            <a:off x="4026871" y="5651209"/>
            <a:ext cx="2097059" cy="323171"/>
          </a:xfrm>
          <a:prstGeom prst="rect">
            <a:avLst/>
          </a:prstGeom>
          <a:noFill/>
        </p:spPr>
        <p:txBody>
          <a:bodyPr wrap="none" lIns="91445" tIns="45723" rIns="91445" bIns="45723" rtlCol="0">
            <a:spAutoFit/>
          </a:bodyPr>
          <a:lstStyle/>
          <a:p>
            <a:pPr fontAlgn="base">
              <a:spcBef>
                <a:spcPct val="0"/>
              </a:spcBef>
              <a:spcAft>
                <a:spcPct val="0"/>
              </a:spcAft>
            </a:pPr>
            <a:r>
              <a:rPr lang="zh-CN" altLang="en-US" sz="1500" b="1" dirty="0">
                <a:solidFill>
                  <a:srgbClr val="C00000"/>
                </a:solidFill>
                <a:ea typeface="微软雅黑"/>
              </a:rPr>
              <a:t>Storage components</a:t>
            </a:r>
          </a:p>
        </p:txBody>
      </p:sp>
      <p:grpSp>
        <p:nvGrpSpPr>
          <p:cNvPr id="36" name="组合 2281">
            <a:extLst>
              <a:ext uri="{FF2B5EF4-FFF2-40B4-BE49-F238E27FC236}">
                <a16:creationId xmlns:a16="http://schemas.microsoft.com/office/drawing/2014/main" id="{085A78F3-6CAB-4E46-A782-665F86533AC5}"/>
              </a:ext>
            </a:extLst>
          </p:cNvPr>
          <p:cNvGrpSpPr/>
          <p:nvPr/>
        </p:nvGrpSpPr>
        <p:grpSpPr>
          <a:xfrm>
            <a:off x="4893969" y="4944787"/>
            <a:ext cx="339587" cy="454261"/>
            <a:chOff x="5476143" y="4122450"/>
            <a:chExt cx="449263" cy="601663"/>
          </a:xfrm>
        </p:grpSpPr>
        <p:sp>
          <p:nvSpPr>
            <p:cNvPr id="37" name="Freeform 1228">
              <a:extLst>
                <a:ext uri="{FF2B5EF4-FFF2-40B4-BE49-F238E27FC236}">
                  <a16:creationId xmlns:a16="http://schemas.microsoft.com/office/drawing/2014/main" id="{72F254F9-81E0-40FF-98C3-0FCB36D44081}"/>
                </a:ext>
              </a:extLst>
            </p:cNvPr>
            <p:cNvSpPr>
              <a:spLocks noEditPoints="1"/>
            </p:cNvSpPr>
            <p:nvPr/>
          </p:nvSpPr>
          <p:spPr bwMode="auto">
            <a:xfrm>
              <a:off x="5476143" y="4122450"/>
              <a:ext cx="449263" cy="601663"/>
            </a:xfrm>
            <a:custGeom>
              <a:avLst/>
              <a:gdLst>
                <a:gd name="T0" fmla="*/ 245 w 283"/>
                <a:gd name="T1" fmla="*/ 0 h 379"/>
                <a:gd name="T2" fmla="*/ 238 w 283"/>
                <a:gd name="T3" fmla="*/ 4 h 379"/>
                <a:gd name="T4" fmla="*/ 237 w 283"/>
                <a:gd name="T5" fmla="*/ 11 h 379"/>
                <a:gd name="T6" fmla="*/ 229 w 283"/>
                <a:gd name="T7" fmla="*/ 16 h 379"/>
                <a:gd name="T8" fmla="*/ 180 w 283"/>
                <a:gd name="T9" fmla="*/ 15 h 379"/>
                <a:gd name="T10" fmla="*/ 175 w 283"/>
                <a:gd name="T11" fmla="*/ 8 h 379"/>
                <a:gd name="T12" fmla="*/ 173 w 283"/>
                <a:gd name="T13" fmla="*/ 2 h 379"/>
                <a:gd name="T14" fmla="*/ 18 w 283"/>
                <a:gd name="T15" fmla="*/ 0 h 379"/>
                <a:gd name="T16" fmla="*/ 12 w 283"/>
                <a:gd name="T17" fmla="*/ 1 h 379"/>
                <a:gd name="T18" fmla="*/ 3 w 283"/>
                <a:gd name="T19" fmla="*/ 7 h 379"/>
                <a:gd name="T20" fmla="*/ 0 w 283"/>
                <a:gd name="T21" fmla="*/ 16 h 379"/>
                <a:gd name="T22" fmla="*/ 1 w 283"/>
                <a:gd name="T23" fmla="*/ 345 h 379"/>
                <a:gd name="T24" fmla="*/ 13 w 283"/>
                <a:gd name="T25" fmla="*/ 367 h 379"/>
                <a:gd name="T26" fmla="*/ 35 w 283"/>
                <a:gd name="T27" fmla="*/ 378 h 379"/>
                <a:gd name="T28" fmla="*/ 239 w 283"/>
                <a:gd name="T29" fmla="*/ 379 h 379"/>
                <a:gd name="T30" fmla="*/ 264 w 283"/>
                <a:gd name="T31" fmla="*/ 372 h 379"/>
                <a:gd name="T32" fmla="*/ 280 w 283"/>
                <a:gd name="T33" fmla="*/ 354 h 379"/>
                <a:gd name="T34" fmla="*/ 283 w 283"/>
                <a:gd name="T35" fmla="*/ 16 h 379"/>
                <a:gd name="T36" fmla="*/ 282 w 283"/>
                <a:gd name="T37" fmla="*/ 10 h 379"/>
                <a:gd name="T38" fmla="*/ 275 w 283"/>
                <a:gd name="T39" fmla="*/ 2 h 379"/>
                <a:gd name="T40" fmla="*/ 266 w 283"/>
                <a:gd name="T41" fmla="*/ 0 h 379"/>
                <a:gd name="T42" fmla="*/ 140 w 283"/>
                <a:gd name="T43" fmla="*/ 271 h 379"/>
                <a:gd name="T44" fmla="*/ 105 w 283"/>
                <a:gd name="T45" fmla="*/ 266 h 379"/>
                <a:gd name="T46" fmla="*/ 75 w 283"/>
                <a:gd name="T47" fmla="*/ 252 h 379"/>
                <a:gd name="T48" fmla="*/ 51 w 283"/>
                <a:gd name="T49" fmla="*/ 229 h 379"/>
                <a:gd name="T50" fmla="*/ 33 w 283"/>
                <a:gd name="T51" fmla="*/ 200 h 379"/>
                <a:gd name="T52" fmla="*/ 25 w 283"/>
                <a:gd name="T53" fmla="*/ 167 h 379"/>
                <a:gd name="T54" fmla="*/ 25 w 283"/>
                <a:gd name="T55" fmla="*/ 142 h 379"/>
                <a:gd name="T56" fmla="*/ 36 w 283"/>
                <a:gd name="T57" fmla="*/ 105 h 379"/>
                <a:gd name="T58" fmla="*/ 36 w 283"/>
                <a:gd name="T59" fmla="*/ 104 h 379"/>
                <a:gd name="T60" fmla="*/ 23 w 283"/>
                <a:gd name="T61" fmla="*/ 89 h 379"/>
                <a:gd name="T62" fmla="*/ 18 w 283"/>
                <a:gd name="T63" fmla="*/ 70 h 379"/>
                <a:gd name="T64" fmla="*/ 26 w 283"/>
                <a:gd name="T65" fmla="*/ 42 h 379"/>
                <a:gd name="T66" fmla="*/ 39 w 283"/>
                <a:gd name="T67" fmla="*/ 29 h 379"/>
                <a:gd name="T68" fmla="*/ 63 w 283"/>
                <a:gd name="T69" fmla="*/ 22 h 379"/>
                <a:gd name="T70" fmla="*/ 70 w 283"/>
                <a:gd name="T71" fmla="*/ 23 h 379"/>
                <a:gd name="T72" fmla="*/ 96 w 283"/>
                <a:gd name="T73" fmla="*/ 37 h 379"/>
                <a:gd name="T74" fmla="*/ 103 w 283"/>
                <a:gd name="T75" fmla="*/ 46 h 379"/>
                <a:gd name="T76" fmla="*/ 130 w 283"/>
                <a:gd name="T77" fmla="*/ 41 h 379"/>
                <a:gd name="T78" fmla="*/ 152 w 283"/>
                <a:gd name="T79" fmla="*/ 41 h 379"/>
                <a:gd name="T80" fmla="*/ 185 w 283"/>
                <a:gd name="T81" fmla="*/ 49 h 379"/>
                <a:gd name="T82" fmla="*/ 213 w 283"/>
                <a:gd name="T83" fmla="*/ 67 h 379"/>
                <a:gd name="T84" fmla="*/ 236 w 283"/>
                <a:gd name="T85" fmla="*/ 91 h 379"/>
                <a:gd name="T86" fmla="*/ 250 w 283"/>
                <a:gd name="T87" fmla="*/ 121 h 379"/>
                <a:gd name="T88" fmla="*/ 256 w 283"/>
                <a:gd name="T89" fmla="*/ 156 h 379"/>
                <a:gd name="T90" fmla="*/ 253 w 283"/>
                <a:gd name="T91" fmla="*/ 179 h 379"/>
                <a:gd name="T92" fmla="*/ 241 w 283"/>
                <a:gd name="T93" fmla="*/ 211 h 379"/>
                <a:gd name="T94" fmla="*/ 222 w 283"/>
                <a:gd name="T95" fmla="*/ 237 h 379"/>
                <a:gd name="T96" fmla="*/ 195 w 283"/>
                <a:gd name="T97" fmla="*/ 257 h 379"/>
                <a:gd name="T98" fmla="*/ 163 w 283"/>
                <a:gd name="T99" fmla="*/ 268 h 379"/>
                <a:gd name="T100" fmla="*/ 140 w 283"/>
                <a:gd name="T101" fmla="*/ 27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3" h="379">
                  <a:moveTo>
                    <a:pt x="266" y="0"/>
                  </a:moveTo>
                  <a:lnTo>
                    <a:pt x="245" y="0"/>
                  </a:lnTo>
                  <a:lnTo>
                    <a:pt x="245" y="0"/>
                  </a:lnTo>
                  <a:lnTo>
                    <a:pt x="242" y="0"/>
                  </a:lnTo>
                  <a:lnTo>
                    <a:pt x="239" y="2"/>
                  </a:lnTo>
                  <a:lnTo>
                    <a:pt x="238" y="4"/>
                  </a:lnTo>
                  <a:lnTo>
                    <a:pt x="237" y="8"/>
                  </a:lnTo>
                  <a:lnTo>
                    <a:pt x="237" y="8"/>
                  </a:lnTo>
                  <a:lnTo>
                    <a:pt x="237" y="11"/>
                  </a:lnTo>
                  <a:lnTo>
                    <a:pt x="235" y="13"/>
                  </a:lnTo>
                  <a:lnTo>
                    <a:pt x="232" y="15"/>
                  </a:lnTo>
                  <a:lnTo>
                    <a:pt x="229" y="16"/>
                  </a:lnTo>
                  <a:lnTo>
                    <a:pt x="183" y="16"/>
                  </a:lnTo>
                  <a:lnTo>
                    <a:pt x="183" y="16"/>
                  </a:lnTo>
                  <a:lnTo>
                    <a:pt x="180" y="15"/>
                  </a:lnTo>
                  <a:lnTo>
                    <a:pt x="177" y="13"/>
                  </a:lnTo>
                  <a:lnTo>
                    <a:pt x="176" y="11"/>
                  </a:lnTo>
                  <a:lnTo>
                    <a:pt x="175" y="8"/>
                  </a:lnTo>
                  <a:lnTo>
                    <a:pt x="175" y="8"/>
                  </a:lnTo>
                  <a:lnTo>
                    <a:pt x="174" y="4"/>
                  </a:lnTo>
                  <a:lnTo>
                    <a:pt x="173" y="2"/>
                  </a:lnTo>
                  <a:lnTo>
                    <a:pt x="170" y="0"/>
                  </a:lnTo>
                  <a:lnTo>
                    <a:pt x="167" y="0"/>
                  </a:lnTo>
                  <a:lnTo>
                    <a:pt x="18" y="0"/>
                  </a:lnTo>
                  <a:lnTo>
                    <a:pt x="18" y="0"/>
                  </a:lnTo>
                  <a:lnTo>
                    <a:pt x="15" y="0"/>
                  </a:lnTo>
                  <a:lnTo>
                    <a:pt x="12" y="1"/>
                  </a:lnTo>
                  <a:lnTo>
                    <a:pt x="9" y="2"/>
                  </a:lnTo>
                  <a:lnTo>
                    <a:pt x="5" y="5"/>
                  </a:lnTo>
                  <a:lnTo>
                    <a:pt x="3" y="7"/>
                  </a:lnTo>
                  <a:lnTo>
                    <a:pt x="1" y="10"/>
                  </a:lnTo>
                  <a:lnTo>
                    <a:pt x="0" y="13"/>
                  </a:lnTo>
                  <a:lnTo>
                    <a:pt x="0" y="16"/>
                  </a:lnTo>
                  <a:lnTo>
                    <a:pt x="0" y="337"/>
                  </a:lnTo>
                  <a:lnTo>
                    <a:pt x="0" y="337"/>
                  </a:lnTo>
                  <a:lnTo>
                    <a:pt x="1" y="345"/>
                  </a:lnTo>
                  <a:lnTo>
                    <a:pt x="3" y="354"/>
                  </a:lnTo>
                  <a:lnTo>
                    <a:pt x="8" y="361"/>
                  </a:lnTo>
                  <a:lnTo>
                    <a:pt x="13" y="367"/>
                  </a:lnTo>
                  <a:lnTo>
                    <a:pt x="20" y="372"/>
                  </a:lnTo>
                  <a:lnTo>
                    <a:pt x="27" y="376"/>
                  </a:lnTo>
                  <a:lnTo>
                    <a:pt x="35" y="378"/>
                  </a:lnTo>
                  <a:lnTo>
                    <a:pt x="45" y="379"/>
                  </a:lnTo>
                  <a:lnTo>
                    <a:pt x="239" y="379"/>
                  </a:lnTo>
                  <a:lnTo>
                    <a:pt x="239" y="379"/>
                  </a:lnTo>
                  <a:lnTo>
                    <a:pt x="248" y="378"/>
                  </a:lnTo>
                  <a:lnTo>
                    <a:pt x="257" y="376"/>
                  </a:lnTo>
                  <a:lnTo>
                    <a:pt x="264" y="372"/>
                  </a:lnTo>
                  <a:lnTo>
                    <a:pt x="271" y="367"/>
                  </a:lnTo>
                  <a:lnTo>
                    <a:pt x="276" y="361"/>
                  </a:lnTo>
                  <a:lnTo>
                    <a:pt x="280" y="354"/>
                  </a:lnTo>
                  <a:lnTo>
                    <a:pt x="282" y="345"/>
                  </a:lnTo>
                  <a:lnTo>
                    <a:pt x="283" y="337"/>
                  </a:lnTo>
                  <a:lnTo>
                    <a:pt x="283" y="16"/>
                  </a:lnTo>
                  <a:lnTo>
                    <a:pt x="283" y="16"/>
                  </a:lnTo>
                  <a:lnTo>
                    <a:pt x="283" y="13"/>
                  </a:lnTo>
                  <a:lnTo>
                    <a:pt x="282" y="10"/>
                  </a:lnTo>
                  <a:lnTo>
                    <a:pt x="280" y="7"/>
                  </a:lnTo>
                  <a:lnTo>
                    <a:pt x="278" y="5"/>
                  </a:lnTo>
                  <a:lnTo>
                    <a:pt x="275" y="2"/>
                  </a:lnTo>
                  <a:lnTo>
                    <a:pt x="272" y="1"/>
                  </a:lnTo>
                  <a:lnTo>
                    <a:pt x="269" y="0"/>
                  </a:lnTo>
                  <a:lnTo>
                    <a:pt x="266" y="0"/>
                  </a:lnTo>
                  <a:lnTo>
                    <a:pt x="266" y="0"/>
                  </a:lnTo>
                  <a:close/>
                  <a:moveTo>
                    <a:pt x="140" y="271"/>
                  </a:moveTo>
                  <a:lnTo>
                    <a:pt x="140" y="271"/>
                  </a:lnTo>
                  <a:lnTo>
                    <a:pt x="128" y="270"/>
                  </a:lnTo>
                  <a:lnTo>
                    <a:pt x="117" y="268"/>
                  </a:lnTo>
                  <a:lnTo>
                    <a:pt x="105" y="266"/>
                  </a:lnTo>
                  <a:lnTo>
                    <a:pt x="95" y="262"/>
                  </a:lnTo>
                  <a:lnTo>
                    <a:pt x="85" y="257"/>
                  </a:lnTo>
                  <a:lnTo>
                    <a:pt x="75" y="252"/>
                  </a:lnTo>
                  <a:lnTo>
                    <a:pt x="66" y="245"/>
                  </a:lnTo>
                  <a:lnTo>
                    <a:pt x="58" y="237"/>
                  </a:lnTo>
                  <a:lnTo>
                    <a:pt x="51" y="229"/>
                  </a:lnTo>
                  <a:lnTo>
                    <a:pt x="45" y="220"/>
                  </a:lnTo>
                  <a:lnTo>
                    <a:pt x="38" y="211"/>
                  </a:lnTo>
                  <a:lnTo>
                    <a:pt x="33" y="200"/>
                  </a:lnTo>
                  <a:lnTo>
                    <a:pt x="30" y="190"/>
                  </a:lnTo>
                  <a:lnTo>
                    <a:pt x="27" y="179"/>
                  </a:lnTo>
                  <a:lnTo>
                    <a:pt x="25" y="167"/>
                  </a:lnTo>
                  <a:lnTo>
                    <a:pt x="25" y="156"/>
                  </a:lnTo>
                  <a:lnTo>
                    <a:pt x="25" y="156"/>
                  </a:lnTo>
                  <a:lnTo>
                    <a:pt x="25" y="142"/>
                  </a:lnTo>
                  <a:lnTo>
                    <a:pt x="28" y="129"/>
                  </a:lnTo>
                  <a:lnTo>
                    <a:pt x="31" y="116"/>
                  </a:lnTo>
                  <a:lnTo>
                    <a:pt x="36" y="105"/>
                  </a:lnTo>
                  <a:lnTo>
                    <a:pt x="36" y="104"/>
                  </a:lnTo>
                  <a:lnTo>
                    <a:pt x="36" y="104"/>
                  </a:lnTo>
                  <a:lnTo>
                    <a:pt x="36" y="104"/>
                  </a:lnTo>
                  <a:lnTo>
                    <a:pt x="36" y="104"/>
                  </a:lnTo>
                  <a:lnTo>
                    <a:pt x="28" y="97"/>
                  </a:lnTo>
                  <a:lnTo>
                    <a:pt x="23" y="89"/>
                  </a:lnTo>
                  <a:lnTo>
                    <a:pt x="19" y="80"/>
                  </a:lnTo>
                  <a:lnTo>
                    <a:pt x="18" y="70"/>
                  </a:lnTo>
                  <a:lnTo>
                    <a:pt x="18" y="70"/>
                  </a:lnTo>
                  <a:lnTo>
                    <a:pt x="18" y="60"/>
                  </a:lnTo>
                  <a:lnTo>
                    <a:pt x="21" y="50"/>
                  </a:lnTo>
                  <a:lnTo>
                    <a:pt x="26" y="42"/>
                  </a:lnTo>
                  <a:lnTo>
                    <a:pt x="32" y="35"/>
                  </a:lnTo>
                  <a:lnTo>
                    <a:pt x="32" y="35"/>
                  </a:lnTo>
                  <a:lnTo>
                    <a:pt x="39" y="29"/>
                  </a:lnTo>
                  <a:lnTo>
                    <a:pt x="47" y="25"/>
                  </a:lnTo>
                  <a:lnTo>
                    <a:pt x="55" y="23"/>
                  </a:lnTo>
                  <a:lnTo>
                    <a:pt x="63" y="22"/>
                  </a:lnTo>
                  <a:lnTo>
                    <a:pt x="63" y="22"/>
                  </a:lnTo>
                  <a:lnTo>
                    <a:pt x="70" y="23"/>
                  </a:lnTo>
                  <a:lnTo>
                    <a:pt x="70" y="23"/>
                  </a:lnTo>
                  <a:lnTo>
                    <a:pt x="80" y="25"/>
                  </a:lnTo>
                  <a:lnTo>
                    <a:pt x="89" y="30"/>
                  </a:lnTo>
                  <a:lnTo>
                    <a:pt x="96" y="37"/>
                  </a:lnTo>
                  <a:lnTo>
                    <a:pt x="102" y="45"/>
                  </a:lnTo>
                  <a:lnTo>
                    <a:pt x="103" y="46"/>
                  </a:lnTo>
                  <a:lnTo>
                    <a:pt x="103" y="46"/>
                  </a:lnTo>
                  <a:lnTo>
                    <a:pt x="111" y="44"/>
                  </a:lnTo>
                  <a:lnTo>
                    <a:pt x="121" y="42"/>
                  </a:lnTo>
                  <a:lnTo>
                    <a:pt x="130" y="41"/>
                  </a:lnTo>
                  <a:lnTo>
                    <a:pt x="140" y="40"/>
                  </a:lnTo>
                  <a:lnTo>
                    <a:pt x="140" y="40"/>
                  </a:lnTo>
                  <a:lnTo>
                    <a:pt x="152" y="41"/>
                  </a:lnTo>
                  <a:lnTo>
                    <a:pt x="163" y="43"/>
                  </a:lnTo>
                  <a:lnTo>
                    <a:pt x="174" y="45"/>
                  </a:lnTo>
                  <a:lnTo>
                    <a:pt x="185" y="49"/>
                  </a:lnTo>
                  <a:lnTo>
                    <a:pt x="195" y="54"/>
                  </a:lnTo>
                  <a:lnTo>
                    <a:pt x="204" y="60"/>
                  </a:lnTo>
                  <a:lnTo>
                    <a:pt x="213" y="67"/>
                  </a:lnTo>
                  <a:lnTo>
                    <a:pt x="222" y="74"/>
                  </a:lnTo>
                  <a:lnTo>
                    <a:pt x="229" y="82"/>
                  </a:lnTo>
                  <a:lnTo>
                    <a:pt x="236" y="91"/>
                  </a:lnTo>
                  <a:lnTo>
                    <a:pt x="241" y="100"/>
                  </a:lnTo>
                  <a:lnTo>
                    <a:pt x="246" y="111"/>
                  </a:lnTo>
                  <a:lnTo>
                    <a:pt x="250" y="121"/>
                  </a:lnTo>
                  <a:lnTo>
                    <a:pt x="253" y="132"/>
                  </a:lnTo>
                  <a:lnTo>
                    <a:pt x="255" y="144"/>
                  </a:lnTo>
                  <a:lnTo>
                    <a:pt x="256" y="156"/>
                  </a:lnTo>
                  <a:lnTo>
                    <a:pt x="256" y="156"/>
                  </a:lnTo>
                  <a:lnTo>
                    <a:pt x="255" y="167"/>
                  </a:lnTo>
                  <a:lnTo>
                    <a:pt x="253" y="179"/>
                  </a:lnTo>
                  <a:lnTo>
                    <a:pt x="250" y="190"/>
                  </a:lnTo>
                  <a:lnTo>
                    <a:pt x="246" y="200"/>
                  </a:lnTo>
                  <a:lnTo>
                    <a:pt x="241" y="211"/>
                  </a:lnTo>
                  <a:lnTo>
                    <a:pt x="236" y="220"/>
                  </a:lnTo>
                  <a:lnTo>
                    <a:pt x="229" y="229"/>
                  </a:lnTo>
                  <a:lnTo>
                    <a:pt x="222" y="237"/>
                  </a:lnTo>
                  <a:lnTo>
                    <a:pt x="213" y="245"/>
                  </a:lnTo>
                  <a:lnTo>
                    <a:pt x="204" y="252"/>
                  </a:lnTo>
                  <a:lnTo>
                    <a:pt x="195" y="257"/>
                  </a:lnTo>
                  <a:lnTo>
                    <a:pt x="185" y="262"/>
                  </a:lnTo>
                  <a:lnTo>
                    <a:pt x="174" y="266"/>
                  </a:lnTo>
                  <a:lnTo>
                    <a:pt x="163" y="268"/>
                  </a:lnTo>
                  <a:lnTo>
                    <a:pt x="152" y="270"/>
                  </a:lnTo>
                  <a:lnTo>
                    <a:pt x="140" y="271"/>
                  </a:lnTo>
                  <a:lnTo>
                    <a:pt x="140" y="271"/>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38" name="Freeform 1229">
              <a:extLst>
                <a:ext uri="{FF2B5EF4-FFF2-40B4-BE49-F238E27FC236}">
                  <a16:creationId xmlns:a16="http://schemas.microsoft.com/office/drawing/2014/main" id="{2840BB06-6E28-4C46-A683-CC843C9F0CD9}"/>
                </a:ext>
              </a:extLst>
            </p:cNvPr>
            <p:cNvSpPr/>
            <p:nvPr/>
          </p:nvSpPr>
          <p:spPr bwMode="auto">
            <a:xfrm>
              <a:off x="5539643" y="4195475"/>
              <a:ext cx="109538" cy="125413"/>
            </a:xfrm>
            <a:custGeom>
              <a:avLst/>
              <a:gdLst>
                <a:gd name="T0" fmla="*/ 42 w 69"/>
                <a:gd name="T1" fmla="*/ 11 h 79"/>
                <a:gd name="T2" fmla="*/ 42 w 69"/>
                <a:gd name="T3" fmla="*/ 11 h 79"/>
                <a:gd name="T4" fmla="*/ 42 w 69"/>
                <a:gd name="T5" fmla="*/ 10 h 79"/>
                <a:gd name="T6" fmla="*/ 42 w 69"/>
                <a:gd name="T7" fmla="*/ 10 h 79"/>
                <a:gd name="T8" fmla="*/ 39 w 69"/>
                <a:gd name="T9" fmla="*/ 6 h 79"/>
                <a:gd name="T10" fmla="*/ 35 w 69"/>
                <a:gd name="T11" fmla="*/ 3 h 79"/>
                <a:gd name="T12" fmla="*/ 31 w 69"/>
                <a:gd name="T13" fmla="*/ 1 h 79"/>
                <a:gd name="T14" fmla="*/ 26 w 69"/>
                <a:gd name="T15" fmla="*/ 0 h 79"/>
                <a:gd name="T16" fmla="*/ 26 w 69"/>
                <a:gd name="T17" fmla="*/ 0 h 79"/>
                <a:gd name="T18" fmla="*/ 23 w 69"/>
                <a:gd name="T19" fmla="*/ 0 h 79"/>
                <a:gd name="T20" fmla="*/ 23 w 69"/>
                <a:gd name="T21" fmla="*/ 0 h 79"/>
                <a:gd name="T22" fmla="*/ 19 w 69"/>
                <a:gd name="T23" fmla="*/ 0 h 79"/>
                <a:gd name="T24" fmla="*/ 15 w 69"/>
                <a:gd name="T25" fmla="*/ 1 h 79"/>
                <a:gd name="T26" fmla="*/ 12 w 69"/>
                <a:gd name="T27" fmla="*/ 3 h 79"/>
                <a:gd name="T28" fmla="*/ 8 w 69"/>
                <a:gd name="T29" fmla="*/ 5 h 79"/>
                <a:gd name="T30" fmla="*/ 8 w 69"/>
                <a:gd name="T31" fmla="*/ 5 h 79"/>
                <a:gd name="T32" fmla="*/ 5 w 69"/>
                <a:gd name="T33" fmla="*/ 9 h 79"/>
                <a:gd name="T34" fmla="*/ 3 w 69"/>
                <a:gd name="T35" fmla="*/ 13 h 79"/>
                <a:gd name="T36" fmla="*/ 1 w 69"/>
                <a:gd name="T37" fmla="*/ 17 h 79"/>
                <a:gd name="T38" fmla="*/ 0 w 69"/>
                <a:gd name="T39" fmla="*/ 23 h 79"/>
                <a:gd name="T40" fmla="*/ 0 w 69"/>
                <a:gd name="T41" fmla="*/ 23 h 79"/>
                <a:gd name="T42" fmla="*/ 1 w 69"/>
                <a:gd name="T43" fmla="*/ 28 h 79"/>
                <a:gd name="T44" fmla="*/ 4 w 69"/>
                <a:gd name="T45" fmla="*/ 32 h 79"/>
                <a:gd name="T46" fmla="*/ 6 w 69"/>
                <a:gd name="T47" fmla="*/ 35 h 79"/>
                <a:gd name="T48" fmla="*/ 9 w 69"/>
                <a:gd name="T49" fmla="*/ 39 h 79"/>
                <a:gd name="T50" fmla="*/ 9 w 69"/>
                <a:gd name="T51" fmla="*/ 39 h 79"/>
                <a:gd name="T52" fmla="*/ 10 w 69"/>
                <a:gd name="T53" fmla="*/ 39 h 79"/>
                <a:gd name="T54" fmla="*/ 66 w 69"/>
                <a:gd name="T55" fmla="*/ 79 h 79"/>
                <a:gd name="T56" fmla="*/ 66 w 69"/>
                <a:gd name="T57" fmla="*/ 79 h 79"/>
                <a:gd name="T58" fmla="*/ 67 w 69"/>
                <a:gd name="T59" fmla="*/ 79 h 79"/>
                <a:gd name="T60" fmla="*/ 67 w 69"/>
                <a:gd name="T61" fmla="*/ 79 h 79"/>
                <a:gd name="T62" fmla="*/ 68 w 69"/>
                <a:gd name="T63" fmla="*/ 79 h 79"/>
                <a:gd name="T64" fmla="*/ 68 w 69"/>
                <a:gd name="T65" fmla="*/ 79 h 79"/>
                <a:gd name="T66" fmla="*/ 69 w 69"/>
                <a:gd name="T67" fmla="*/ 77 h 79"/>
                <a:gd name="T68" fmla="*/ 69 w 69"/>
                <a:gd name="T69" fmla="*/ 76 h 79"/>
                <a:gd name="T70" fmla="*/ 42 w 69"/>
                <a:gd name="T71"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79">
                  <a:moveTo>
                    <a:pt x="42" y="11"/>
                  </a:moveTo>
                  <a:lnTo>
                    <a:pt x="42" y="11"/>
                  </a:lnTo>
                  <a:lnTo>
                    <a:pt x="42" y="10"/>
                  </a:lnTo>
                  <a:lnTo>
                    <a:pt x="42" y="10"/>
                  </a:lnTo>
                  <a:lnTo>
                    <a:pt x="39" y="6"/>
                  </a:lnTo>
                  <a:lnTo>
                    <a:pt x="35" y="3"/>
                  </a:lnTo>
                  <a:lnTo>
                    <a:pt x="31" y="1"/>
                  </a:lnTo>
                  <a:lnTo>
                    <a:pt x="26" y="0"/>
                  </a:lnTo>
                  <a:lnTo>
                    <a:pt x="26" y="0"/>
                  </a:lnTo>
                  <a:lnTo>
                    <a:pt x="23" y="0"/>
                  </a:lnTo>
                  <a:lnTo>
                    <a:pt x="23" y="0"/>
                  </a:lnTo>
                  <a:lnTo>
                    <a:pt x="19" y="0"/>
                  </a:lnTo>
                  <a:lnTo>
                    <a:pt x="15" y="1"/>
                  </a:lnTo>
                  <a:lnTo>
                    <a:pt x="12" y="3"/>
                  </a:lnTo>
                  <a:lnTo>
                    <a:pt x="8" y="5"/>
                  </a:lnTo>
                  <a:lnTo>
                    <a:pt x="8" y="5"/>
                  </a:lnTo>
                  <a:lnTo>
                    <a:pt x="5" y="9"/>
                  </a:lnTo>
                  <a:lnTo>
                    <a:pt x="3" y="13"/>
                  </a:lnTo>
                  <a:lnTo>
                    <a:pt x="1" y="17"/>
                  </a:lnTo>
                  <a:lnTo>
                    <a:pt x="0" y="23"/>
                  </a:lnTo>
                  <a:lnTo>
                    <a:pt x="0" y="23"/>
                  </a:lnTo>
                  <a:lnTo>
                    <a:pt x="1" y="28"/>
                  </a:lnTo>
                  <a:lnTo>
                    <a:pt x="4" y="32"/>
                  </a:lnTo>
                  <a:lnTo>
                    <a:pt x="6" y="35"/>
                  </a:lnTo>
                  <a:lnTo>
                    <a:pt x="9" y="39"/>
                  </a:lnTo>
                  <a:lnTo>
                    <a:pt x="9" y="39"/>
                  </a:lnTo>
                  <a:lnTo>
                    <a:pt x="10" y="39"/>
                  </a:lnTo>
                  <a:lnTo>
                    <a:pt x="66" y="79"/>
                  </a:lnTo>
                  <a:lnTo>
                    <a:pt x="66" y="79"/>
                  </a:lnTo>
                  <a:lnTo>
                    <a:pt x="67" y="79"/>
                  </a:lnTo>
                  <a:lnTo>
                    <a:pt x="67" y="79"/>
                  </a:lnTo>
                  <a:lnTo>
                    <a:pt x="68" y="79"/>
                  </a:lnTo>
                  <a:lnTo>
                    <a:pt x="68" y="79"/>
                  </a:lnTo>
                  <a:lnTo>
                    <a:pt x="69" y="77"/>
                  </a:lnTo>
                  <a:lnTo>
                    <a:pt x="69" y="76"/>
                  </a:lnTo>
                  <a:lnTo>
                    <a:pt x="42" y="11"/>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39" name="Freeform 1230">
              <a:extLst>
                <a:ext uri="{FF2B5EF4-FFF2-40B4-BE49-F238E27FC236}">
                  <a16:creationId xmlns:a16="http://schemas.microsoft.com/office/drawing/2014/main" id="{E8FEF7E2-65CE-46CA-9F6D-A73FBCD4838E}"/>
                </a:ext>
              </a:extLst>
            </p:cNvPr>
            <p:cNvSpPr/>
            <p:nvPr/>
          </p:nvSpPr>
          <p:spPr bwMode="auto">
            <a:xfrm>
              <a:off x="5652355" y="4324063"/>
              <a:ext cx="92075" cy="90488"/>
            </a:xfrm>
            <a:custGeom>
              <a:avLst/>
              <a:gdLst>
                <a:gd name="T0" fmla="*/ 29 w 58"/>
                <a:gd name="T1" fmla="*/ 0 h 57"/>
                <a:gd name="T2" fmla="*/ 29 w 58"/>
                <a:gd name="T3" fmla="*/ 0 h 57"/>
                <a:gd name="T4" fmla="*/ 21 w 58"/>
                <a:gd name="T5" fmla="*/ 1 h 57"/>
                <a:gd name="T6" fmla="*/ 21 w 58"/>
                <a:gd name="T7" fmla="*/ 1 h 57"/>
                <a:gd name="T8" fmla="*/ 15 w 58"/>
                <a:gd name="T9" fmla="*/ 4 h 57"/>
                <a:gd name="T10" fmla="*/ 9 w 58"/>
                <a:gd name="T11" fmla="*/ 8 h 57"/>
                <a:gd name="T12" fmla="*/ 5 w 58"/>
                <a:gd name="T13" fmla="*/ 15 h 57"/>
                <a:gd name="T14" fmla="*/ 1 w 58"/>
                <a:gd name="T15" fmla="*/ 21 h 57"/>
                <a:gd name="T16" fmla="*/ 1 w 58"/>
                <a:gd name="T17" fmla="*/ 21 h 57"/>
                <a:gd name="T18" fmla="*/ 0 w 58"/>
                <a:gd name="T19" fmla="*/ 29 h 57"/>
                <a:gd name="T20" fmla="*/ 0 w 58"/>
                <a:gd name="T21" fmla="*/ 29 h 57"/>
                <a:gd name="T22" fmla="*/ 0 w 58"/>
                <a:gd name="T23" fmla="*/ 34 h 57"/>
                <a:gd name="T24" fmla="*/ 3 w 58"/>
                <a:gd name="T25" fmla="*/ 39 h 57"/>
                <a:gd name="T26" fmla="*/ 6 w 58"/>
                <a:gd name="T27" fmla="*/ 44 h 57"/>
                <a:gd name="T28" fmla="*/ 9 w 58"/>
                <a:gd name="T29" fmla="*/ 49 h 57"/>
                <a:gd name="T30" fmla="*/ 13 w 58"/>
                <a:gd name="T31" fmla="*/ 53 h 57"/>
                <a:gd name="T32" fmla="*/ 18 w 58"/>
                <a:gd name="T33" fmla="*/ 55 h 57"/>
                <a:gd name="T34" fmla="*/ 23 w 58"/>
                <a:gd name="T35" fmla="*/ 57 h 57"/>
                <a:gd name="T36" fmla="*/ 29 w 58"/>
                <a:gd name="T37" fmla="*/ 57 h 57"/>
                <a:gd name="T38" fmla="*/ 29 w 58"/>
                <a:gd name="T39" fmla="*/ 57 h 57"/>
                <a:gd name="T40" fmla="*/ 34 w 58"/>
                <a:gd name="T41" fmla="*/ 57 h 57"/>
                <a:gd name="T42" fmla="*/ 41 w 58"/>
                <a:gd name="T43" fmla="*/ 55 h 57"/>
                <a:gd name="T44" fmla="*/ 45 w 58"/>
                <a:gd name="T45" fmla="*/ 53 h 57"/>
                <a:gd name="T46" fmla="*/ 49 w 58"/>
                <a:gd name="T47" fmla="*/ 49 h 57"/>
                <a:gd name="T48" fmla="*/ 53 w 58"/>
                <a:gd name="T49" fmla="*/ 44 h 57"/>
                <a:gd name="T50" fmla="*/ 55 w 58"/>
                <a:gd name="T51" fmla="*/ 39 h 57"/>
                <a:gd name="T52" fmla="*/ 57 w 58"/>
                <a:gd name="T53" fmla="*/ 34 h 57"/>
                <a:gd name="T54" fmla="*/ 58 w 58"/>
                <a:gd name="T55" fmla="*/ 29 h 57"/>
                <a:gd name="T56" fmla="*/ 58 w 58"/>
                <a:gd name="T57" fmla="*/ 29 h 57"/>
                <a:gd name="T58" fmla="*/ 57 w 58"/>
                <a:gd name="T59" fmla="*/ 23 h 57"/>
                <a:gd name="T60" fmla="*/ 55 w 58"/>
                <a:gd name="T61" fmla="*/ 18 h 57"/>
                <a:gd name="T62" fmla="*/ 53 w 58"/>
                <a:gd name="T63" fmla="*/ 13 h 57"/>
                <a:gd name="T64" fmla="*/ 49 w 58"/>
                <a:gd name="T65" fmla="*/ 8 h 57"/>
                <a:gd name="T66" fmla="*/ 45 w 58"/>
                <a:gd name="T67" fmla="*/ 5 h 57"/>
                <a:gd name="T68" fmla="*/ 41 w 58"/>
                <a:gd name="T69" fmla="*/ 2 h 57"/>
                <a:gd name="T70" fmla="*/ 34 w 58"/>
                <a:gd name="T71" fmla="*/ 0 h 57"/>
                <a:gd name="T72" fmla="*/ 29 w 58"/>
                <a:gd name="T73" fmla="*/ 0 h 57"/>
                <a:gd name="T74" fmla="*/ 29 w 58"/>
                <a:gd name="T7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7">
                  <a:moveTo>
                    <a:pt x="29" y="0"/>
                  </a:moveTo>
                  <a:lnTo>
                    <a:pt x="29" y="0"/>
                  </a:lnTo>
                  <a:lnTo>
                    <a:pt x="21" y="1"/>
                  </a:lnTo>
                  <a:lnTo>
                    <a:pt x="21" y="1"/>
                  </a:lnTo>
                  <a:lnTo>
                    <a:pt x="15" y="4"/>
                  </a:lnTo>
                  <a:lnTo>
                    <a:pt x="9" y="8"/>
                  </a:lnTo>
                  <a:lnTo>
                    <a:pt x="5" y="15"/>
                  </a:lnTo>
                  <a:lnTo>
                    <a:pt x="1" y="21"/>
                  </a:lnTo>
                  <a:lnTo>
                    <a:pt x="1" y="21"/>
                  </a:lnTo>
                  <a:lnTo>
                    <a:pt x="0" y="29"/>
                  </a:lnTo>
                  <a:lnTo>
                    <a:pt x="0" y="29"/>
                  </a:lnTo>
                  <a:lnTo>
                    <a:pt x="0" y="34"/>
                  </a:lnTo>
                  <a:lnTo>
                    <a:pt x="3" y="39"/>
                  </a:lnTo>
                  <a:lnTo>
                    <a:pt x="6" y="44"/>
                  </a:lnTo>
                  <a:lnTo>
                    <a:pt x="9" y="49"/>
                  </a:lnTo>
                  <a:lnTo>
                    <a:pt x="13" y="53"/>
                  </a:lnTo>
                  <a:lnTo>
                    <a:pt x="18" y="55"/>
                  </a:lnTo>
                  <a:lnTo>
                    <a:pt x="23" y="57"/>
                  </a:lnTo>
                  <a:lnTo>
                    <a:pt x="29" y="57"/>
                  </a:lnTo>
                  <a:lnTo>
                    <a:pt x="29" y="57"/>
                  </a:lnTo>
                  <a:lnTo>
                    <a:pt x="34" y="57"/>
                  </a:lnTo>
                  <a:lnTo>
                    <a:pt x="41" y="55"/>
                  </a:lnTo>
                  <a:lnTo>
                    <a:pt x="45" y="53"/>
                  </a:lnTo>
                  <a:lnTo>
                    <a:pt x="49" y="49"/>
                  </a:lnTo>
                  <a:lnTo>
                    <a:pt x="53" y="44"/>
                  </a:lnTo>
                  <a:lnTo>
                    <a:pt x="55" y="39"/>
                  </a:lnTo>
                  <a:lnTo>
                    <a:pt x="57" y="34"/>
                  </a:lnTo>
                  <a:lnTo>
                    <a:pt x="58" y="29"/>
                  </a:lnTo>
                  <a:lnTo>
                    <a:pt x="58" y="29"/>
                  </a:lnTo>
                  <a:lnTo>
                    <a:pt x="57" y="23"/>
                  </a:lnTo>
                  <a:lnTo>
                    <a:pt x="55" y="18"/>
                  </a:lnTo>
                  <a:lnTo>
                    <a:pt x="53" y="13"/>
                  </a:lnTo>
                  <a:lnTo>
                    <a:pt x="49" y="8"/>
                  </a:lnTo>
                  <a:lnTo>
                    <a:pt x="45" y="5"/>
                  </a:lnTo>
                  <a:lnTo>
                    <a:pt x="41" y="2"/>
                  </a:lnTo>
                  <a:lnTo>
                    <a:pt x="34" y="0"/>
                  </a:lnTo>
                  <a:lnTo>
                    <a:pt x="29" y="0"/>
                  </a:lnTo>
                  <a:lnTo>
                    <a:pt x="29"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40" name="Freeform 1231">
              <a:extLst>
                <a:ext uri="{FF2B5EF4-FFF2-40B4-BE49-F238E27FC236}">
                  <a16:creationId xmlns:a16="http://schemas.microsoft.com/office/drawing/2014/main" id="{C46E2B60-0943-4D1E-A5B7-6887822380C8}"/>
                </a:ext>
              </a:extLst>
            </p:cNvPr>
            <p:cNvSpPr/>
            <p:nvPr/>
          </p:nvSpPr>
          <p:spPr bwMode="auto">
            <a:xfrm>
              <a:off x="5847618" y="4181188"/>
              <a:ext cx="53975" cy="53975"/>
            </a:xfrm>
            <a:custGeom>
              <a:avLst/>
              <a:gdLst>
                <a:gd name="T0" fmla="*/ 16 w 34"/>
                <a:gd name="T1" fmla="*/ 34 h 34"/>
                <a:gd name="T2" fmla="*/ 16 w 34"/>
                <a:gd name="T3" fmla="*/ 34 h 34"/>
                <a:gd name="T4" fmla="*/ 13 w 34"/>
                <a:gd name="T5" fmla="*/ 34 h 34"/>
                <a:gd name="T6" fmla="*/ 10 w 34"/>
                <a:gd name="T7" fmla="*/ 33 h 34"/>
                <a:gd name="T8" fmla="*/ 7 w 34"/>
                <a:gd name="T9" fmla="*/ 31 h 34"/>
                <a:gd name="T10" fmla="*/ 4 w 34"/>
                <a:gd name="T11" fmla="*/ 28 h 34"/>
                <a:gd name="T12" fmla="*/ 2 w 34"/>
                <a:gd name="T13" fmla="*/ 26 h 34"/>
                <a:gd name="T14" fmla="*/ 1 w 34"/>
                <a:gd name="T15" fmla="*/ 23 h 34"/>
                <a:gd name="T16" fmla="*/ 0 w 34"/>
                <a:gd name="T17" fmla="*/ 20 h 34"/>
                <a:gd name="T18" fmla="*/ 0 w 34"/>
                <a:gd name="T19" fmla="*/ 16 h 34"/>
                <a:gd name="T20" fmla="*/ 0 w 34"/>
                <a:gd name="T21" fmla="*/ 16 h 34"/>
                <a:gd name="T22" fmla="*/ 0 w 34"/>
                <a:gd name="T23" fmla="*/ 13 h 34"/>
                <a:gd name="T24" fmla="*/ 1 w 34"/>
                <a:gd name="T25" fmla="*/ 10 h 34"/>
                <a:gd name="T26" fmla="*/ 2 w 34"/>
                <a:gd name="T27" fmla="*/ 7 h 34"/>
                <a:gd name="T28" fmla="*/ 4 w 34"/>
                <a:gd name="T29" fmla="*/ 4 h 34"/>
                <a:gd name="T30" fmla="*/ 7 w 34"/>
                <a:gd name="T31" fmla="*/ 2 h 34"/>
                <a:gd name="T32" fmla="*/ 10 w 34"/>
                <a:gd name="T33" fmla="*/ 1 h 34"/>
                <a:gd name="T34" fmla="*/ 13 w 34"/>
                <a:gd name="T35" fmla="*/ 0 h 34"/>
                <a:gd name="T36" fmla="*/ 16 w 34"/>
                <a:gd name="T37" fmla="*/ 0 h 34"/>
                <a:gd name="T38" fmla="*/ 16 w 34"/>
                <a:gd name="T39" fmla="*/ 0 h 34"/>
                <a:gd name="T40" fmla="*/ 21 w 34"/>
                <a:gd name="T41" fmla="*/ 0 h 34"/>
                <a:gd name="T42" fmla="*/ 24 w 34"/>
                <a:gd name="T43" fmla="*/ 1 h 34"/>
                <a:gd name="T44" fmla="*/ 27 w 34"/>
                <a:gd name="T45" fmla="*/ 2 h 34"/>
                <a:gd name="T46" fmla="*/ 29 w 34"/>
                <a:gd name="T47" fmla="*/ 4 h 34"/>
                <a:gd name="T48" fmla="*/ 31 w 34"/>
                <a:gd name="T49" fmla="*/ 7 h 34"/>
                <a:gd name="T50" fmla="*/ 33 w 34"/>
                <a:gd name="T51" fmla="*/ 10 h 34"/>
                <a:gd name="T52" fmla="*/ 34 w 34"/>
                <a:gd name="T53" fmla="*/ 13 h 34"/>
                <a:gd name="T54" fmla="*/ 34 w 34"/>
                <a:gd name="T55" fmla="*/ 16 h 34"/>
                <a:gd name="T56" fmla="*/ 34 w 34"/>
                <a:gd name="T57" fmla="*/ 16 h 34"/>
                <a:gd name="T58" fmla="*/ 34 w 34"/>
                <a:gd name="T59" fmla="*/ 20 h 34"/>
                <a:gd name="T60" fmla="*/ 33 w 34"/>
                <a:gd name="T61" fmla="*/ 23 h 34"/>
                <a:gd name="T62" fmla="*/ 31 w 34"/>
                <a:gd name="T63" fmla="*/ 26 h 34"/>
                <a:gd name="T64" fmla="*/ 29 w 34"/>
                <a:gd name="T65" fmla="*/ 28 h 34"/>
                <a:gd name="T66" fmla="*/ 27 w 34"/>
                <a:gd name="T67" fmla="*/ 31 h 34"/>
                <a:gd name="T68" fmla="*/ 24 w 34"/>
                <a:gd name="T69" fmla="*/ 33 h 34"/>
                <a:gd name="T70" fmla="*/ 21 w 34"/>
                <a:gd name="T71" fmla="*/ 34 h 34"/>
                <a:gd name="T72" fmla="*/ 16 w 34"/>
                <a:gd name="T73" fmla="*/ 34 h 34"/>
                <a:gd name="T74" fmla="*/ 16 w 34"/>
                <a:gd name="T7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34">
                  <a:moveTo>
                    <a:pt x="16" y="34"/>
                  </a:moveTo>
                  <a:lnTo>
                    <a:pt x="16" y="34"/>
                  </a:lnTo>
                  <a:lnTo>
                    <a:pt x="13" y="34"/>
                  </a:lnTo>
                  <a:lnTo>
                    <a:pt x="10" y="33"/>
                  </a:lnTo>
                  <a:lnTo>
                    <a:pt x="7" y="31"/>
                  </a:lnTo>
                  <a:lnTo>
                    <a:pt x="4" y="28"/>
                  </a:lnTo>
                  <a:lnTo>
                    <a:pt x="2" y="26"/>
                  </a:lnTo>
                  <a:lnTo>
                    <a:pt x="1" y="23"/>
                  </a:lnTo>
                  <a:lnTo>
                    <a:pt x="0" y="20"/>
                  </a:lnTo>
                  <a:lnTo>
                    <a:pt x="0" y="16"/>
                  </a:lnTo>
                  <a:lnTo>
                    <a:pt x="0" y="16"/>
                  </a:lnTo>
                  <a:lnTo>
                    <a:pt x="0" y="13"/>
                  </a:lnTo>
                  <a:lnTo>
                    <a:pt x="1" y="10"/>
                  </a:lnTo>
                  <a:lnTo>
                    <a:pt x="2" y="7"/>
                  </a:lnTo>
                  <a:lnTo>
                    <a:pt x="4" y="4"/>
                  </a:lnTo>
                  <a:lnTo>
                    <a:pt x="7" y="2"/>
                  </a:lnTo>
                  <a:lnTo>
                    <a:pt x="10" y="1"/>
                  </a:lnTo>
                  <a:lnTo>
                    <a:pt x="13" y="0"/>
                  </a:lnTo>
                  <a:lnTo>
                    <a:pt x="16" y="0"/>
                  </a:lnTo>
                  <a:lnTo>
                    <a:pt x="16" y="0"/>
                  </a:lnTo>
                  <a:lnTo>
                    <a:pt x="21" y="0"/>
                  </a:lnTo>
                  <a:lnTo>
                    <a:pt x="24" y="1"/>
                  </a:lnTo>
                  <a:lnTo>
                    <a:pt x="27" y="2"/>
                  </a:lnTo>
                  <a:lnTo>
                    <a:pt x="29" y="4"/>
                  </a:lnTo>
                  <a:lnTo>
                    <a:pt x="31" y="7"/>
                  </a:lnTo>
                  <a:lnTo>
                    <a:pt x="33" y="10"/>
                  </a:lnTo>
                  <a:lnTo>
                    <a:pt x="34" y="13"/>
                  </a:lnTo>
                  <a:lnTo>
                    <a:pt x="34" y="16"/>
                  </a:lnTo>
                  <a:lnTo>
                    <a:pt x="34" y="16"/>
                  </a:lnTo>
                  <a:lnTo>
                    <a:pt x="34" y="20"/>
                  </a:lnTo>
                  <a:lnTo>
                    <a:pt x="33" y="23"/>
                  </a:lnTo>
                  <a:lnTo>
                    <a:pt x="31" y="26"/>
                  </a:lnTo>
                  <a:lnTo>
                    <a:pt x="29" y="28"/>
                  </a:lnTo>
                  <a:lnTo>
                    <a:pt x="27" y="31"/>
                  </a:lnTo>
                  <a:lnTo>
                    <a:pt x="24" y="33"/>
                  </a:lnTo>
                  <a:lnTo>
                    <a:pt x="21" y="34"/>
                  </a:lnTo>
                  <a:lnTo>
                    <a:pt x="16" y="34"/>
                  </a:lnTo>
                  <a:lnTo>
                    <a:pt x="1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41" name="Freeform 1232">
              <a:extLst>
                <a:ext uri="{FF2B5EF4-FFF2-40B4-BE49-F238E27FC236}">
                  <a16:creationId xmlns:a16="http://schemas.microsoft.com/office/drawing/2014/main" id="{DDE189A2-C539-4772-87D0-579650383488}"/>
                </a:ext>
              </a:extLst>
            </p:cNvPr>
            <p:cNvSpPr/>
            <p:nvPr/>
          </p:nvSpPr>
          <p:spPr bwMode="auto">
            <a:xfrm>
              <a:off x="5801580" y="4597113"/>
              <a:ext cx="76200" cy="77788"/>
            </a:xfrm>
            <a:custGeom>
              <a:avLst/>
              <a:gdLst>
                <a:gd name="T0" fmla="*/ 0 w 48"/>
                <a:gd name="T1" fmla="*/ 49 h 49"/>
                <a:gd name="T2" fmla="*/ 0 w 48"/>
                <a:gd name="T3" fmla="*/ 47 h 49"/>
                <a:gd name="T4" fmla="*/ 47 w 48"/>
                <a:gd name="T5" fmla="*/ 0 h 49"/>
                <a:gd name="T6" fmla="*/ 48 w 48"/>
                <a:gd name="T7" fmla="*/ 0 h 49"/>
                <a:gd name="T8" fmla="*/ 48 w 48"/>
                <a:gd name="T9" fmla="*/ 22 h 49"/>
                <a:gd name="T10" fmla="*/ 48 w 48"/>
                <a:gd name="T11" fmla="*/ 22 h 49"/>
                <a:gd name="T12" fmla="*/ 48 w 48"/>
                <a:gd name="T13" fmla="*/ 28 h 49"/>
                <a:gd name="T14" fmla="*/ 46 w 48"/>
                <a:gd name="T15" fmla="*/ 33 h 49"/>
                <a:gd name="T16" fmla="*/ 44 w 48"/>
                <a:gd name="T17" fmla="*/ 37 h 49"/>
                <a:gd name="T18" fmla="*/ 41 w 48"/>
                <a:gd name="T19" fmla="*/ 41 h 49"/>
                <a:gd name="T20" fmla="*/ 37 w 48"/>
                <a:gd name="T21" fmla="*/ 44 h 49"/>
                <a:gd name="T22" fmla="*/ 32 w 48"/>
                <a:gd name="T23" fmla="*/ 46 h 49"/>
                <a:gd name="T24" fmla="*/ 28 w 48"/>
                <a:gd name="T25" fmla="*/ 48 h 49"/>
                <a:gd name="T26" fmla="*/ 22 w 48"/>
                <a:gd name="T27" fmla="*/ 49 h 49"/>
                <a:gd name="T28" fmla="*/ 0 w 48"/>
                <a:gd name="T2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9">
                  <a:moveTo>
                    <a:pt x="0" y="49"/>
                  </a:moveTo>
                  <a:lnTo>
                    <a:pt x="0" y="47"/>
                  </a:lnTo>
                  <a:lnTo>
                    <a:pt x="47" y="0"/>
                  </a:lnTo>
                  <a:lnTo>
                    <a:pt x="48" y="0"/>
                  </a:lnTo>
                  <a:lnTo>
                    <a:pt x="48" y="22"/>
                  </a:lnTo>
                  <a:lnTo>
                    <a:pt x="48" y="22"/>
                  </a:lnTo>
                  <a:lnTo>
                    <a:pt x="48" y="28"/>
                  </a:lnTo>
                  <a:lnTo>
                    <a:pt x="46" y="33"/>
                  </a:lnTo>
                  <a:lnTo>
                    <a:pt x="44" y="37"/>
                  </a:lnTo>
                  <a:lnTo>
                    <a:pt x="41" y="41"/>
                  </a:lnTo>
                  <a:lnTo>
                    <a:pt x="37" y="44"/>
                  </a:lnTo>
                  <a:lnTo>
                    <a:pt x="32" y="46"/>
                  </a:lnTo>
                  <a:lnTo>
                    <a:pt x="28" y="48"/>
                  </a:lnTo>
                  <a:lnTo>
                    <a:pt x="22" y="49"/>
                  </a:lnTo>
                  <a:lnTo>
                    <a:pt x="0" y="49"/>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grpSp>
      <p:grpSp>
        <p:nvGrpSpPr>
          <p:cNvPr id="42" name="组合 2283">
            <a:extLst>
              <a:ext uri="{FF2B5EF4-FFF2-40B4-BE49-F238E27FC236}">
                <a16:creationId xmlns:a16="http://schemas.microsoft.com/office/drawing/2014/main" id="{F68E4DD6-10B3-4FDE-A246-65176A834E97}"/>
              </a:ext>
            </a:extLst>
          </p:cNvPr>
          <p:cNvGrpSpPr/>
          <p:nvPr/>
        </p:nvGrpSpPr>
        <p:grpSpPr>
          <a:xfrm>
            <a:off x="3299964" y="3552955"/>
            <a:ext cx="454188" cy="352596"/>
            <a:chOff x="3206017" y="4127213"/>
            <a:chExt cx="730251" cy="514350"/>
          </a:xfrm>
        </p:grpSpPr>
        <p:sp>
          <p:nvSpPr>
            <p:cNvPr id="43" name="Freeform 1249">
              <a:extLst>
                <a:ext uri="{FF2B5EF4-FFF2-40B4-BE49-F238E27FC236}">
                  <a16:creationId xmlns:a16="http://schemas.microsoft.com/office/drawing/2014/main" id="{F3DDCC78-04CC-483C-9514-09AFDB752970}"/>
                </a:ext>
              </a:extLst>
            </p:cNvPr>
            <p:cNvSpPr/>
            <p:nvPr/>
          </p:nvSpPr>
          <p:spPr bwMode="auto">
            <a:xfrm>
              <a:off x="3206017" y="4127213"/>
              <a:ext cx="144463" cy="514350"/>
            </a:xfrm>
            <a:custGeom>
              <a:avLst/>
              <a:gdLst>
                <a:gd name="T0" fmla="*/ 63 w 91"/>
                <a:gd name="T1" fmla="*/ 276 h 324"/>
                <a:gd name="T2" fmla="*/ 63 w 91"/>
                <a:gd name="T3" fmla="*/ 323 h 324"/>
                <a:gd name="T4" fmla="*/ 63 w 91"/>
                <a:gd name="T5" fmla="*/ 323 h 324"/>
                <a:gd name="T6" fmla="*/ 64 w 91"/>
                <a:gd name="T7" fmla="*/ 324 h 324"/>
                <a:gd name="T8" fmla="*/ 91 w 91"/>
                <a:gd name="T9" fmla="*/ 324 h 324"/>
                <a:gd name="T10" fmla="*/ 91 w 91"/>
                <a:gd name="T11" fmla="*/ 324 h 324"/>
                <a:gd name="T12" fmla="*/ 91 w 91"/>
                <a:gd name="T13" fmla="*/ 323 h 324"/>
                <a:gd name="T14" fmla="*/ 91 w 91"/>
                <a:gd name="T15" fmla="*/ 19 h 324"/>
                <a:gd name="T16" fmla="*/ 91 w 91"/>
                <a:gd name="T17" fmla="*/ 14 h 324"/>
                <a:gd name="T18" fmla="*/ 91 w 91"/>
                <a:gd name="T19" fmla="*/ 9 h 324"/>
                <a:gd name="T20" fmla="*/ 91 w 91"/>
                <a:gd name="T21" fmla="*/ 9 h 324"/>
                <a:gd name="T22" fmla="*/ 91 w 91"/>
                <a:gd name="T23" fmla="*/ 6 h 324"/>
                <a:gd name="T24" fmla="*/ 89 w 91"/>
                <a:gd name="T25" fmla="*/ 2 h 324"/>
                <a:gd name="T26" fmla="*/ 85 w 91"/>
                <a:gd name="T27" fmla="*/ 0 h 324"/>
                <a:gd name="T28" fmla="*/ 82 w 91"/>
                <a:gd name="T29" fmla="*/ 0 h 324"/>
                <a:gd name="T30" fmla="*/ 11 w 91"/>
                <a:gd name="T31" fmla="*/ 0 h 324"/>
                <a:gd name="T32" fmla="*/ 11 w 91"/>
                <a:gd name="T33" fmla="*/ 0 h 324"/>
                <a:gd name="T34" fmla="*/ 7 w 91"/>
                <a:gd name="T35" fmla="*/ 0 h 324"/>
                <a:gd name="T36" fmla="*/ 3 w 91"/>
                <a:gd name="T37" fmla="*/ 2 h 324"/>
                <a:gd name="T38" fmla="*/ 1 w 91"/>
                <a:gd name="T39" fmla="*/ 6 h 324"/>
                <a:gd name="T40" fmla="*/ 0 w 91"/>
                <a:gd name="T41" fmla="*/ 9 h 324"/>
                <a:gd name="T42" fmla="*/ 0 w 91"/>
                <a:gd name="T43" fmla="*/ 19 h 324"/>
                <a:gd name="T44" fmla="*/ 0 w 91"/>
                <a:gd name="T45" fmla="*/ 19 h 324"/>
                <a:gd name="T46" fmla="*/ 1 w 91"/>
                <a:gd name="T47" fmla="*/ 24 h 324"/>
                <a:gd name="T48" fmla="*/ 3 w 91"/>
                <a:gd name="T49" fmla="*/ 27 h 324"/>
                <a:gd name="T50" fmla="*/ 7 w 91"/>
                <a:gd name="T51" fmla="*/ 29 h 324"/>
                <a:gd name="T52" fmla="*/ 11 w 91"/>
                <a:gd name="T53" fmla="*/ 31 h 324"/>
                <a:gd name="T54" fmla="*/ 63 w 91"/>
                <a:gd name="T55" fmla="*/ 31 h 324"/>
                <a:gd name="T56" fmla="*/ 63 w 91"/>
                <a:gd name="T57" fmla="*/ 60 h 324"/>
                <a:gd name="T58" fmla="*/ 52 w 91"/>
                <a:gd name="T59" fmla="*/ 60 h 324"/>
                <a:gd name="T60" fmla="*/ 52 w 91"/>
                <a:gd name="T61" fmla="*/ 60 h 324"/>
                <a:gd name="T62" fmla="*/ 47 w 91"/>
                <a:gd name="T63" fmla="*/ 62 h 324"/>
                <a:gd name="T64" fmla="*/ 43 w 91"/>
                <a:gd name="T65" fmla="*/ 66 h 324"/>
                <a:gd name="T66" fmla="*/ 40 w 91"/>
                <a:gd name="T67" fmla="*/ 70 h 324"/>
                <a:gd name="T68" fmla="*/ 39 w 91"/>
                <a:gd name="T69" fmla="*/ 75 h 324"/>
                <a:gd name="T70" fmla="*/ 39 w 91"/>
                <a:gd name="T71" fmla="*/ 140 h 324"/>
                <a:gd name="T72" fmla="*/ 39 w 91"/>
                <a:gd name="T73" fmla="*/ 140 h 324"/>
                <a:gd name="T74" fmla="*/ 40 w 91"/>
                <a:gd name="T75" fmla="*/ 145 h 324"/>
                <a:gd name="T76" fmla="*/ 43 w 91"/>
                <a:gd name="T77" fmla="*/ 149 h 324"/>
                <a:gd name="T78" fmla="*/ 47 w 91"/>
                <a:gd name="T79" fmla="*/ 152 h 324"/>
                <a:gd name="T80" fmla="*/ 52 w 91"/>
                <a:gd name="T81" fmla="*/ 153 h 324"/>
                <a:gd name="T82" fmla="*/ 63 w 91"/>
                <a:gd name="T83" fmla="*/ 153 h 324"/>
                <a:gd name="T84" fmla="*/ 63 w 91"/>
                <a:gd name="T85" fmla="*/ 202 h 324"/>
                <a:gd name="T86" fmla="*/ 49 w 91"/>
                <a:gd name="T87" fmla="*/ 202 h 324"/>
                <a:gd name="T88" fmla="*/ 49 w 91"/>
                <a:gd name="T89" fmla="*/ 202 h 324"/>
                <a:gd name="T90" fmla="*/ 45 w 91"/>
                <a:gd name="T91" fmla="*/ 203 h 324"/>
                <a:gd name="T92" fmla="*/ 41 w 91"/>
                <a:gd name="T93" fmla="*/ 206 h 324"/>
                <a:gd name="T94" fmla="*/ 39 w 91"/>
                <a:gd name="T95" fmla="*/ 210 h 324"/>
                <a:gd name="T96" fmla="*/ 39 w 91"/>
                <a:gd name="T97" fmla="*/ 213 h 324"/>
                <a:gd name="T98" fmla="*/ 39 w 91"/>
                <a:gd name="T99" fmla="*/ 267 h 324"/>
                <a:gd name="T100" fmla="*/ 39 w 91"/>
                <a:gd name="T101" fmla="*/ 267 h 324"/>
                <a:gd name="T102" fmla="*/ 39 w 91"/>
                <a:gd name="T103" fmla="*/ 270 h 324"/>
                <a:gd name="T104" fmla="*/ 41 w 91"/>
                <a:gd name="T105" fmla="*/ 274 h 324"/>
                <a:gd name="T106" fmla="*/ 45 w 91"/>
                <a:gd name="T107" fmla="*/ 276 h 324"/>
                <a:gd name="T108" fmla="*/ 49 w 91"/>
                <a:gd name="T109" fmla="*/ 276 h 324"/>
                <a:gd name="T110" fmla="*/ 63 w 91"/>
                <a:gd name="T111" fmla="*/ 276 h 324"/>
                <a:gd name="T112" fmla="*/ 63 w 91"/>
                <a:gd name="T113"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 h="324">
                  <a:moveTo>
                    <a:pt x="63" y="276"/>
                  </a:moveTo>
                  <a:lnTo>
                    <a:pt x="63" y="323"/>
                  </a:lnTo>
                  <a:lnTo>
                    <a:pt x="63" y="323"/>
                  </a:lnTo>
                  <a:lnTo>
                    <a:pt x="64" y="324"/>
                  </a:lnTo>
                  <a:lnTo>
                    <a:pt x="91" y="324"/>
                  </a:lnTo>
                  <a:lnTo>
                    <a:pt x="91" y="324"/>
                  </a:lnTo>
                  <a:lnTo>
                    <a:pt x="91" y="323"/>
                  </a:lnTo>
                  <a:lnTo>
                    <a:pt x="91" y="19"/>
                  </a:lnTo>
                  <a:lnTo>
                    <a:pt x="91" y="14"/>
                  </a:lnTo>
                  <a:lnTo>
                    <a:pt x="91" y="9"/>
                  </a:lnTo>
                  <a:lnTo>
                    <a:pt x="91" y="9"/>
                  </a:lnTo>
                  <a:lnTo>
                    <a:pt x="91" y="6"/>
                  </a:lnTo>
                  <a:lnTo>
                    <a:pt x="89" y="2"/>
                  </a:lnTo>
                  <a:lnTo>
                    <a:pt x="85" y="0"/>
                  </a:lnTo>
                  <a:lnTo>
                    <a:pt x="82" y="0"/>
                  </a:lnTo>
                  <a:lnTo>
                    <a:pt x="11" y="0"/>
                  </a:lnTo>
                  <a:lnTo>
                    <a:pt x="11" y="0"/>
                  </a:lnTo>
                  <a:lnTo>
                    <a:pt x="7" y="0"/>
                  </a:lnTo>
                  <a:lnTo>
                    <a:pt x="3" y="2"/>
                  </a:lnTo>
                  <a:lnTo>
                    <a:pt x="1" y="6"/>
                  </a:lnTo>
                  <a:lnTo>
                    <a:pt x="0" y="9"/>
                  </a:lnTo>
                  <a:lnTo>
                    <a:pt x="0" y="19"/>
                  </a:lnTo>
                  <a:lnTo>
                    <a:pt x="0" y="19"/>
                  </a:lnTo>
                  <a:lnTo>
                    <a:pt x="1" y="24"/>
                  </a:lnTo>
                  <a:lnTo>
                    <a:pt x="3" y="27"/>
                  </a:lnTo>
                  <a:lnTo>
                    <a:pt x="7" y="29"/>
                  </a:lnTo>
                  <a:lnTo>
                    <a:pt x="11" y="31"/>
                  </a:lnTo>
                  <a:lnTo>
                    <a:pt x="63" y="31"/>
                  </a:lnTo>
                  <a:lnTo>
                    <a:pt x="63" y="60"/>
                  </a:lnTo>
                  <a:lnTo>
                    <a:pt x="52" y="60"/>
                  </a:lnTo>
                  <a:lnTo>
                    <a:pt x="52" y="60"/>
                  </a:lnTo>
                  <a:lnTo>
                    <a:pt x="47" y="62"/>
                  </a:lnTo>
                  <a:lnTo>
                    <a:pt x="43" y="66"/>
                  </a:lnTo>
                  <a:lnTo>
                    <a:pt x="40" y="70"/>
                  </a:lnTo>
                  <a:lnTo>
                    <a:pt x="39" y="75"/>
                  </a:lnTo>
                  <a:lnTo>
                    <a:pt x="39" y="140"/>
                  </a:lnTo>
                  <a:lnTo>
                    <a:pt x="39" y="140"/>
                  </a:lnTo>
                  <a:lnTo>
                    <a:pt x="40" y="145"/>
                  </a:lnTo>
                  <a:lnTo>
                    <a:pt x="43" y="149"/>
                  </a:lnTo>
                  <a:lnTo>
                    <a:pt x="47" y="152"/>
                  </a:lnTo>
                  <a:lnTo>
                    <a:pt x="52" y="153"/>
                  </a:lnTo>
                  <a:lnTo>
                    <a:pt x="63" y="153"/>
                  </a:lnTo>
                  <a:lnTo>
                    <a:pt x="63" y="202"/>
                  </a:lnTo>
                  <a:lnTo>
                    <a:pt x="49" y="202"/>
                  </a:lnTo>
                  <a:lnTo>
                    <a:pt x="49" y="202"/>
                  </a:lnTo>
                  <a:lnTo>
                    <a:pt x="45" y="203"/>
                  </a:lnTo>
                  <a:lnTo>
                    <a:pt x="41" y="206"/>
                  </a:lnTo>
                  <a:lnTo>
                    <a:pt x="39" y="210"/>
                  </a:lnTo>
                  <a:lnTo>
                    <a:pt x="39" y="213"/>
                  </a:lnTo>
                  <a:lnTo>
                    <a:pt x="39" y="267"/>
                  </a:lnTo>
                  <a:lnTo>
                    <a:pt x="39" y="267"/>
                  </a:lnTo>
                  <a:lnTo>
                    <a:pt x="39" y="270"/>
                  </a:lnTo>
                  <a:lnTo>
                    <a:pt x="41" y="274"/>
                  </a:lnTo>
                  <a:lnTo>
                    <a:pt x="45" y="276"/>
                  </a:lnTo>
                  <a:lnTo>
                    <a:pt x="49" y="276"/>
                  </a:lnTo>
                  <a:lnTo>
                    <a:pt x="63" y="276"/>
                  </a:lnTo>
                  <a:lnTo>
                    <a:pt x="63" y="27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44" name="Freeform 1250">
              <a:extLst>
                <a:ext uri="{FF2B5EF4-FFF2-40B4-BE49-F238E27FC236}">
                  <a16:creationId xmlns:a16="http://schemas.microsoft.com/office/drawing/2014/main" id="{CAEA9DE2-4767-42A9-94F8-8C24093D358D}"/>
                </a:ext>
              </a:extLst>
            </p:cNvPr>
            <p:cNvSpPr>
              <a:spLocks noEditPoints="1"/>
            </p:cNvSpPr>
            <p:nvPr/>
          </p:nvSpPr>
          <p:spPr bwMode="auto">
            <a:xfrm>
              <a:off x="3388580" y="4192300"/>
              <a:ext cx="547688" cy="427038"/>
            </a:xfrm>
            <a:custGeom>
              <a:avLst/>
              <a:gdLst>
                <a:gd name="T0" fmla="*/ 343 w 345"/>
                <a:gd name="T1" fmla="*/ 32 h 269"/>
                <a:gd name="T2" fmla="*/ 336 w 345"/>
                <a:gd name="T3" fmla="*/ 29 h 269"/>
                <a:gd name="T4" fmla="*/ 126 w 345"/>
                <a:gd name="T5" fmla="*/ 16 h 269"/>
                <a:gd name="T6" fmla="*/ 121 w 345"/>
                <a:gd name="T7" fmla="*/ 5 h 269"/>
                <a:gd name="T8" fmla="*/ 108 w 345"/>
                <a:gd name="T9" fmla="*/ 0 h 269"/>
                <a:gd name="T10" fmla="*/ 0 w 345"/>
                <a:gd name="T11" fmla="*/ 3 h 269"/>
                <a:gd name="T12" fmla="*/ 1 w 345"/>
                <a:gd name="T13" fmla="*/ 259 h 269"/>
                <a:gd name="T14" fmla="*/ 51 w 345"/>
                <a:gd name="T15" fmla="*/ 258 h 269"/>
                <a:gd name="T16" fmla="*/ 140 w 345"/>
                <a:gd name="T17" fmla="*/ 235 h 269"/>
                <a:gd name="T18" fmla="*/ 141 w 345"/>
                <a:gd name="T19" fmla="*/ 266 h 269"/>
                <a:gd name="T20" fmla="*/ 282 w 345"/>
                <a:gd name="T21" fmla="*/ 269 h 269"/>
                <a:gd name="T22" fmla="*/ 293 w 345"/>
                <a:gd name="T23" fmla="*/ 247 h 269"/>
                <a:gd name="T24" fmla="*/ 338 w 345"/>
                <a:gd name="T25" fmla="*/ 269 h 269"/>
                <a:gd name="T26" fmla="*/ 345 w 345"/>
                <a:gd name="T27" fmla="*/ 261 h 269"/>
                <a:gd name="T28" fmla="*/ 344 w 345"/>
                <a:gd name="T29" fmla="*/ 35 h 269"/>
                <a:gd name="T30" fmla="*/ 51 w 345"/>
                <a:gd name="T31" fmla="*/ 171 h 269"/>
                <a:gd name="T32" fmla="*/ 75 w 345"/>
                <a:gd name="T33" fmla="*/ 155 h 269"/>
                <a:gd name="T34" fmla="*/ 75 w 345"/>
                <a:gd name="T35" fmla="*/ 138 h 269"/>
                <a:gd name="T36" fmla="*/ 51 w 345"/>
                <a:gd name="T37" fmla="*/ 123 h 269"/>
                <a:gd name="T38" fmla="*/ 75 w 345"/>
                <a:gd name="T39" fmla="*/ 138 h 269"/>
                <a:gd name="T40" fmla="*/ 51 w 345"/>
                <a:gd name="T41" fmla="*/ 106 h 269"/>
                <a:gd name="T42" fmla="*/ 75 w 345"/>
                <a:gd name="T43" fmla="*/ 89 h 269"/>
                <a:gd name="T44" fmla="*/ 75 w 345"/>
                <a:gd name="T45" fmla="*/ 74 h 269"/>
                <a:gd name="T46" fmla="*/ 51 w 345"/>
                <a:gd name="T47" fmla="*/ 57 h 269"/>
                <a:gd name="T48" fmla="*/ 75 w 345"/>
                <a:gd name="T49" fmla="*/ 74 h 269"/>
                <a:gd name="T50" fmla="*/ 292 w 345"/>
                <a:gd name="T51" fmla="*/ 191 h 269"/>
                <a:gd name="T52" fmla="*/ 282 w 345"/>
                <a:gd name="T53" fmla="*/ 203 h 269"/>
                <a:gd name="T54" fmla="*/ 266 w 345"/>
                <a:gd name="T55" fmla="*/ 191 h 269"/>
                <a:gd name="T56" fmla="*/ 249 w 345"/>
                <a:gd name="T57" fmla="*/ 203 h 269"/>
                <a:gd name="T58" fmla="*/ 233 w 345"/>
                <a:gd name="T59" fmla="*/ 191 h 269"/>
                <a:gd name="T60" fmla="*/ 217 w 345"/>
                <a:gd name="T61" fmla="*/ 203 h 269"/>
                <a:gd name="T62" fmla="*/ 201 w 345"/>
                <a:gd name="T63" fmla="*/ 191 h 269"/>
                <a:gd name="T64" fmla="*/ 188 w 345"/>
                <a:gd name="T65" fmla="*/ 189 h 269"/>
                <a:gd name="T66" fmla="*/ 190 w 345"/>
                <a:gd name="T67" fmla="*/ 123 h 269"/>
                <a:gd name="T68" fmla="*/ 201 w 345"/>
                <a:gd name="T69" fmla="*/ 111 h 269"/>
                <a:gd name="T70" fmla="*/ 217 w 345"/>
                <a:gd name="T71" fmla="*/ 123 h 269"/>
                <a:gd name="T72" fmla="*/ 233 w 345"/>
                <a:gd name="T73" fmla="*/ 111 h 269"/>
                <a:gd name="T74" fmla="*/ 249 w 345"/>
                <a:gd name="T75" fmla="*/ 123 h 269"/>
                <a:gd name="T76" fmla="*/ 266 w 345"/>
                <a:gd name="T77" fmla="*/ 111 h 269"/>
                <a:gd name="T78" fmla="*/ 282 w 345"/>
                <a:gd name="T79" fmla="*/ 123 h 269"/>
                <a:gd name="T80" fmla="*/ 293 w 345"/>
                <a:gd name="T81" fmla="*/ 19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5" h="269">
                  <a:moveTo>
                    <a:pt x="344" y="35"/>
                  </a:moveTo>
                  <a:lnTo>
                    <a:pt x="343" y="32"/>
                  </a:lnTo>
                  <a:lnTo>
                    <a:pt x="339" y="30"/>
                  </a:lnTo>
                  <a:lnTo>
                    <a:pt x="336" y="29"/>
                  </a:lnTo>
                  <a:lnTo>
                    <a:pt x="126" y="29"/>
                  </a:lnTo>
                  <a:lnTo>
                    <a:pt x="126" y="16"/>
                  </a:lnTo>
                  <a:lnTo>
                    <a:pt x="124" y="10"/>
                  </a:lnTo>
                  <a:lnTo>
                    <a:pt x="121" y="5"/>
                  </a:lnTo>
                  <a:lnTo>
                    <a:pt x="115" y="2"/>
                  </a:lnTo>
                  <a:lnTo>
                    <a:pt x="108" y="0"/>
                  </a:lnTo>
                  <a:lnTo>
                    <a:pt x="2" y="0"/>
                  </a:lnTo>
                  <a:lnTo>
                    <a:pt x="0" y="3"/>
                  </a:lnTo>
                  <a:lnTo>
                    <a:pt x="0" y="258"/>
                  </a:lnTo>
                  <a:lnTo>
                    <a:pt x="1" y="259"/>
                  </a:lnTo>
                  <a:lnTo>
                    <a:pt x="50" y="259"/>
                  </a:lnTo>
                  <a:lnTo>
                    <a:pt x="51" y="258"/>
                  </a:lnTo>
                  <a:lnTo>
                    <a:pt x="51" y="235"/>
                  </a:lnTo>
                  <a:lnTo>
                    <a:pt x="140" y="235"/>
                  </a:lnTo>
                  <a:lnTo>
                    <a:pt x="140" y="264"/>
                  </a:lnTo>
                  <a:lnTo>
                    <a:pt x="141" y="266"/>
                  </a:lnTo>
                  <a:lnTo>
                    <a:pt x="146" y="269"/>
                  </a:lnTo>
                  <a:lnTo>
                    <a:pt x="282" y="269"/>
                  </a:lnTo>
                  <a:lnTo>
                    <a:pt x="282" y="247"/>
                  </a:lnTo>
                  <a:lnTo>
                    <a:pt x="293" y="247"/>
                  </a:lnTo>
                  <a:lnTo>
                    <a:pt x="293" y="269"/>
                  </a:lnTo>
                  <a:lnTo>
                    <a:pt x="338" y="269"/>
                  </a:lnTo>
                  <a:lnTo>
                    <a:pt x="343" y="266"/>
                  </a:lnTo>
                  <a:lnTo>
                    <a:pt x="345" y="261"/>
                  </a:lnTo>
                  <a:lnTo>
                    <a:pt x="345" y="38"/>
                  </a:lnTo>
                  <a:lnTo>
                    <a:pt x="344" y="35"/>
                  </a:lnTo>
                  <a:close/>
                  <a:moveTo>
                    <a:pt x="75" y="171"/>
                  </a:moveTo>
                  <a:lnTo>
                    <a:pt x="51" y="171"/>
                  </a:lnTo>
                  <a:lnTo>
                    <a:pt x="51" y="155"/>
                  </a:lnTo>
                  <a:lnTo>
                    <a:pt x="75" y="155"/>
                  </a:lnTo>
                  <a:lnTo>
                    <a:pt x="75" y="171"/>
                  </a:lnTo>
                  <a:close/>
                  <a:moveTo>
                    <a:pt x="75" y="138"/>
                  </a:moveTo>
                  <a:lnTo>
                    <a:pt x="51" y="138"/>
                  </a:lnTo>
                  <a:lnTo>
                    <a:pt x="51" y="123"/>
                  </a:lnTo>
                  <a:lnTo>
                    <a:pt x="75" y="123"/>
                  </a:lnTo>
                  <a:lnTo>
                    <a:pt x="75" y="138"/>
                  </a:lnTo>
                  <a:close/>
                  <a:moveTo>
                    <a:pt x="75" y="106"/>
                  </a:moveTo>
                  <a:lnTo>
                    <a:pt x="51" y="106"/>
                  </a:lnTo>
                  <a:lnTo>
                    <a:pt x="51" y="89"/>
                  </a:lnTo>
                  <a:lnTo>
                    <a:pt x="75" y="89"/>
                  </a:lnTo>
                  <a:lnTo>
                    <a:pt x="75" y="106"/>
                  </a:lnTo>
                  <a:close/>
                  <a:moveTo>
                    <a:pt x="75" y="74"/>
                  </a:moveTo>
                  <a:lnTo>
                    <a:pt x="51" y="74"/>
                  </a:lnTo>
                  <a:lnTo>
                    <a:pt x="51" y="57"/>
                  </a:lnTo>
                  <a:lnTo>
                    <a:pt x="75" y="57"/>
                  </a:lnTo>
                  <a:lnTo>
                    <a:pt x="75" y="74"/>
                  </a:lnTo>
                  <a:close/>
                  <a:moveTo>
                    <a:pt x="293" y="190"/>
                  </a:moveTo>
                  <a:lnTo>
                    <a:pt x="292" y="191"/>
                  </a:lnTo>
                  <a:lnTo>
                    <a:pt x="282" y="191"/>
                  </a:lnTo>
                  <a:lnTo>
                    <a:pt x="282" y="203"/>
                  </a:lnTo>
                  <a:lnTo>
                    <a:pt x="266" y="203"/>
                  </a:lnTo>
                  <a:lnTo>
                    <a:pt x="266" y="191"/>
                  </a:lnTo>
                  <a:lnTo>
                    <a:pt x="249" y="191"/>
                  </a:lnTo>
                  <a:lnTo>
                    <a:pt x="249" y="203"/>
                  </a:lnTo>
                  <a:lnTo>
                    <a:pt x="233" y="203"/>
                  </a:lnTo>
                  <a:lnTo>
                    <a:pt x="233" y="191"/>
                  </a:lnTo>
                  <a:lnTo>
                    <a:pt x="217" y="191"/>
                  </a:lnTo>
                  <a:lnTo>
                    <a:pt x="217" y="203"/>
                  </a:lnTo>
                  <a:lnTo>
                    <a:pt x="201" y="203"/>
                  </a:lnTo>
                  <a:lnTo>
                    <a:pt x="201" y="191"/>
                  </a:lnTo>
                  <a:lnTo>
                    <a:pt x="192" y="191"/>
                  </a:lnTo>
                  <a:lnTo>
                    <a:pt x="188" y="189"/>
                  </a:lnTo>
                  <a:lnTo>
                    <a:pt x="188" y="124"/>
                  </a:lnTo>
                  <a:lnTo>
                    <a:pt x="190" y="123"/>
                  </a:lnTo>
                  <a:lnTo>
                    <a:pt x="201" y="123"/>
                  </a:lnTo>
                  <a:lnTo>
                    <a:pt x="201" y="111"/>
                  </a:lnTo>
                  <a:lnTo>
                    <a:pt x="217" y="111"/>
                  </a:lnTo>
                  <a:lnTo>
                    <a:pt x="217" y="123"/>
                  </a:lnTo>
                  <a:lnTo>
                    <a:pt x="233" y="123"/>
                  </a:lnTo>
                  <a:lnTo>
                    <a:pt x="233" y="111"/>
                  </a:lnTo>
                  <a:lnTo>
                    <a:pt x="249" y="111"/>
                  </a:lnTo>
                  <a:lnTo>
                    <a:pt x="249" y="123"/>
                  </a:lnTo>
                  <a:lnTo>
                    <a:pt x="266" y="123"/>
                  </a:lnTo>
                  <a:lnTo>
                    <a:pt x="266" y="111"/>
                  </a:lnTo>
                  <a:lnTo>
                    <a:pt x="282" y="111"/>
                  </a:lnTo>
                  <a:lnTo>
                    <a:pt x="282" y="123"/>
                  </a:lnTo>
                  <a:lnTo>
                    <a:pt x="293" y="123"/>
                  </a:lnTo>
                  <a:lnTo>
                    <a:pt x="293" y="19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grpSp>
      <p:sp>
        <p:nvSpPr>
          <p:cNvPr id="45" name="Freeform 341">
            <a:extLst>
              <a:ext uri="{FF2B5EF4-FFF2-40B4-BE49-F238E27FC236}">
                <a16:creationId xmlns:a16="http://schemas.microsoft.com/office/drawing/2014/main" id="{360AD7A6-6018-4E4F-B4B8-6050D8B9450A}"/>
              </a:ext>
            </a:extLst>
          </p:cNvPr>
          <p:cNvSpPr>
            <a:spLocks noEditPoints="1"/>
          </p:cNvSpPr>
          <p:nvPr/>
        </p:nvSpPr>
        <p:spPr bwMode="auto">
          <a:xfrm>
            <a:off x="6149437" y="2504030"/>
            <a:ext cx="598174" cy="229284"/>
          </a:xfrm>
          <a:custGeom>
            <a:avLst/>
            <a:gdLst>
              <a:gd name="T0" fmla="*/ 215 w 514"/>
              <a:gd name="T1" fmla="*/ 60 h 164"/>
              <a:gd name="T2" fmla="*/ 221 w 514"/>
              <a:gd name="T3" fmla="*/ 65 h 164"/>
              <a:gd name="T4" fmla="*/ 217 w 514"/>
              <a:gd name="T5" fmla="*/ 94 h 164"/>
              <a:gd name="T6" fmla="*/ 112 w 514"/>
              <a:gd name="T7" fmla="*/ 72 h 164"/>
              <a:gd name="T8" fmla="*/ 112 w 514"/>
              <a:gd name="T9" fmla="*/ 77 h 164"/>
              <a:gd name="T10" fmla="*/ 112 w 514"/>
              <a:gd name="T11" fmla="*/ 77 h 164"/>
              <a:gd name="T12" fmla="*/ 108 w 514"/>
              <a:gd name="T13" fmla="*/ 59 h 164"/>
              <a:gd name="T14" fmla="*/ 321 w 514"/>
              <a:gd name="T15" fmla="*/ 49 h 164"/>
              <a:gd name="T16" fmla="*/ 321 w 514"/>
              <a:gd name="T17" fmla="*/ 93 h 164"/>
              <a:gd name="T18" fmla="*/ 427 w 514"/>
              <a:gd name="T19" fmla="*/ 71 h 164"/>
              <a:gd name="T20" fmla="*/ 430 w 514"/>
              <a:gd name="T21" fmla="*/ 77 h 164"/>
              <a:gd name="T22" fmla="*/ 430 w 514"/>
              <a:gd name="T23" fmla="*/ 77 h 164"/>
              <a:gd name="T24" fmla="*/ 426 w 514"/>
              <a:gd name="T25" fmla="*/ 59 h 164"/>
              <a:gd name="T26" fmla="*/ 504 w 514"/>
              <a:gd name="T27" fmla="*/ 114 h 164"/>
              <a:gd name="T28" fmla="*/ 504 w 514"/>
              <a:gd name="T29" fmla="*/ 60 h 164"/>
              <a:gd name="T30" fmla="*/ 9 w 514"/>
              <a:gd name="T31" fmla="*/ 59 h 164"/>
              <a:gd name="T32" fmla="*/ 9 w 514"/>
              <a:gd name="T33" fmla="*/ 113 h 164"/>
              <a:gd name="T34" fmla="*/ 45 w 514"/>
              <a:gd name="T35" fmla="*/ 143 h 164"/>
              <a:gd name="T36" fmla="*/ 72 w 514"/>
              <a:gd name="T37" fmla="*/ 164 h 164"/>
              <a:gd name="T38" fmla="*/ 92 w 514"/>
              <a:gd name="T39" fmla="*/ 143 h 164"/>
              <a:gd name="T40" fmla="*/ 119 w 514"/>
              <a:gd name="T41" fmla="*/ 146 h 164"/>
              <a:gd name="T42" fmla="*/ 142 w 514"/>
              <a:gd name="T43" fmla="*/ 144 h 164"/>
              <a:gd name="T44" fmla="*/ 166 w 514"/>
              <a:gd name="T45" fmla="*/ 146 h 164"/>
              <a:gd name="T46" fmla="*/ 190 w 514"/>
              <a:gd name="T47" fmla="*/ 146 h 164"/>
              <a:gd name="T48" fmla="*/ 214 w 514"/>
              <a:gd name="T49" fmla="*/ 144 h 164"/>
              <a:gd name="T50" fmla="*/ 237 w 514"/>
              <a:gd name="T51" fmla="*/ 163 h 164"/>
              <a:gd name="T52" fmla="*/ 264 w 514"/>
              <a:gd name="T53" fmla="*/ 143 h 164"/>
              <a:gd name="T54" fmla="*/ 296 w 514"/>
              <a:gd name="T55" fmla="*/ 163 h 164"/>
              <a:gd name="T56" fmla="*/ 318 w 514"/>
              <a:gd name="T57" fmla="*/ 146 h 164"/>
              <a:gd name="T58" fmla="*/ 340 w 514"/>
              <a:gd name="T59" fmla="*/ 144 h 164"/>
              <a:gd name="T60" fmla="*/ 367 w 514"/>
              <a:gd name="T61" fmla="*/ 146 h 164"/>
              <a:gd name="T62" fmla="*/ 390 w 514"/>
              <a:gd name="T63" fmla="*/ 146 h 164"/>
              <a:gd name="T64" fmla="*/ 417 w 514"/>
              <a:gd name="T65" fmla="*/ 144 h 164"/>
              <a:gd name="T66" fmla="*/ 439 w 514"/>
              <a:gd name="T67" fmla="*/ 163 h 164"/>
              <a:gd name="T68" fmla="*/ 469 w 514"/>
              <a:gd name="T69" fmla="*/ 143 h 164"/>
              <a:gd name="T70" fmla="*/ 7 w 514"/>
              <a:gd name="T71" fmla="*/ 144 h 164"/>
              <a:gd name="T72" fmla="*/ 16 w 514"/>
              <a:gd name="T73" fmla="*/ 158 h 164"/>
              <a:gd name="T74" fmla="*/ 68 w 514"/>
              <a:gd name="T75" fmla="*/ 105 h 164"/>
              <a:gd name="T76" fmla="*/ 73 w 514"/>
              <a:gd name="T77" fmla="*/ 64 h 164"/>
              <a:gd name="T78" fmla="*/ 114 w 514"/>
              <a:gd name="T79" fmla="*/ 27 h 164"/>
              <a:gd name="T80" fmla="*/ 131 w 514"/>
              <a:gd name="T81" fmla="*/ 64 h 164"/>
              <a:gd name="T82" fmla="*/ 125 w 514"/>
              <a:gd name="T83" fmla="*/ 105 h 164"/>
              <a:gd name="T84" fmla="*/ 174 w 514"/>
              <a:gd name="T85" fmla="*/ 105 h 164"/>
              <a:gd name="T86" fmla="*/ 179 w 514"/>
              <a:gd name="T87" fmla="*/ 64 h 164"/>
              <a:gd name="T88" fmla="*/ 220 w 514"/>
              <a:gd name="T89" fmla="*/ 27 h 164"/>
              <a:gd name="T90" fmla="*/ 238 w 514"/>
              <a:gd name="T91" fmla="*/ 64 h 164"/>
              <a:gd name="T92" fmla="*/ 231 w 514"/>
              <a:gd name="T93" fmla="*/ 105 h 164"/>
              <a:gd name="T94" fmla="*/ 280 w 514"/>
              <a:gd name="T95" fmla="*/ 105 h 164"/>
              <a:gd name="T96" fmla="*/ 286 w 514"/>
              <a:gd name="T97" fmla="*/ 64 h 164"/>
              <a:gd name="T98" fmla="*/ 325 w 514"/>
              <a:gd name="T99" fmla="*/ 27 h 164"/>
              <a:gd name="T100" fmla="*/ 343 w 514"/>
              <a:gd name="T101" fmla="*/ 64 h 164"/>
              <a:gd name="T102" fmla="*/ 337 w 514"/>
              <a:gd name="T103" fmla="*/ 105 h 164"/>
              <a:gd name="T104" fmla="*/ 386 w 514"/>
              <a:gd name="T105" fmla="*/ 105 h 164"/>
              <a:gd name="T106" fmla="*/ 391 w 514"/>
              <a:gd name="T107" fmla="*/ 64 h 164"/>
              <a:gd name="T108" fmla="*/ 432 w 514"/>
              <a:gd name="T109" fmla="*/ 27 h 164"/>
              <a:gd name="T110" fmla="*/ 449 w 514"/>
              <a:gd name="T111" fmla="*/ 64 h 164"/>
              <a:gd name="T112" fmla="*/ 443 w 514"/>
              <a:gd name="T113" fmla="*/ 105 h 164"/>
              <a:gd name="T114" fmla="*/ 494 w 514"/>
              <a:gd name="T115" fmla="*/ 157 h 164"/>
              <a:gd name="T116" fmla="*/ 321 w 514"/>
              <a:gd name="T117" fmla="*/ 7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 h="164">
                <a:moveTo>
                  <a:pt x="217" y="61"/>
                </a:moveTo>
                <a:lnTo>
                  <a:pt x="217" y="61"/>
                </a:lnTo>
                <a:lnTo>
                  <a:pt x="221" y="60"/>
                </a:lnTo>
                <a:lnTo>
                  <a:pt x="222" y="59"/>
                </a:lnTo>
                <a:lnTo>
                  <a:pt x="222" y="50"/>
                </a:lnTo>
                <a:lnTo>
                  <a:pt x="222" y="50"/>
                </a:lnTo>
                <a:lnTo>
                  <a:pt x="221" y="49"/>
                </a:lnTo>
                <a:lnTo>
                  <a:pt x="217" y="48"/>
                </a:lnTo>
                <a:lnTo>
                  <a:pt x="217" y="48"/>
                </a:lnTo>
                <a:lnTo>
                  <a:pt x="215" y="49"/>
                </a:lnTo>
                <a:lnTo>
                  <a:pt x="214" y="50"/>
                </a:lnTo>
                <a:lnTo>
                  <a:pt x="214" y="59"/>
                </a:lnTo>
                <a:lnTo>
                  <a:pt x="214" y="59"/>
                </a:lnTo>
                <a:lnTo>
                  <a:pt x="215" y="60"/>
                </a:lnTo>
                <a:lnTo>
                  <a:pt x="217" y="61"/>
                </a:lnTo>
                <a:lnTo>
                  <a:pt x="217" y="61"/>
                </a:lnTo>
                <a:lnTo>
                  <a:pt x="217" y="61"/>
                </a:lnTo>
                <a:close/>
                <a:moveTo>
                  <a:pt x="214" y="67"/>
                </a:moveTo>
                <a:lnTo>
                  <a:pt x="214" y="70"/>
                </a:lnTo>
                <a:lnTo>
                  <a:pt x="214" y="70"/>
                </a:lnTo>
                <a:lnTo>
                  <a:pt x="215" y="71"/>
                </a:lnTo>
                <a:lnTo>
                  <a:pt x="217" y="72"/>
                </a:lnTo>
                <a:lnTo>
                  <a:pt x="217" y="72"/>
                </a:lnTo>
                <a:lnTo>
                  <a:pt x="221" y="71"/>
                </a:lnTo>
                <a:lnTo>
                  <a:pt x="222" y="70"/>
                </a:lnTo>
                <a:lnTo>
                  <a:pt x="222" y="67"/>
                </a:lnTo>
                <a:lnTo>
                  <a:pt x="222" y="67"/>
                </a:lnTo>
                <a:lnTo>
                  <a:pt x="221" y="65"/>
                </a:lnTo>
                <a:lnTo>
                  <a:pt x="217" y="64"/>
                </a:lnTo>
                <a:lnTo>
                  <a:pt x="217" y="64"/>
                </a:lnTo>
                <a:lnTo>
                  <a:pt x="215" y="65"/>
                </a:lnTo>
                <a:lnTo>
                  <a:pt x="214" y="67"/>
                </a:lnTo>
                <a:lnTo>
                  <a:pt x="214" y="67"/>
                </a:lnTo>
                <a:lnTo>
                  <a:pt x="214" y="67"/>
                </a:lnTo>
                <a:close/>
                <a:moveTo>
                  <a:pt x="217" y="77"/>
                </a:moveTo>
                <a:lnTo>
                  <a:pt x="217" y="77"/>
                </a:lnTo>
                <a:lnTo>
                  <a:pt x="215" y="78"/>
                </a:lnTo>
                <a:lnTo>
                  <a:pt x="214" y="80"/>
                </a:lnTo>
                <a:lnTo>
                  <a:pt x="214" y="92"/>
                </a:lnTo>
                <a:lnTo>
                  <a:pt x="214" y="92"/>
                </a:lnTo>
                <a:lnTo>
                  <a:pt x="215" y="93"/>
                </a:lnTo>
                <a:lnTo>
                  <a:pt x="217" y="94"/>
                </a:lnTo>
                <a:lnTo>
                  <a:pt x="217" y="94"/>
                </a:lnTo>
                <a:lnTo>
                  <a:pt x="221" y="93"/>
                </a:lnTo>
                <a:lnTo>
                  <a:pt x="222" y="92"/>
                </a:lnTo>
                <a:lnTo>
                  <a:pt x="222" y="80"/>
                </a:lnTo>
                <a:lnTo>
                  <a:pt x="222" y="80"/>
                </a:lnTo>
                <a:lnTo>
                  <a:pt x="221" y="78"/>
                </a:lnTo>
                <a:lnTo>
                  <a:pt x="217" y="77"/>
                </a:lnTo>
                <a:lnTo>
                  <a:pt x="217" y="77"/>
                </a:lnTo>
                <a:lnTo>
                  <a:pt x="217" y="77"/>
                </a:lnTo>
                <a:close/>
                <a:moveTo>
                  <a:pt x="108" y="67"/>
                </a:moveTo>
                <a:lnTo>
                  <a:pt x="108" y="70"/>
                </a:lnTo>
                <a:lnTo>
                  <a:pt x="108" y="70"/>
                </a:lnTo>
                <a:lnTo>
                  <a:pt x="109" y="71"/>
                </a:lnTo>
                <a:lnTo>
                  <a:pt x="112" y="72"/>
                </a:lnTo>
                <a:lnTo>
                  <a:pt x="112" y="72"/>
                </a:lnTo>
                <a:lnTo>
                  <a:pt x="115" y="71"/>
                </a:lnTo>
                <a:lnTo>
                  <a:pt x="116" y="70"/>
                </a:lnTo>
                <a:lnTo>
                  <a:pt x="116" y="67"/>
                </a:lnTo>
                <a:lnTo>
                  <a:pt x="116" y="67"/>
                </a:lnTo>
                <a:lnTo>
                  <a:pt x="115" y="65"/>
                </a:lnTo>
                <a:lnTo>
                  <a:pt x="112" y="64"/>
                </a:lnTo>
                <a:lnTo>
                  <a:pt x="112" y="64"/>
                </a:lnTo>
                <a:lnTo>
                  <a:pt x="109" y="65"/>
                </a:lnTo>
                <a:lnTo>
                  <a:pt x="108" y="67"/>
                </a:lnTo>
                <a:lnTo>
                  <a:pt x="108" y="67"/>
                </a:lnTo>
                <a:lnTo>
                  <a:pt x="108" y="67"/>
                </a:lnTo>
                <a:close/>
                <a:moveTo>
                  <a:pt x="112" y="77"/>
                </a:moveTo>
                <a:lnTo>
                  <a:pt x="112" y="77"/>
                </a:lnTo>
                <a:lnTo>
                  <a:pt x="109" y="78"/>
                </a:lnTo>
                <a:lnTo>
                  <a:pt x="108" y="80"/>
                </a:lnTo>
                <a:lnTo>
                  <a:pt x="108" y="92"/>
                </a:lnTo>
                <a:lnTo>
                  <a:pt x="108" y="92"/>
                </a:lnTo>
                <a:lnTo>
                  <a:pt x="109" y="93"/>
                </a:lnTo>
                <a:lnTo>
                  <a:pt x="112" y="94"/>
                </a:lnTo>
                <a:lnTo>
                  <a:pt x="112" y="94"/>
                </a:lnTo>
                <a:lnTo>
                  <a:pt x="115" y="93"/>
                </a:lnTo>
                <a:lnTo>
                  <a:pt x="116" y="92"/>
                </a:lnTo>
                <a:lnTo>
                  <a:pt x="116" y="80"/>
                </a:lnTo>
                <a:lnTo>
                  <a:pt x="116" y="80"/>
                </a:lnTo>
                <a:lnTo>
                  <a:pt x="115" y="78"/>
                </a:lnTo>
                <a:lnTo>
                  <a:pt x="112" y="77"/>
                </a:lnTo>
                <a:lnTo>
                  <a:pt x="112" y="77"/>
                </a:lnTo>
                <a:lnTo>
                  <a:pt x="112" y="77"/>
                </a:lnTo>
                <a:close/>
                <a:moveTo>
                  <a:pt x="112" y="61"/>
                </a:moveTo>
                <a:lnTo>
                  <a:pt x="112" y="61"/>
                </a:lnTo>
                <a:lnTo>
                  <a:pt x="115" y="60"/>
                </a:lnTo>
                <a:lnTo>
                  <a:pt x="116" y="59"/>
                </a:lnTo>
                <a:lnTo>
                  <a:pt x="116" y="50"/>
                </a:lnTo>
                <a:lnTo>
                  <a:pt x="116" y="50"/>
                </a:lnTo>
                <a:lnTo>
                  <a:pt x="115" y="49"/>
                </a:lnTo>
                <a:lnTo>
                  <a:pt x="112" y="48"/>
                </a:lnTo>
                <a:lnTo>
                  <a:pt x="112" y="48"/>
                </a:lnTo>
                <a:lnTo>
                  <a:pt x="109" y="49"/>
                </a:lnTo>
                <a:lnTo>
                  <a:pt x="108" y="50"/>
                </a:lnTo>
                <a:lnTo>
                  <a:pt x="108" y="59"/>
                </a:lnTo>
                <a:lnTo>
                  <a:pt x="108" y="59"/>
                </a:lnTo>
                <a:lnTo>
                  <a:pt x="109" y="60"/>
                </a:lnTo>
                <a:lnTo>
                  <a:pt x="112" y="61"/>
                </a:lnTo>
                <a:lnTo>
                  <a:pt x="112" y="61"/>
                </a:lnTo>
                <a:lnTo>
                  <a:pt x="112" y="61"/>
                </a:lnTo>
                <a:close/>
                <a:moveTo>
                  <a:pt x="324" y="61"/>
                </a:moveTo>
                <a:lnTo>
                  <a:pt x="324" y="61"/>
                </a:lnTo>
                <a:lnTo>
                  <a:pt x="326" y="60"/>
                </a:lnTo>
                <a:lnTo>
                  <a:pt x="327" y="59"/>
                </a:lnTo>
                <a:lnTo>
                  <a:pt x="327" y="50"/>
                </a:lnTo>
                <a:lnTo>
                  <a:pt x="327" y="50"/>
                </a:lnTo>
                <a:lnTo>
                  <a:pt x="326" y="49"/>
                </a:lnTo>
                <a:lnTo>
                  <a:pt x="324" y="48"/>
                </a:lnTo>
                <a:lnTo>
                  <a:pt x="324" y="48"/>
                </a:lnTo>
                <a:lnTo>
                  <a:pt x="321" y="49"/>
                </a:lnTo>
                <a:lnTo>
                  <a:pt x="320" y="50"/>
                </a:lnTo>
                <a:lnTo>
                  <a:pt x="320" y="59"/>
                </a:lnTo>
                <a:lnTo>
                  <a:pt x="320" y="59"/>
                </a:lnTo>
                <a:lnTo>
                  <a:pt x="321" y="60"/>
                </a:lnTo>
                <a:lnTo>
                  <a:pt x="324" y="61"/>
                </a:lnTo>
                <a:lnTo>
                  <a:pt x="324" y="61"/>
                </a:lnTo>
                <a:lnTo>
                  <a:pt x="324" y="61"/>
                </a:lnTo>
                <a:close/>
                <a:moveTo>
                  <a:pt x="324" y="77"/>
                </a:moveTo>
                <a:lnTo>
                  <a:pt x="324" y="77"/>
                </a:lnTo>
                <a:lnTo>
                  <a:pt x="321" y="78"/>
                </a:lnTo>
                <a:lnTo>
                  <a:pt x="320" y="80"/>
                </a:lnTo>
                <a:lnTo>
                  <a:pt x="320" y="92"/>
                </a:lnTo>
                <a:lnTo>
                  <a:pt x="320" y="92"/>
                </a:lnTo>
                <a:lnTo>
                  <a:pt x="321" y="93"/>
                </a:lnTo>
                <a:lnTo>
                  <a:pt x="324" y="94"/>
                </a:lnTo>
                <a:lnTo>
                  <a:pt x="324" y="94"/>
                </a:lnTo>
                <a:lnTo>
                  <a:pt x="326" y="93"/>
                </a:lnTo>
                <a:lnTo>
                  <a:pt x="327" y="92"/>
                </a:lnTo>
                <a:lnTo>
                  <a:pt x="327" y="80"/>
                </a:lnTo>
                <a:lnTo>
                  <a:pt x="327" y="80"/>
                </a:lnTo>
                <a:lnTo>
                  <a:pt x="326" y="78"/>
                </a:lnTo>
                <a:lnTo>
                  <a:pt x="324" y="77"/>
                </a:lnTo>
                <a:lnTo>
                  <a:pt x="324" y="77"/>
                </a:lnTo>
                <a:lnTo>
                  <a:pt x="324" y="77"/>
                </a:lnTo>
                <a:close/>
                <a:moveTo>
                  <a:pt x="426" y="67"/>
                </a:moveTo>
                <a:lnTo>
                  <a:pt x="426" y="70"/>
                </a:lnTo>
                <a:lnTo>
                  <a:pt x="426" y="70"/>
                </a:lnTo>
                <a:lnTo>
                  <a:pt x="427" y="71"/>
                </a:lnTo>
                <a:lnTo>
                  <a:pt x="430" y="72"/>
                </a:lnTo>
                <a:lnTo>
                  <a:pt x="430" y="72"/>
                </a:lnTo>
                <a:lnTo>
                  <a:pt x="433" y="71"/>
                </a:lnTo>
                <a:lnTo>
                  <a:pt x="434" y="70"/>
                </a:lnTo>
                <a:lnTo>
                  <a:pt x="434" y="67"/>
                </a:lnTo>
                <a:lnTo>
                  <a:pt x="434" y="67"/>
                </a:lnTo>
                <a:lnTo>
                  <a:pt x="433" y="65"/>
                </a:lnTo>
                <a:lnTo>
                  <a:pt x="430" y="64"/>
                </a:lnTo>
                <a:lnTo>
                  <a:pt x="430" y="64"/>
                </a:lnTo>
                <a:lnTo>
                  <a:pt x="427" y="65"/>
                </a:lnTo>
                <a:lnTo>
                  <a:pt x="426" y="67"/>
                </a:lnTo>
                <a:lnTo>
                  <a:pt x="426" y="67"/>
                </a:lnTo>
                <a:lnTo>
                  <a:pt x="426" y="67"/>
                </a:lnTo>
                <a:close/>
                <a:moveTo>
                  <a:pt x="430" y="77"/>
                </a:moveTo>
                <a:lnTo>
                  <a:pt x="430" y="77"/>
                </a:lnTo>
                <a:lnTo>
                  <a:pt x="427" y="78"/>
                </a:lnTo>
                <a:lnTo>
                  <a:pt x="426" y="80"/>
                </a:lnTo>
                <a:lnTo>
                  <a:pt x="426" y="92"/>
                </a:lnTo>
                <a:lnTo>
                  <a:pt x="426" y="92"/>
                </a:lnTo>
                <a:lnTo>
                  <a:pt x="427" y="93"/>
                </a:lnTo>
                <a:lnTo>
                  <a:pt x="430" y="94"/>
                </a:lnTo>
                <a:lnTo>
                  <a:pt x="430" y="94"/>
                </a:lnTo>
                <a:lnTo>
                  <a:pt x="433" y="93"/>
                </a:lnTo>
                <a:lnTo>
                  <a:pt x="434" y="92"/>
                </a:lnTo>
                <a:lnTo>
                  <a:pt x="434" y="80"/>
                </a:lnTo>
                <a:lnTo>
                  <a:pt x="434" y="80"/>
                </a:lnTo>
                <a:lnTo>
                  <a:pt x="433" y="78"/>
                </a:lnTo>
                <a:lnTo>
                  <a:pt x="430" y="77"/>
                </a:lnTo>
                <a:lnTo>
                  <a:pt x="430" y="77"/>
                </a:lnTo>
                <a:lnTo>
                  <a:pt x="430" y="77"/>
                </a:lnTo>
                <a:close/>
                <a:moveTo>
                  <a:pt x="430" y="61"/>
                </a:moveTo>
                <a:lnTo>
                  <a:pt x="430" y="61"/>
                </a:lnTo>
                <a:lnTo>
                  <a:pt x="433" y="60"/>
                </a:lnTo>
                <a:lnTo>
                  <a:pt x="434" y="59"/>
                </a:lnTo>
                <a:lnTo>
                  <a:pt x="434" y="50"/>
                </a:lnTo>
                <a:lnTo>
                  <a:pt x="434" y="50"/>
                </a:lnTo>
                <a:lnTo>
                  <a:pt x="433" y="49"/>
                </a:lnTo>
                <a:lnTo>
                  <a:pt x="430" y="48"/>
                </a:lnTo>
                <a:lnTo>
                  <a:pt x="430" y="48"/>
                </a:lnTo>
                <a:lnTo>
                  <a:pt x="427" y="49"/>
                </a:lnTo>
                <a:lnTo>
                  <a:pt x="426" y="50"/>
                </a:lnTo>
                <a:lnTo>
                  <a:pt x="426" y="59"/>
                </a:lnTo>
                <a:lnTo>
                  <a:pt x="426" y="59"/>
                </a:lnTo>
                <a:lnTo>
                  <a:pt x="427" y="60"/>
                </a:lnTo>
                <a:lnTo>
                  <a:pt x="430" y="61"/>
                </a:lnTo>
                <a:lnTo>
                  <a:pt x="430" y="61"/>
                </a:lnTo>
                <a:lnTo>
                  <a:pt x="430" y="61"/>
                </a:lnTo>
                <a:close/>
                <a:moveTo>
                  <a:pt x="514" y="163"/>
                </a:moveTo>
                <a:lnTo>
                  <a:pt x="514" y="129"/>
                </a:lnTo>
                <a:lnTo>
                  <a:pt x="509" y="129"/>
                </a:lnTo>
                <a:lnTo>
                  <a:pt x="509" y="129"/>
                </a:lnTo>
                <a:lnTo>
                  <a:pt x="506" y="129"/>
                </a:lnTo>
                <a:lnTo>
                  <a:pt x="505" y="128"/>
                </a:lnTo>
                <a:lnTo>
                  <a:pt x="504" y="127"/>
                </a:lnTo>
                <a:lnTo>
                  <a:pt x="504" y="125"/>
                </a:lnTo>
                <a:lnTo>
                  <a:pt x="504" y="114"/>
                </a:lnTo>
                <a:lnTo>
                  <a:pt x="504" y="114"/>
                </a:lnTo>
                <a:lnTo>
                  <a:pt x="504" y="112"/>
                </a:lnTo>
                <a:lnTo>
                  <a:pt x="505" y="111"/>
                </a:lnTo>
                <a:lnTo>
                  <a:pt x="506" y="110"/>
                </a:lnTo>
                <a:lnTo>
                  <a:pt x="509" y="110"/>
                </a:lnTo>
                <a:lnTo>
                  <a:pt x="514" y="110"/>
                </a:lnTo>
                <a:lnTo>
                  <a:pt x="514" y="76"/>
                </a:lnTo>
                <a:lnTo>
                  <a:pt x="509" y="76"/>
                </a:lnTo>
                <a:lnTo>
                  <a:pt x="509" y="76"/>
                </a:lnTo>
                <a:lnTo>
                  <a:pt x="506" y="75"/>
                </a:lnTo>
                <a:lnTo>
                  <a:pt x="505" y="75"/>
                </a:lnTo>
                <a:lnTo>
                  <a:pt x="504" y="72"/>
                </a:lnTo>
                <a:lnTo>
                  <a:pt x="504" y="71"/>
                </a:lnTo>
                <a:lnTo>
                  <a:pt x="504" y="60"/>
                </a:lnTo>
                <a:lnTo>
                  <a:pt x="504" y="60"/>
                </a:lnTo>
                <a:lnTo>
                  <a:pt x="504" y="59"/>
                </a:lnTo>
                <a:lnTo>
                  <a:pt x="505" y="58"/>
                </a:lnTo>
                <a:lnTo>
                  <a:pt x="506" y="56"/>
                </a:lnTo>
                <a:lnTo>
                  <a:pt x="509" y="55"/>
                </a:lnTo>
                <a:lnTo>
                  <a:pt x="514" y="55"/>
                </a:lnTo>
                <a:lnTo>
                  <a:pt x="514" y="0"/>
                </a:lnTo>
                <a:lnTo>
                  <a:pt x="0" y="0"/>
                </a:lnTo>
                <a:lnTo>
                  <a:pt x="0" y="56"/>
                </a:lnTo>
                <a:lnTo>
                  <a:pt x="5" y="56"/>
                </a:lnTo>
                <a:lnTo>
                  <a:pt x="5" y="56"/>
                </a:lnTo>
                <a:lnTo>
                  <a:pt x="7" y="56"/>
                </a:lnTo>
                <a:lnTo>
                  <a:pt x="8" y="58"/>
                </a:lnTo>
                <a:lnTo>
                  <a:pt x="9" y="59"/>
                </a:lnTo>
                <a:lnTo>
                  <a:pt x="9" y="61"/>
                </a:lnTo>
                <a:lnTo>
                  <a:pt x="9" y="71"/>
                </a:lnTo>
                <a:lnTo>
                  <a:pt x="9" y="71"/>
                </a:lnTo>
                <a:lnTo>
                  <a:pt x="9" y="74"/>
                </a:lnTo>
                <a:lnTo>
                  <a:pt x="8" y="75"/>
                </a:lnTo>
                <a:lnTo>
                  <a:pt x="7" y="76"/>
                </a:lnTo>
                <a:lnTo>
                  <a:pt x="5" y="76"/>
                </a:lnTo>
                <a:lnTo>
                  <a:pt x="0" y="76"/>
                </a:lnTo>
                <a:lnTo>
                  <a:pt x="0" y="110"/>
                </a:lnTo>
                <a:lnTo>
                  <a:pt x="5" y="110"/>
                </a:lnTo>
                <a:lnTo>
                  <a:pt x="5" y="110"/>
                </a:lnTo>
                <a:lnTo>
                  <a:pt x="7" y="111"/>
                </a:lnTo>
                <a:lnTo>
                  <a:pt x="8" y="112"/>
                </a:lnTo>
                <a:lnTo>
                  <a:pt x="9" y="113"/>
                </a:lnTo>
                <a:lnTo>
                  <a:pt x="9" y="114"/>
                </a:lnTo>
                <a:lnTo>
                  <a:pt x="9" y="126"/>
                </a:lnTo>
                <a:lnTo>
                  <a:pt x="9" y="126"/>
                </a:lnTo>
                <a:lnTo>
                  <a:pt x="9" y="127"/>
                </a:lnTo>
                <a:lnTo>
                  <a:pt x="8" y="128"/>
                </a:lnTo>
                <a:lnTo>
                  <a:pt x="7" y="129"/>
                </a:lnTo>
                <a:lnTo>
                  <a:pt x="5" y="130"/>
                </a:lnTo>
                <a:lnTo>
                  <a:pt x="0" y="130"/>
                </a:lnTo>
                <a:lnTo>
                  <a:pt x="0" y="164"/>
                </a:lnTo>
                <a:lnTo>
                  <a:pt x="41" y="164"/>
                </a:lnTo>
                <a:lnTo>
                  <a:pt x="41" y="146"/>
                </a:lnTo>
                <a:lnTo>
                  <a:pt x="41" y="146"/>
                </a:lnTo>
                <a:lnTo>
                  <a:pt x="42" y="144"/>
                </a:lnTo>
                <a:lnTo>
                  <a:pt x="45" y="143"/>
                </a:lnTo>
                <a:lnTo>
                  <a:pt x="45" y="143"/>
                </a:lnTo>
                <a:lnTo>
                  <a:pt x="47" y="144"/>
                </a:lnTo>
                <a:lnTo>
                  <a:pt x="48" y="146"/>
                </a:lnTo>
                <a:lnTo>
                  <a:pt x="48" y="164"/>
                </a:lnTo>
                <a:lnTo>
                  <a:pt x="56" y="164"/>
                </a:lnTo>
                <a:lnTo>
                  <a:pt x="56" y="146"/>
                </a:lnTo>
                <a:lnTo>
                  <a:pt x="56" y="146"/>
                </a:lnTo>
                <a:lnTo>
                  <a:pt x="57" y="144"/>
                </a:lnTo>
                <a:lnTo>
                  <a:pt x="61" y="143"/>
                </a:lnTo>
                <a:lnTo>
                  <a:pt x="61" y="143"/>
                </a:lnTo>
                <a:lnTo>
                  <a:pt x="63" y="144"/>
                </a:lnTo>
                <a:lnTo>
                  <a:pt x="64" y="146"/>
                </a:lnTo>
                <a:lnTo>
                  <a:pt x="64" y="164"/>
                </a:lnTo>
                <a:lnTo>
                  <a:pt x="72" y="164"/>
                </a:lnTo>
                <a:lnTo>
                  <a:pt x="72" y="146"/>
                </a:lnTo>
                <a:lnTo>
                  <a:pt x="72" y="146"/>
                </a:lnTo>
                <a:lnTo>
                  <a:pt x="73" y="144"/>
                </a:lnTo>
                <a:lnTo>
                  <a:pt x="76" y="143"/>
                </a:lnTo>
                <a:lnTo>
                  <a:pt x="76" y="143"/>
                </a:lnTo>
                <a:lnTo>
                  <a:pt x="79" y="144"/>
                </a:lnTo>
                <a:lnTo>
                  <a:pt x="80" y="146"/>
                </a:lnTo>
                <a:lnTo>
                  <a:pt x="80" y="164"/>
                </a:lnTo>
                <a:lnTo>
                  <a:pt x="88" y="163"/>
                </a:lnTo>
                <a:lnTo>
                  <a:pt x="88" y="146"/>
                </a:lnTo>
                <a:lnTo>
                  <a:pt x="88" y="146"/>
                </a:lnTo>
                <a:lnTo>
                  <a:pt x="89" y="144"/>
                </a:lnTo>
                <a:lnTo>
                  <a:pt x="92" y="143"/>
                </a:lnTo>
                <a:lnTo>
                  <a:pt x="92" y="143"/>
                </a:lnTo>
                <a:lnTo>
                  <a:pt x="94" y="144"/>
                </a:lnTo>
                <a:lnTo>
                  <a:pt x="95" y="146"/>
                </a:lnTo>
                <a:lnTo>
                  <a:pt x="95" y="163"/>
                </a:lnTo>
                <a:lnTo>
                  <a:pt x="103" y="163"/>
                </a:lnTo>
                <a:lnTo>
                  <a:pt x="103" y="146"/>
                </a:lnTo>
                <a:lnTo>
                  <a:pt x="103" y="146"/>
                </a:lnTo>
                <a:lnTo>
                  <a:pt x="104" y="144"/>
                </a:lnTo>
                <a:lnTo>
                  <a:pt x="108" y="143"/>
                </a:lnTo>
                <a:lnTo>
                  <a:pt x="108" y="143"/>
                </a:lnTo>
                <a:lnTo>
                  <a:pt x="110" y="144"/>
                </a:lnTo>
                <a:lnTo>
                  <a:pt x="111" y="146"/>
                </a:lnTo>
                <a:lnTo>
                  <a:pt x="111" y="163"/>
                </a:lnTo>
                <a:lnTo>
                  <a:pt x="119" y="163"/>
                </a:lnTo>
                <a:lnTo>
                  <a:pt x="119" y="146"/>
                </a:lnTo>
                <a:lnTo>
                  <a:pt x="119" y="146"/>
                </a:lnTo>
                <a:lnTo>
                  <a:pt x="120" y="144"/>
                </a:lnTo>
                <a:lnTo>
                  <a:pt x="124" y="143"/>
                </a:lnTo>
                <a:lnTo>
                  <a:pt x="124" y="143"/>
                </a:lnTo>
                <a:lnTo>
                  <a:pt x="126" y="144"/>
                </a:lnTo>
                <a:lnTo>
                  <a:pt x="127" y="146"/>
                </a:lnTo>
                <a:lnTo>
                  <a:pt x="127" y="163"/>
                </a:lnTo>
                <a:lnTo>
                  <a:pt x="135" y="163"/>
                </a:lnTo>
                <a:lnTo>
                  <a:pt x="135" y="146"/>
                </a:lnTo>
                <a:lnTo>
                  <a:pt x="135" y="146"/>
                </a:lnTo>
                <a:lnTo>
                  <a:pt x="136" y="144"/>
                </a:lnTo>
                <a:lnTo>
                  <a:pt x="138" y="143"/>
                </a:lnTo>
                <a:lnTo>
                  <a:pt x="138" y="143"/>
                </a:lnTo>
                <a:lnTo>
                  <a:pt x="142" y="144"/>
                </a:lnTo>
                <a:lnTo>
                  <a:pt x="143" y="146"/>
                </a:lnTo>
                <a:lnTo>
                  <a:pt x="143" y="163"/>
                </a:lnTo>
                <a:lnTo>
                  <a:pt x="151" y="163"/>
                </a:lnTo>
                <a:lnTo>
                  <a:pt x="151" y="146"/>
                </a:lnTo>
                <a:lnTo>
                  <a:pt x="151" y="146"/>
                </a:lnTo>
                <a:lnTo>
                  <a:pt x="152" y="144"/>
                </a:lnTo>
                <a:lnTo>
                  <a:pt x="154" y="143"/>
                </a:lnTo>
                <a:lnTo>
                  <a:pt x="154" y="143"/>
                </a:lnTo>
                <a:lnTo>
                  <a:pt x="157" y="144"/>
                </a:lnTo>
                <a:lnTo>
                  <a:pt x="158" y="146"/>
                </a:lnTo>
                <a:lnTo>
                  <a:pt x="158" y="163"/>
                </a:lnTo>
                <a:lnTo>
                  <a:pt x="166" y="163"/>
                </a:lnTo>
                <a:lnTo>
                  <a:pt x="166" y="146"/>
                </a:lnTo>
                <a:lnTo>
                  <a:pt x="166" y="146"/>
                </a:lnTo>
                <a:lnTo>
                  <a:pt x="167" y="144"/>
                </a:lnTo>
                <a:lnTo>
                  <a:pt x="170" y="143"/>
                </a:lnTo>
                <a:lnTo>
                  <a:pt x="170" y="143"/>
                </a:lnTo>
                <a:lnTo>
                  <a:pt x="173" y="144"/>
                </a:lnTo>
                <a:lnTo>
                  <a:pt x="174" y="146"/>
                </a:lnTo>
                <a:lnTo>
                  <a:pt x="174" y="163"/>
                </a:lnTo>
                <a:lnTo>
                  <a:pt x="182" y="163"/>
                </a:lnTo>
                <a:lnTo>
                  <a:pt x="182" y="146"/>
                </a:lnTo>
                <a:lnTo>
                  <a:pt x="182" y="146"/>
                </a:lnTo>
                <a:lnTo>
                  <a:pt x="183" y="144"/>
                </a:lnTo>
                <a:lnTo>
                  <a:pt x="185" y="143"/>
                </a:lnTo>
                <a:lnTo>
                  <a:pt x="185" y="143"/>
                </a:lnTo>
                <a:lnTo>
                  <a:pt x="189" y="144"/>
                </a:lnTo>
                <a:lnTo>
                  <a:pt x="190" y="146"/>
                </a:lnTo>
                <a:lnTo>
                  <a:pt x="190" y="163"/>
                </a:lnTo>
                <a:lnTo>
                  <a:pt x="198" y="163"/>
                </a:lnTo>
                <a:lnTo>
                  <a:pt x="198" y="146"/>
                </a:lnTo>
                <a:lnTo>
                  <a:pt x="198" y="146"/>
                </a:lnTo>
                <a:lnTo>
                  <a:pt x="199" y="144"/>
                </a:lnTo>
                <a:lnTo>
                  <a:pt x="201" y="143"/>
                </a:lnTo>
                <a:lnTo>
                  <a:pt x="201" y="143"/>
                </a:lnTo>
                <a:lnTo>
                  <a:pt x="204" y="144"/>
                </a:lnTo>
                <a:lnTo>
                  <a:pt x="205" y="146"/>
                </a:lnTo>
                <a:lnTo>
                  <a:pt x="205" y="163"/>
                </a:lnTo>
                <a:lnTo>
                  <a:pt x="213" y="163"/>
                </a:lnTo>
                <a:lnTo>
                  <a:pt x="213" y="146"/>
                </a:lnTo>
                <a:lnTo>
                  <a:pt x="213" y="146"/>
                </a:lnTo>
                <a:lnTo>
                  <a:pt x="214" y="144"/>
                </a:lnTo>
                <a:lnTo>
                  <a:pt x="217" y="143"/>
                </a:lnTo>
                <a:lnTo>
                  <a:pt x="217" y="143"/>
                </a:lnTo>
                <a:lnTo>
                  <a:pt x="220" y="144"/>
                </a:lnTo>
                <a:lnTo>
                  <a:pt x="221" y="146"/>
                </a:lnTo>
                <a:lnTo>
                  <a:pt x="221" y="163"/>
                </a:lnTo>
                <a:lnTo>
                  <a:pt x="229" y="163"/>
                </a:lnTo>
                <a:lnTo>
                  <a:pt x="229" y="146"/>
                </a:lnTo>
                <a:lnTo>
                  <a:pt x="229" y="146"/>
                </a:lnTo>
                <a:lnTo>
                  <a:pt x="230" y="144"/>
                </a:lnTo>
                <a:lnTo>
                  <a:pt x="232" y="143"/>
                </a:lnTo>
                <a:lnTo>
                  <a:pt x="232" y="143"/>
                </a:lnTo>
                <a:lnTo>
                  <a:pt x="235" y="144"/>
                </a:lnTo>
                <a:lnTo>
                  <a:pt x="237" y="146"/>
                </a:lnTo>
                <a:lnTo>
                  <a:pt x="237" y="163"/>
                </a:lnTo>
                <a:lnTo>
                  <a:pt x="245" y="163"/>
                </a:lnTo>
                <a:lnTo>
                  <a:pt x="245" y="146"/>
                </a:lnTo>
                <a:lnTo>
                  <a:pt x="245" y="146"/>
                </a:lnTo>
                <a:lnTo>
                  <a:pt x="246" y="144"/>
                </a:lnTo>
                <a:lnTo>
                  <a:pt x="248" y="143"/>
                </a:lnTo>
                <a:lnTo>
                  <a:pt x="248" y="143"/>
                </a:lnTo>
                <a:lnTo>
                  <a:pt x="251" y="144"/>
                </a:lnTo>
                <a:lnTo>
                  <a:pt x="251" y="146"/>
                </a:lnTo>
                <a:lnTo>
                  <a:pt x="253" y="163"/>
                </a:lnTo>
                <a:lnTo>
                  <a:pt x="261" y="163"/>
                </a:lnTo>
                <a:lnTo>
                  <a:pt x="261" y="146"/>
                </a:lnTo>
                <a:lnTo>
                  <a:pt x="261" y="146"/>
                </a:lnTo>
                <a:lnTo>
                  <a:pt x="261" y="144"/>
                </a:lnTo>
                <a:lnTo>
                  <a:pt x="264" y="143"/>
                </a:lnTo>
                <a:lnTo>
                  <a:pt x="264" y="143"/>
                </a:lnTo>
                <a:lnTo>
                  <a:pt x="266" y="144"/>
                </a:lnTo>
                <a:lnTo>
                  <a:pt x="267" y="146"/>
                </a:lnTo>
                <a:lnTo>
                  <a:pt x="267" y="163"/>
                </a:lnTo>
                <a:lnTo>
                  <a:pt x="276" y="163"/>
                </a:lnTo>
                <a:lnTo>
                  <a:pt x="276" y="146"/>
                </a:lnTo>
                <a:lnTo>
                  <a:pt x="276" y="146"/>
                </a:lnTo>
                <a:lnTo>
                  <a:pt x="277" y="144"/>
                </a:lnTo>
                <a:lnTo>
                  <a:pt x="280" y="143"/>
                </a:lnTo>
                <a:lnTo>
                  <a:pt x="280" y="143"/>
                </a:lnTo>
                <a:lnTo>
                  <a:pt x="282" y="144"/>
                </a:lnTo>
                <a:lnTo>
                  <a:pt x="283" y="146"/>
                </a:lnTo>
                <a:lnTo>
                  <a:pt x="283" y="163"/>
                </a:lnTo>
                <a:lnTo>
                  <a:pt x="296" y="163"/>
                </a:lnTo>
                <a:lnTo>
                  <a:pt x="296" y="148"/>
                </a:lnTo>
                <a:lnTo>
                  <a:pt x="296" y="148"/>
                </a:lnTo>
                <a:lnTo>
                  <a:pt x="297" y="146"/>
                </a:lnTo>
                <a:lnTo>
                  <a:pt x="298" y="145"/>
                </a:lnTo>
                <a:lnTo>
                  <a:pt x="299" y="144"/>
                </a:lnTo>
                <a:lnTo>
                  <a:pt x="302" y="143"/>
                </a:lnTo>
                <a:lnTo>
                  <a:pt x="302" y="143"/>
                </a:lnTo>
                <a:lnTo>
                  <a:pt x="304" y="144"/>
                </a:lnTo>
                <a:lnTo>
                  <a:pt x="305" y="145"/>
                </a:lnTo>
                <a:lnTo>
                  <a:pt x="306" y="146"/>
                </a:lnTo>
                <a:lnTo>
                  <a:pt x="307" y="148"/>
                </a:lnTo>
                <a:lnTo>
                  <a:pt x="307" y="163"/>
                </a:lnTo>
                <a:lnTo>
                  <a:pt x="318" y="163"/>
                </a:lnTo>
                <a:lnTo>
                  <a:pt x="318" y="146"/>
                </a:lnTo>
                <a:lnTo>
                  <a:pt x="318" y="146"/>
                </a:lnTo>
                <a:lnTo>
                  <a:pt x="319" y="144"/>
                </a:lnTo>
                <a:lnTo>
                  <a:pt x="321" y="143"/>
                </a:lnTo>
                <a:lnTo>
                  <a:pt x="321" y="143"/>
                </a:lnTo>
                <a:lnTo>
                  <a:pt x="323" y="144"/>
                </a:lnTo>
                <a:lnTo>
                  <a:pt x="324" y="146"/>
                </a:lnTo>
                <a:lnTo>
                  <a:pt x="324" y="163"/>
                </a:lnTo>
                <a:lnTo>
                  <a:pt x="334" y="163"/>
                </a:lnTo>
                <a:lnTo>
                  <a:pt x="334" y="146"/>
                </a:lnTo>
                <a:lnTo>
                  <a:pt x="334" y="146"/>
                </a:lnTo>
                <a:lnTo>
                  <a:pt x="335" y="144"/>
                </a:lnTo>
                <a:lnTo>
                  <a:pt x="337" y="143"/>
                </a:lnTo>
                <a:lnTo>
                  <a:pt x="337" y="143"/>
                </a:lnTo>
                <a:lnTo>
                  <a:pt x="340" y="144"/>
                </a:lnTo>
                <a:lnTo>
                  <a:pt x="341" y="146"/>
                </a:lnTo>
                <a:lnTo>
                  <a:pt x="341" y="163"/>
                </a:lnTo>
                <a:lnTo>
                  <a:pt x="351" y="163"/>
                </a:lnTo>
                <a:lnTo>
                  <a:pt x="351" y="146"/>
                </a:lnTo>
                <a:lnTo>
                  <a:pt x="351" y="146"/>
                </a:lnTo>
                <a:lnTo>
                  <a:pt x="352" y="144"/>
                </a:lnTo>
                <a:lnTo>
                  <a:pt x="354" y="143"/>
                </a:lnTo>
                <a:lnTo>
                  <a:pt x="354" y="143"/>
                </a:lnTo>
                <a:lnTo>
                  <a:pt x="356" y="144"/>
                </a:lnTo>
                <a:lnTo>
                  <a:pt x="357" y="146"/>
                </a:lnTo>
                <a:lnTo>
                  <a:pt x="357" y="163"/>
                </a:lnTo>
                <a:lnTo>
                  <a:pt x="367" y="163"/>
                </a:lnTo>
                <a:lnTo>
                  <a:pt x="367" y="146"/>
                </a:lnTo>
                <a:lnTo>
                  <a:pt x="367" y="146"/>
                </a:lnTo>
                <a:lnTo>
                  <a:pt x="368" y="144"/>
                </a:lnTo>
                <a:lnTo>
                  <a:pt x="370" y="143"/>
                </a:lnTo>
                <a:lnTo>
                  <a:pt x="370" y="143"/>
                </a:lnTo>
                <a:lnTo>
                  <a:pt x="373" y="144"/>
                </a:lnTo>
                <a:lnTo>
                  <a:pt x="374" y="146"/>
                </a:lnTo>
                <a:lnTo>
                  <a:pt x="374" y="163"/>
                </a:lnTo>
                <a:lnTo>
                  <a:pt x="383" y="163"/>
                </a:lnTo>
                <a:lnTo>
                  <a:pt x="383" y="146"/>
                </a:lnTo>
                <a:lnTo>
                  <a:pt x="383" y="146"/>
                </a:lnTo>
                <a:lnTo>
                  <a:pt x="384" y="144"/>
                </a:lnTo>
                <a:lnTo>
                  <a:pt x="387" y="143"/>
                </a:lnTo>
                <a:lnTo>
                  <a:pt x="387" y="143"/>
                </a:lnTo>
                <a:lnTo>
                  <a:pt x="389" y="144"/>
                </a:lnTo>
                <a:lnTo>
                  <a:pt x="390" y="146"/>
                </a:lnTo>
                <a:lnTo>
                  <a:pt x="390" y="163"/>
                </a:lnTo>
                <a:lnTo>
                  <a:pt x="400" y="163"/>
                </a:lnTo>
                <a:lnTo>
                  <a:pt x="400" y="146"/>
                </a:lnTo>
                <a:lnTo>
                  <a:pt x="400" y="146"/>
                </a:lnTo>
                <a:lnTo>
                  <a:pt x="401" y="144"/>
                </a:lnTo>
                <a:lnTo>
                  <a:pt x="403" y="143"/>
                </a:lnTo>
                <a:lnTo>
                  <a:pt x="403" y="143"/>
                </a:lnTo>
                <a:lnTo>
                  <a:pt x="406" y="144"/>
                </a:lnTo>
                <a:lnTo>
                  <a:pt x="407" y="146"/>
                </a:lnTo>
                <a:lnTo>
                  <a:pt x="407" y="163"/>
                </a:lnTo>
                <a:lnTo>
                  <a:pt x="416" y="163"/>
                </a:lnTo>
                <a:lnTo>
                  <a:pt x="416" y="146"/>
                </a:lnTo>
                <a:lnTo>
                  <a:pt x="416" y="146"/>
                </a:lnTo>
                <a:lnTo>
                  <a:pt x="417" y="144"/>
                </a:lnTo>
                <a:lnTo>
                  <a:pt x="420" y="143"/>
                </a:lnTo>
                <a:lnTo>
                  <a:pt x="420" y="143"/>
                </a:lnTo>
                <a:lnTo>
                  <a:pt x="422" y="144"/>
                </a:lnTo>
                <a:lnTo>
                  <a:pt x="423" y="146"/>
                </a:lnTo>
                <a:lnTo>
                  <a:pt x="423" y="163"/>
                </a:lnTo>
                <a:lnTo>
                  <a:pt x="433" y="163"/>
                </a:lnTo>
                <a:lnTo>
                  <a:pt x="433" y="146"/>
                </a:lnTo>
                <a:lnTo>
                  <a:pt x="433" y="146"/>
                </a:lnTo>
                <a:lnTo>
                  <a:pt x="434" y="144"/>
                </a:lnTo>
                <a:lnTo>
                  <a:pt x="436" y="143"/>
                </a:lnTo>
                <a:lnTo>
                  <a:pt x="436" y="143"/>
                </a:lnTo>
                <a:lnTo>
                  <a:pt x="438" y="144"/>
                </a:lnTo>
                <a:lnTo>
                  <a:pt x="439" y="146"/>
                </a:lnTo>
                <a:lnTo>
                  <a:pt x="439" y="163"/>
                </a:lnTo>
                <a:lnTo>
                  <a:pt x="449" y="163"/>
                </a:lnTo>
                <a:lnTo>
                  <a:pt x="449" y="146"/>
                </a:lnTo>
                <a:lnTo>
                  <a:pt x="449" y="146"/>
                </a:lnTo>
                <a:lnTo>
                  <a:pt x="450" y="144"/>
                </a:lnTo>
                <a:lnTo>
                  <a:pt x="452" y="143"/>
                </a:lnTo>
                <a:lnTo>
                  <a:pt x="452" y="143"/>
                </a:lnTo>
                <a:lnTo>
                  <a:pt x="455" y="144"/>
                </a:lnTo>
                <a:lnTo>
                  <a:pt x="456" y="146"/>
                </a:lnTo>
                <a:lnTo>
                  <a:pt x="456" y="163"/>
                </a:lnTo>
                <a:lnTo>
                  <a:pt x="466" y="163"/>
                </a:lnTo>
                <a:lnTo>
                  <a:pt x="466" y="146"/>
                </a:lnTo>
                <a:lnTo>
                  <a:pt x="466" y="146"/>
                </a:lnTo>
                <a:lnTo>
                  <a:pt x="467" y="144"/>
                </a:lnTo>
                <a:lnTo>
                  <a:pt x="469" y="143"/>
                </a:lnTo>
                <a:lnTo>
                  <a:pt x="469" y="143"/>
                </a:lnTo>
                <a:lnTo>
                  <a:pt x="471" y="144"/>
                </a:lnTo>
                <a:lnTo>
                  <a:pt x="472" y="146"/>
                </a:lnTo>
                <a:lnTo>
                  <a:pt x="472" y="163"/>
                </a:lnTo>
                <a:lnTo>
                  <a:pt x="514" y="163"/>
                </a:lnTo>
                <a:lnTo>
                  <a:pt x="514" y="163"/>
                </a:lnTo>
                <a:close/>
                <a:moveTo>
                  <a:pt x="16" y="158"/>
                </a:moveTo>
                <a:lnTo>
                  <a:pt x="16" y="158"/>
                </a:lnTo>
                <a:lnTo>
                  <a:pt x="13" y="157"/>
                </a:lnTo>
                <a:lnTo>
                  <a:pt x="9" y="155"/>
                </a:lnTo>
                <a:lnTo>
                  <a:pt x="7" y="151"/>
                </a:lnTo>
                <a:lnTo>
                  <a:pt x="6" y="148"/>
                </a:lnTo>
                <a:lnTo>
                  <a:pt x="6" y="148"/>
                </a:lnTo>
                <a:lnTo>
                  <a:pt x="7" y="144"/>
                </a:lnTo>
                <a:lnTo>
                  <a:pt x="9" y="142"/>
                </a:lnTo>
                <a:lnTo>
                  <a:pt x="13" y="140"/>
                </a:lnTo>
                <a:lnTo>
                  <a:pt x="16" y="139"/>
                </a:lnTo>
                <a:lnTo>
                  <a:pt x="16" y="139"/>
                </a:lnTo>
                <a:lnTo>
                  <a:pt x="20" y="140"/>
                </a:lnTo>
                <a:lnTo>
                  <a:pt x="23" y="142"/>
                </a:lnTo>
                <a:lnTo>
                  <a:pt x="24" y="144"/>
                </a:lnTo>
                <a:lnTo>
                  <a:pt x="25" y="148"/>
                </a:lnTo>
                <a:lnTo>
                  <a:pt x="25" y="148"/>
                </a:lnTo>
                <a:lnTo>
                  <a:pt x="24" y="151"/>
                </a:lnTo>
                <a:lnTo>
                  <a:pt x="23" y="155"/>
                </a:lnTo>
                <a:lnTo>
                  <a:pt x="20" y="157"/>
                </a:lnTo>
                <a:lnTo>
                  <a:pt x="16" y="158"/>
                </a:lnTo>
                <a:lnTo>
                  <a:pt x="16" y="158"/>
                </a:lnTo>
                <a:lnTo>
                  <a:pt x="16" y="158"/>
                </a:lnTo>
                <a:close/>
                <a:moveTo>
                  <a:pt x="125" y="105"/>
                </a:moveTo>
                <a:lnTo>
                  <a:pt x="125" y="105"/>
                </a:lnTo>
                <a:lnTo>
                  <a:pt x="124" y="110"/>
                </a:lnTo>
                <a:lnTo>
                  <a:pt x="121" y="113"/>
                </a:lnTo>
                <a:lnTo>
                  <a:pt x="118" y="115"/>
                </a:lnTo>
                <a:lnTo>
                  <a:pt x="114" y="116"/>
                </a:lnTo>
                <a:lnTo>
                  <a:pt x="85" y="116"/>
                </a:lnTo>
                <a:lnTo>
                  <a:pt x="85" y="116"/>
                </a:lnTo>
                <a:lnTo>
                  <a:pt x="81" y="115"/>
                </a:lnTo>
                <a:lnTo>
                  <a:pt x="77" y="113"/>
                </a:lnTo>
                <a:lnTo>
                  <a:pt x="74" y="110"/>
                </a:lnTo>
                <a:lnTo>
                  <a:pt x="73" y="105"/>
                </a:lnTo>
                <a:lnTo>
                  <a:pt x="68" y="105"/>
                </a:lnTo>
                <a:lnTo>
                  <a:pt x="68" y="103"/>
                </a:lnTo>
                <a:lnTo>
                  <a:pt x="73" y="103"/>
                </a:lnTo>
                <a:lnTo>
                  <a:pt x="73" y="93"/>
                </a:lnTo>
                <a:lnTo>
                  <a:pt x="68" y="93"/>
                </a:lnTo>
                <a:lnTo>
                  <a:pt x="68" y="89"/>
                </a:lnTo>
                <a:lnTo>
                  <a:pt x="73" y="89"/>
                </a:lnTo>
                <a:lnTo>
                  <a:pt x="73" y="79"/>
                </a:lnTo>
                <a:lnTo>
                  <a:pt x="68" y="79"/>
                </a:lnTo>
                <a:lnTo>
                  <a:pt x="68" y="77"/>
                </a:lnTo>
                <a:lnTo>
                  <a:pt x="73" y="77"/>
                </a:lnTo>
                <a:lnTo>
                  <a:pt x="73" y="66"/>
                </a:lnTo>
                <a:lnTo>
                  <a:pt x="68" y="66"/>
                </a:lnTo>
                <a:lnTo>
                  <a:pt x="68" y="64"/>
                </a:lnTo>
                <a:lnTo>
                  <a:pt x="73" y="64"/>
                </a:lnTo>
                <a:lnTo>
                  <a:pt x="73" y="53"/>
                </a:lnTo>
                <a:lnTo>
                  <a:pt x="68" y="53"/>
                </a:lnTo>
                <a:lnTo>
                  <a:pt x="68" y="50"/>
                </a:lnTo>
                <a:lnTo>
                  <a:pt x="73" y="50"/>
                </a:lnTo>
                <a:lnTo>
                  <a:pt x="73" y="39"/>
                </a:lnTo>
                <a:lnTo>
                  <a:pt x="68" y="39"/>
                </a:lnTo>
                <a:lnTo>
                  <a:pt x="68" y="37"/>
                </a:lnTo>
                <a:lnTo>
                  <a:pt x="73" y="37"/>
                </a:lnTo>
                <a:lnTo>
                  <a:pt x="73" y="37"/>
                </a:lnTo>
                <a:lnTo>
                  <a:pt x="74" y="33"/>
                </a:lnTo>
                <a:lnTo>
                  <a:pt x="77" y="30"/>
                </a:lnTo>
                <a:lnTo>
                  <a:pt x="81" y="28"/>
                </a:lnTo>
                <a:lnTo>
                  <a:pt x="85" y="27"/>
                </a:lnTo>
                <a:lnTo>
                  <a:pt x="114" y="27"/>
                </a:lnTo>
                <a:lnTo>
                  <a:pt x="114" y="27"/>
                </a:lnTo>
                <a:lnTo>
                  <a:pt x="118" y="28"/>
                </a:lnTo>
                <a:lnTo>
                  <a:pt x="121" y="30"/>
                </a:lnTo>
                <a:lnTo>
                  <a:pt x="124" y="33"/>
                </a:lnTo>
                <a:lnTo>
                  <a:pt x="125" y="37"/>
                </a:lnTo>
                <a:lnTo>
                  <a:pt x="131" y="37"/>
                </a:lnTo>
                <a:lnTo>
                  <a:pt x="131" y="39"/>
                </a:lnTo>
                <a:lnTo>
                  <a:pt x="125" y="39"/>
                </a:lnTo>
                <a:lnTo>
                  <a:pt x="125" y="50"/>
                </a:lnTo>
                <a:lnTo>
                  <a:pt x="131" y="50"/>
                </a:lnTo>
                <a:lnTo>
                  <a:pt x="131" y="53"/>
                </a:lnTo>
                <a:lnTo>
                  <a:pt x="125" y="53"/>
                </a:lnTo>
                <a:lnTo>
                  <a:pt x="125" y="64"/>
                </a:lnTo>
                <a:lnTo>
                  <a:pt x="131" y="64"/>
                </a:lnTo>
                <a:lnTo>
                  <a:pt x="131" y="66"/>
                </a:lnTo>
                <a:lnTo>
                  <a:pt x="125" y="66"/>
                </a:lnTo>
                <a:lnTo>
                  <a:pt x="125" y="77"/>
                </a:lnTo>
                <a:lnTo>
                  <a:pt x="131" y="77"/>
                </a:lnTo>
                <a:lnTo>
                  <a:pt x="131" y="79"/>
                </a:lnTo>
                <a:lnTo>
                  <a:pt x="125" y="79"/>
                </a:lnTo>
                <a:lnTo>
                  <a:pt x="125" y="89"/>
                </a:lnTo>
                <a:lnTo>
                  <a:pt x="131" y="89"/>
                </a:lnTo>
                <a:lnTo>
                  <a:pt x="131" y="93"/>
                </a:lnTo>
                <a:lnTo>
                  <a:pt x="125" y="93"/>
                </a:lnTo>
                <a:lnTo>
                  <a:pt x="125" y="103"/>
                </a:lnTo>
                <a:lnTo>
                  <a:pt x="131" y="103"/>
                </a:lnTo>
                <a:lnTo>
                  <a:pt x="131" y="105"/>
                </a:lnTo>
                <a:lnTo>
                  <a:pt x="125" y="105"/>
                </a:lnTo>
                <a:lnTo>
                  <a:pt x="125" y="105"/>
                </a:lnTo>
                <a:close/>
                <a:moveTo>
                  <a:pt x="231" y="105"/>
                </a:moveTo>
                <a:lnTo>
                  <a:pt x="231" y="105"/>
                </a:lnTo>
                <a:lnTo>
                  <a:pt x="230" y="110"/>
                </a:lnTo>
                <a:lnTo>
                  <a:pt x="227" y="113"/>
                </a:lnTo>
                <a:lnTo>
                  <a:pt x="224" y="115"/>
                </a:lnTo>
                <a:lnTo>
                  <a:pt x="220" y="116"/>
                </a:lnTo>
                <a:lnTo>
                  <a:pt x="191" y="116"/>
                </a:lnTo>
                <a:lnTo>
                  <a:pt x="191" y="116"/>
                </a:lnTo>
                <a:lnTo>
                  <a:pt x="186" y="115"/>
                </a:lnTo>
                <a:lnTo>
                  <a:pt x="183" y="113"/>
                </a:lnTo>
                <a:lnTo>
                  <a:pt x="181" y="110"/>
                </a:lnTo>
                <a:lnTo>
                  <a:pt x="180" y="105"/>
                </a:lnTo>
                <a:lnTo>
                  <a:pt x="174" y="105"/>
                </a:lnTo>
                <a:lnTo>
                  <a:pt x="174" y="103"/>
                </a:lnTo>
                <a:lnTo>
                  <a:pt x="180" y="103"/>
                </a:lnTo>
                <a:lnTo>
                  <a:pt x="180" y="93"/>
                </a:lnTo>
                <a:lnTo>
                  <a:pt x="174" y="93"/>
                </a:lnTo>
                <a:lnTo>
                  <a:pt x="174" y="89"/>
                </a:lnTo>
                <a:lnTo>
                  <a:pt x="179" y="89"/>
                </a:lnTo>
                <a:lnTo>
                  <a:pt x="179" y="79"/>
                </a:lnTo>
                <a:lnTo>
                  <a:pt x="174" y="79"/>
                </a:lnTo>
                <a:lnTo>
                  <a:pt x="174" y="77"/>
                </a:lnTo>
                <a:lnTo>
                  <a:pt x="179" y="77"/>
                </a:lnTo>
                <a:lnTo>
                  <a:pt x="179" y="66"/>
                </a:lnTo>
                <a:lnTo>
                  <a:pt x="174" y="66"/>
                </a:lnTo>
                <a:lnTo>
                  <a:pt x="174" y="64"/>
                </a:lnTo>
                <a:lnTo>
                  <a:pt x="179" y="64"/>
                </a:lnTo>
                <a:lnTo>
                  <a:pt x="179" y="53"/>
                </a:lnTo>
                <a:lnTo>
                  <a:pt x="174" y="53"/>
                </a:lnTo>
                <a:lnTo>
                  <a:pt x="174" y="50"/>
                </a:lnTo>
                <a:lnTo>
                  <a:pt x="179" y="50"/>
                </a:lnTo>
                <a:lnTo>
                  <a:pt x="179" y="39"/>
                </a:lnTo>
                <a:lnTo>
                  <a:pt x="174" y="39"/>
                </a:lnTo>
                <a:lnTo>
                  <a:pt x="174" y="37"/>
                </a:lnTo>
                <a:lnTo>
                  <a:pt x="180" y="37"/>
                </a:lnTo>
                <a:lnTo>
                  <a:pt x="180" y="37"/>
                </a:lnTo>
                <a:lnTo>
                  <a:pt x="180" y="33"/>
                </a:lnTo>
                <a:lnTo>
                  <a:pt x="183" y="30"/>
                </a:lnTo>
                <a:lnTo>
                  <a:pt x="186" y="28"/>
                </a:lnTo>
                <a:lnTo>
                  <a:pt x="191" y="27"/>
                </a:lnTo>
                <a:lnTo>
                  <a:pt x="220" y="27"/>
                </a:lnTo>
                <a:lnTo>
                  <a:pt x="220" y="27"/>
                </a:lnTo>
                <a:lnTo>
                  <a:pt x="224" y="28"/>
                </a:lnTo>
                <a:lnTo>
                  <a:pt x="227" y="30"/>
                </a:lnTo>
                <a:lnTo>
                  <a:pt x="230" y="33"/>
                </a:lnTo>
                <a:lnTo>
                  <a:pt x="231" y="37"/>
                </a:lnTo>
                <a:lnTo>
                  <a:pt x="238" y="37"/>
                </a:lnTo>
                <a:lnTo>
                  <a:pt x="238" y="39"/>
                </a:lnTo>
                <a:lnTo>
                  <a:pt x="231" y="39"/>
                </a:lnTo>
                <a:lnTo>
                  <a:pt x="231" y="50"/>
                </a:lnTo>
                <a:lnTo>
                  <a:pt x="238" y="50"/>
                </a:lnTo>
                <a:lnTo>
                  <a:pt x="238" y="53"/>
                </a:lnTo>
                <a:lnTo>
                  <a:pt x="231" y="53"/>
                </a:lnTo>
                <a:lnTo>
                  <a:pt x="231" y="64"/>
                </a:lnTo>
                <a:lnTo>
                  <a:pt x="238" y="64"/>
                </a:lnTo>
                <a:lnTo>
                  <a:pt x="238" y="66"/>
                </a:lnTo>
                <a:lnTo>
                  <a:pt x="231" y="66"/>
                </a:lnTo>
                <a:lnTo>
                  <a:pt x="231" y="77"/>
                </a:lnTo>
                <a:lnTo>
                  <a:pt x="238" y="77"/>
                </a:lnTo>
                <a:lnTo>
                  <a:pt x="238" y="79"/>
                </a:lnTo>
                <a:lnTo>
                  <a:pt x="231" y="79"/>
                </a:lnTo>
                <a:lnTo>
                  <a:pt x="231" y="89"/>
                </a:lnTo>
                <a:lnTo>
                  <a:pt x="238" y="89"/>
                </a:lnTo>
                <a:lnTo>
                  <a:pt x="238" y="93"/>
                </a:lnTo>
                <a:lnTo>
                  <a:pt x="231" y="93"/>
                </a:lnTo>
                <a:lnTo>
                  <a:pt x="231" y="103"/>
                </a:lnTo>
                <a:lnTo>
                  <a:pt x="238" y="103"/>
                </a:lnTo>
                <a:lnTo>
                  <a:pt x="238" y="105"/>
                </a:lnTo>
                <a:lnTo>
                  <a:pt x="231" y="105"/>
                </a:lnTo>
                <a:lnTo>
                  <a:pt x="231" y="105"/>
                </a:lnTo>
                <a:close/>
                <a:moveTo>
                  <a:pt x="337" y="105"/>
                </a:moveTo>
                <a:lnTo>
                  <a:pt x="337" y="105"/>
                </a:lnTo>
                <a:lnTo>
                  <a:pt x="336" y="110"/>
                </a:lnTo>
                <a:lnTo>
                  <a:pt x="334" y="113"/>
                </a:lnTo>
                <a:lnTo>
                  <a:pt x="330" y="115"/>
                </a:lnTo>
                <a:lnTo>
                  <a:pt x="326" y="116"/>
                </a:lnTo>
                <a:lnTo>
                  <a:pt x="297" y="116"/>
                </a:lnTo>
                <a:lnTo>
                  <a:pt x="297" y="116"/>
                </a:lnTo>
                <a:lnTo>
                  <a:pt x="293" y="115"/>
                </a:lnTo>
                <a:lnTo>
                  <a:pt x="289" y="113"/>
                </a:lnTo>
                <a:lnTo>
                  <a:pt x="287" y="110"/>
                </a:lnTo>
                <a:lnTo>
                  <a:pt x="286" y="105"/>
                </a:lnTo>
                <a:lnTo>
                  <a:pt x="280" y="105"/>
                </a:lnTo>
                <a:lnTo>
                  <a:pt x="280" y="103"/>
                </a:lnTo>
                <a:lnTo>
                  <a:pt x="286" y="103"/>
                </a:lnTo>
                <a:lnTo>
                  <a:pt x="286" y="93"/>
                </a:lnTo>
                <a:lnTo>
                  <a:pt x="280" y="93"/>
                </a:lnTo>
                <a:lnTo>
                  <a:pt x="280" y="89"/>
                </a:lnTo>
                <a:lnTo>
                  <a:pt x="286" y="89"/>
                </a:lnTo>
                <a:lnTo>
                  <a:pt x="286" y="79"/>
                </a:lnTo>
                <a:lnTo>
                  <a:pt x="280" y="79"/>
                </a:lnTo>
                <a:lnTo>
                  <a:pt x="280" y="77"/>
                </a:lnTo>
                <a:lnTo>
                  <a:pt x="286" y="77"/>
                </a:lnTo>
                <a:lnTo>
                  <a:pt x="286" y="66"/>
                </a:lnTo>
                <a:lnTo>
                  <a:pt x="280" y="66"/>
                </a:lnTo>
                <a:lnTo>
                  <a:pt x="280" y="64"/>
                </a:lnTo>
                <a:lnTo>
                  <a:pt x="286" y="64"/>
                </a:lnTo>
                <a:lnTo>
                  <a:pt x="286" y="53"/>
                </a:lnTo>
                <a:lnTo>
                  <a:pt x="280" y="53"/>
                </a:lnTo>
                <a:lnTo>
                  <a:pt x="280" y="50"/>
                </a:lnTo>
                <a:lnTo>
                  <a:pt x="286" y="50"/>
                </a:lnTo>
                <a:lnTo>
                  <a:pt x="286" y="39"/>
                </a:lnTo>
                <a:lnTo>
                  <a:pt x="280" y="39"/>
                </a:lnTo>
                <a:lnTo>
                  <a:pt x="280" y="37"/>
                </a:lnTo>
                <a:lnTo>
                  <a:pt x="286" y="37"/>
                </a:lnTo>
                <a:lnTo>
                  <a:pt x="286" y="37"/>
                </a:lnTo>
                <a:lnTo>
                  <a:pt x="287" y="33"/>
                </a:lnTo>
                <a:lnTo>
                  <a:pt x="289" y="30"/>
                </a:lnTo>
                <a:lnTo>
                  <a:pt x="292" y="28"/>
                </a:lnTo>
                <a:lnTo>
                  <a:pt x="296" y="27"/>
                </a:lnTo>
                <a:lnTo>
                  <a:pt x="325" y="27"/>
                </a:lnTo>
                <a:lnTo>
                  <a:pt x="325" y="27"/>
                </a:lnTo>
                <a:lnTo>
                  <a:pt x="329" y="28"/>
                </a:lnTo>
                <a:lnTo>
                  <a:pt x="334" y="30"/>
                </a:lnTo>
                <a:lnTo>
                  <a:pt x="336" y="33"/>
                </a:lnTo>
                <a:lnTo>
                  <a:pt x="337" y="37"/>
                </a:lnTo>
                <a:lnTo>
                  <a:pt x="343" y="37"/>
                </a:lnTo>
                <a:lnTo>
                  <a:pt x="343" y="39"/>
                </a:lnTo>
                <a:lnTo>
                  <a:pt x="337" y="39"/>
                </a:lnTo>
                <a:lnTo>
                  <a:pt x="337" y="50"/>
                </a:lnTo>
                <a:lnTo>
                  <a:pt x="343" y="50"/>
                </a:lnTo>
                <a:lnTo>
                  <a:pt x="343" y="53"/>
                </a:lnTo>
                <a:lnTo>
                  <a:pt x="337" y="53"/>
                </a:lnTo>
                <a:lnTo>
                  <a:pt x="337" y="64"/>
                </a:lnTo>
                <a:lnTo>
                  <a:pt x="343" y="64"/>
                </a:lnTo>
                <a:lnTo>
                  <a:pt x="343" y="66"/>
                </a:lnTo>
                <a:lnTo>
                  <a:pt x="337" y="66"/>
                </a:lnTo>
                <a:lnTo>
                  <a:pt x="337" y="77"/>
                </a:lnTo>
                <a:lnTo>
                  <a:pt x="343" y="77"/>
                </a:lnTo>
                <a:lnTo>
                  <a:pt x="343" y="79"/>
                </a:lnTo>
                <a:lnTo>
                  <a:pt x="337" y="79"/>
                </a:lnTo>
                <a:lnTo>
                  <a:pt x="337" y="89"/>
                </a:lnTo>
                <a:lnTo>
                  <a:pt x="343" y="89"/>
                </a:lnTo>
                <a:lnTo>
                  <a:pt x="343" y="93"/>
                </a:lnTo>
                <a:lnTo>
                  <a:pt x="337" y="93"/>
                </a:lnTo>
                <a:lnTo>
                  <a:pt x="337" y="103"/>
                </a:lnTo>
                <a:lnTo>
                  <a:pt x="343" y="103"/>
                </a:lnTo>
                <a:lnTo>
                  <a:pt x="343" y="105"/>
                </a:lnTo>
                <a:lnTo>
                  <a:pt x="337" y="105"/>
                </a:lnTo>
                <a:lnTo>
                  <a:pt x="337" y="105"/>
                </a:lnTo>
                <a:close/>
                <a:moveTo>
                  <a:pt x="443" y="105"/>
                </a:moveTo>
                <a:lnTo>
                  <a:pt x="443" y="105"/>
                </a:lnTo>
                <a:lnTo>
                  <a:pt x="442" y="110"/>
                </a:lnTo>
                <a:lnTo>
                  <a:pt x="439" y="113"/>
                </a:lnTo>
                <a:lnTo>
                  <a:pt x="436" y="115"/>
                </a:lnTo>
                <a:lnTo>
                  <a:pt x="432" y="116"/>
                </a:lnTo>
                <a:lnTo>
                  <a:pt x="403" y="116"/>
                </a:lnTo>
                <a:lnTo>
                  <a:pt x="403" y="116"/>
                </a:lnTo>
                <a:lnTo>
                  <a:pt x="399" y="115"/>
                </a:lnTo>
                <a:lnTo>
                  <a:pt x="395" y="113"/>
                </a:lnTo>
                <a:lnTo>
                  <a:pt x="392" y="110"/>
                </a:lnTo>
                <a:lnTo>
                  <a:pt x="391" y="105"/>
                </a:lnTo>
                <a:lnTo>
                  <a:pt x="386" y="105"/>
                </a:lnTo>
                <a:lnTo>
                  <a:pt x="386" y="103"/>
                </a:lnTo>
                <a:lnTo>
                  <a:pt x="391" y="103"/>
                </a:lnTo>
                <a:lnTo>
                  <a:pt x="391" y="93"/>
                </a:lnTo>
                <a:lnTo>
                  <a:pt x="386" y="93"/>
                </a:lnTo>
                <a:lnTo>
                  <a:pt x="386" y="89"/>
                </a:lnTo>
                <a:lnTo>
                  <a:pt x="391" y="89"/>
                </a:lnTo>
                <a:lnTo>
                  <a:pt x="391" y="79"/>
                </a:lnTo>
                <a:lnTo>
                  <a:pt x="386" y="79"/>
                </a:lnTo>
                <a:lnTo>
                  <a:pt x="386" y="77"/>
                </a:lnTo>
                <a:lnTo>
                  <a:pt x="391" y="77"/>
                </a:lnTo>
                <a:lnTo>
                  <a:pt x="391" y="66"/>
                </a:lnTo>
                <a:lnTo>
                  <a:pt x="386" y="66"/>
                </a:lnTo>
                <a:lnTo>
                  <a:pt x="386" y="64"/>
                </a:lnTo>
                <a:lnTo>
                  <a:pt x="391" y="64"/>
                </a:lnTo>
                <a:lnTo>
                  <a:pt x="391" y="53"/>
                </a:lnTo>
                <a:lnTo>
                  <a:pt x="386" y="53"/>
                </a:lnTo>
                <a:lnTo>
                  <a:pt x="386" y="50"/>
                </a:lnTo>
                <a:lnTo>
                  <a:pt x="391" y="50"/>
                </a:lnTo>
                <a:lnTo>
                  <a:pt x="391" y="39"/>
                </a:lnTo>
                <a:lnTo>
                  <a:pt x="386" y="39"/>
                </a:lnTo>
                <a:lnTo>
                  <a:pt x="386" y="37"/>
                </a:lnTo>
                <a:lnTo>
                  <a:pt x="391" y="37"/>
                </a:lnTo>
                <a:lnTo>
                  <a:pt x="391" y="37"/>
                </a:lnTo>
                <a:lnTo>
                  <a:pt x="392" y="33"/>
                </a:lnTo>
                <a:lnTo>
                  <a:pt x="395" y="30"/>
                </a:lnTo>
                <a:lnTo>
                  <a:pt x="399" y="28"/>
                </a:lnTo>
                <a:lnTo>
                  <a:pt x="403" y="27"/>
                </a:lnTo>
                <a:lnTo>
                  <a:pt x="432" y="27"/>
                </a:lnTo>
                <a:lnTo>
                  <a:pt x="432" y="27"/>
                </a:lnTo>
                <a:lnTo>
                  <a:pt x="436" y="28"/>
                </a:lnTo>
                <a:lnTo>
                  <a:pt x="439" y="30"/>
                </a:lnTo>
                <a:lnTo>
                  <a:pt x="442" y="33"/>
                </a:lnTo>
                <a:lnTo>
                  <a:pt x="442" y="37"/>
                </a:lnTo>
                <a:lnTo>
                  <a:pt x="449" y="37"/>
                </a:lnTo>
                <a:lnTo>
                  <a:pt x="449" y="39"/>
                </a:lnTo>
                <a:lnTo>
                  <a:pt x="443" y="39"/>
                </a:lnTo>
                <a:lnTo>
                  <a:pt x="443" y="50"/>
                </a:lnTo>
                <a:lnTo>
                  <a:pt x="449" y="50"/>
                </a:lnTo>
                <a:lnTo>
                  <a:pt x="449" y="53"/>
                </a:lnTo>
                <a:lnTo>
                  <a:pt x="443" y="53"/>
                </a:lnTo>
                <a:lnTo>
                  <a:pt x="443" y="64"/>
                </a:lnTo>
                <a:lnTo>
                  <a:pt x="449" y="64"/>
                </a:lnTo>
                <a:lnTo>
                  <a:pt x="449" y="66"/>
                </a:lnTo>
                <a:lnTo>
                  <a:pt x="443" y="66"/>
                </a:lnTo>
                <a:lnTo>
                  <a:pt x="443" y="77"/>
                </a:lnTo>
                <a:lnTo>
                  <a:pt x="449" y="77"/>
                </a:lnTo>
                <a:lnTo>
                  <a:pt x="450" y="79"/>
                </a:lnTo>
                <a:lnTo>
                  <a:pt x="443" y="79"/>
                </a:lnTo>
                <a:lnTo>
                  <a:pt x="443" y="89"/>
                </a:lnTo>
                <a:lnTo>
                  <a:pt x="450" y="89"/>
                </a:lnTo>
                <a:lnTo>
                  <a:pt x="450" y="93"/>
                </a:lnTo>
                <a:lnTo>
                  <a:pt x="443" y="93"/>
                </a:lnTo>
                <a:lnTo>
                  <a:pt x="443" y="103"/>
                </a:lnTo>
                <a:lnTo>
                  <a:pt x="450" y="103"/>
                </a:lnTo>
                <a:lnTo>
                  <a:pt x="450" y="105"/>
                </a:lnTo>
                <a:lnTo>
                  <a:pt x="443" y="105"/>
                </a:lnTo>
                <a:lnTo>
                  <a:pt x="443" y="105"/>
                </a:lnTo>
                <a:close/>
                <a:moveTo>
                  <a:pt x="497" y="137"/>
                </a:moveTo>
                <a:lnTo>
                  <a:pt x="497" y="137"/>
                </a:lnTo>
                <a:lnTo>
                  <a:pt x="501" y="139"/>
                </a:lnTo>
                <a:lnTo>
                  <a:pt x="504" y="141"/>
                </a:lnTo>
                <a:lnTo>
                  <a:pt x="505" y="144"/>
                </a:lnTo>
                <a:lnTo>
                  <a:pt x="506" y="148"/>
                </a:lnTo>
                <a:lnTo>
                  <a:pt x="506" y="148"/>
                </a:lnTo>
                <a:lnTo>
                  <a:pt x="505" y="151"/>
                </a:lnTo>
                <a:lnTo>
                  <a:pt x="504" y="155"/>
                </a:lnTo>
                <a:lnTo>
                  <a:pt x="501" y="157"/>
                </a:lnTo>
                <a:lnTo>
                  <a:pt x="497" y="158"/>
                </a:lnTo>
                <a:lnTo>
                  <a:pt x="497" y="158"/>
                </a:lnTo>
                <a:lnTo>
                  <a:pt x="494" y="157"/>
                </a:lnTo>
                <a:lnTo>
                  <a:pt x="490" y="155"/>
                </a:lnTo>
                <a:lnTo>
                  <a:pt x="488" y="151"/>
                </a:lnTo>
                <a:lnTo>
                  <a:pt x="487" y="148"/>
                </a:lnTo>
                <a:lnTo>
                  <a:pt x="487" y="148"/>
                </a:lnTo>
                <a:lnTo>
                  <a:pt x="488" y="144"/>
                </a:lnTo>
                <a:lnTo>
                  <a:pt x="490" y="141"/>
                </a:lnTo>
                <a:lnTo>
                  <a:pt x="494" y="139"/>
                </a:lnTo>
                <a:lnTo>
                  <a:pt x="497" y="137"/>
                </a:lnTo>
                <a:lnTo>
                  <a:pt x="497" y="137"/>
                </a:lnTo>
                <a:lnTo>
                  <a:pt x="497" y="137"/>
                </a:lnTo>
                <a:close/>
                <a:moveTo>
                  <a:pt x="320" y="67"/>
                </a:moveTo>
                <a:lnTo>
                  <a:pt x="320" y="70"/>
                </a:lnTo>
                <a:lnTo>
                  <a:pt x="320" y="70"/>
                </a:lnTo>
                <a:lnTo>
                  <a:pt x="321" y="71"/>
                </a:lnTo>
                <a:lnTo>
                  <a:pt x="324" y="72"/>
                </a:lnTo>
                <a:lnTo>
                  <a:pt x="324" y="72"/>
                </a:lnTo>
                <a:lnTo>
                  <a:pt x="326" y="71"/>
                </a:lnTo>
                <a:lnTo>
                  <a:pt x="327" y="70"/>
                </a:lnTo>
                <a:lnTo>
                  <a:pt x="327" y="67"/>
                </a:lnTo>
                <a:lnTo>
                  <a:pt x="327" y="67"/>
                </a:lnTo>
                <a:lnTo>
                  <a:pt x="326" y="65"/>
                </a:lnTo>
                <a:lnTo>
                  <a:pt x="324" y="64"/>
                </a:lnTo>
                <a:lnTo>
                  <a:pt x="324" y="64"/>
                </a:lnTo>
                <a:lnTo>
                  <a:pt x="321" y="65"/>
                </a:lnTo>
                <a:lnTo>
                  <a:pt x="320" y="67"/>
                </a:lnTo>
                <a:lnTo>
                  <a:pt x="320" y="67"/>
                </a:lnTo>
                <a:lnTo>
                  <a:pt x="320" y="67"/>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5" tIns="45723" rIns="91445" bIns="45723"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46" name="Freeform 341">
            <a:extLst>
              <a:ext uri="{FF2B5EF4-FFF2-40B4-BE49-F238E27FC236}">
                <a16:creationId xmlns:a16="http://schemas.microsoft.com/office/drawing/2014/main" id="{E6BD33EC-547C-4BD4-9FCB-414A38F81E72}"/>
              </a:ext>
            </a:extLst>
          </p:cNvPr>
          <p:cNvSpPr>
            <a:spLocks noEditPoints="1"/>
          </p:cNvSpPr>
          <p:nvPr/>
        </p:nvSpPr>
        <p:spPr bwMode="auto">
          <a:xfrm>
            <a:off x="6181711" y="2438105"/>
            <a:ext cx="598174" cy="229284"/>
          </a:xfrm>
          <a:custGeom>
            <a:avLst/>
            <a:gdLst>
              <a:gd name="T0" fmla="*/ 215 w 514"/>
              <a:gd name="T1" fmla="*/ 60 h 164"/>
              <a:gd name="T2" fmla="*/ 221 w 514"/>
              <a:gd name="T3" fmla="*/ 65 h 164"/>
              <a:gd name="T4" fmla="*/ 217 w 514"/>
              <a:gd name="T5" fmla="*/ 94 h 164"/>
              <a:gd name="T6" fmla="*/ 112 w 514"/>
              <a:gd name="T7" fmla="*/ 72 h 164"/>
              <a:gd name="T8" fmla="*/ 112 w 514"/>
              <a:gd name="T9" fmla="*/ 77 h 164"/>
              <a:gd name="T10" fmla="*/ 112 w 514"/>
              <a:gd name="T11" fmla="*/ 77 h 164"/>
              <a:gd name="T12" fmla="*/ 108 w 514"/>
              <a:gd name="T13" fmla="*/ 59 h 164"/>
              <a:gd name="T14" fmla="*/ 321 w 514"/>
              <a:gd name="T15" fmla="*/ 49 h 164"/>
              <a:gd name="T16" fmla="*/ 321 w 514"/>
              <a:gd name="T17" fmla="*/ 93 h 164"/>
              <a:gd name="T18" fmla="*/ 427 w 514"/>
              <a:gd name="T19" fmla="*/ 71 h 164"/>
              <a:gd name="T20" fmla="*/ 430 w 514"/>
              <a:gd name="T21" fmla="*/ 77 h 164"/>
              <a:gd name="T22" fmla="*/ 430 w 514"/>
              <a:gd name="T23" fmla="*/ 77 h 164"/>
              <a:gd name="T24" fmla="*/ 426 w 514"/>
              <a:gd name="T25" fmla="*/ 59 h 164"/>
              <a:gd name="T26" fmla="*/ 504 w 514"/>
              <a:gd name="T27" fmla="*/ 114 h 164"/>
              <a:gd name="T28" fmla="*/ 504 w 514"/>
              <a:gd name="T29" fmla="*/ 60 h 164"/>
              <a:gd name="T30" fmla="*/ 9 w 514"/>
              <a:gd name="T31" fmla="*/ 59 h 164"/>
              <a:gd name="T32" fmla="*/ 9 w 514"/>
              <a:gd name="T33" fmla="*/ 113 h 164"/>
              <a:gd name="T34" fmla="*/ 45 w 514"/>
              <a:gd name="T35" fmla="*/ 143 h 164"/>
              <a:gd name="T36" fmla="*/ 72 w 514"/>
              <a:gd name="T37" fmla="*/ 164 h 164"/>
              <a:gd name="T38" fmla="*/ 92 w 514"/>
              <a:gd name="T39" fmla="*/ 143 h 164"/>
              <a:gd name="T40" fmla="*/ 119 w 514"/>
              <a:gd name="T41" fmla="*/ 146 h 164"/>
              <a:gd name="T42" fmla="*/ 142 w 514"/>
              <a:gd name="T43" fmla="*/ 144 h 164"/>
              <a:gd name="T44" fmla="*/ 166 w 514"/>
              <a:gd name="T45" fmla="*/ 146 h 164"/>
              <a:gd name="T46" fmla="*/ 190 w 514"/>
              <a:gd name="T47" fmla="*/ 146 h 164"/>
              <a:gd name="T48" fmla="*/ 214 w 514"/>
              <a:gd name="T49" fmla="*/ 144 h 164"/>
              <a:gd name="T50" fmla="*/ 237 w 514"/>
              <a:gd name="T51" fmla="*/ 163 h 164"/>
              <a:gd name="T52" fmla="*/ 264 w 514"/>
              <a:gd name="T53" fmla="*/ 143 h 164"/>
              <a:gd name="T54" fmla="*/ 296 w 514"/>
              <a:gd name="T55" fmla="*/ 163 h 164"/>
              <a:gd name="T56" fmla="*/ 318 w 514"/>
              <a:gd name="T57" fmla="*/ 146 h 164"/>
              <a:gd name="T58" fmla="*/ 340 w 514"/>
              <a:gd name="T59" fmla="*/ 144 h 164"/>
              <a:gd name="T60" fmla="*/ 367 w 514"/>
              <a:gd name="T61" fmla="*/ 146 h 164"/>
              <a:gd name="T62" fmla="*/ 390 w 514"/>
              <a:gd name="T63" fmla="*/ 146 h 164"/>
              <a:gd name="T64" fmla="*/ 417 w 514"/>
              <a:gd name="T65" fmla="*/ 144 h 164"/>
              <a:gd name="T66" fmla="*/ 439 w 514"/>
              <a:gd name="T67" fmla="*/ 163 h 164"/>
              <a:gd name="T68" fmla="*/ 469 w 514"/>
              <a:gd name="T69" fmla="*/ 143 h 164"/>
              <a:gd name="T70" fmla="*/ 7 w 514"/>
              <a:gd name="T71" fmla="*/ 144 h 164"/>
              <a:gd name="T72" fmla="*/ 16 w 514"/>
              <a:gd name="T73" fmla="*/ 158 h 164"/>
              <a:gd name="T74" fmla="*/ 68 w 514"/>
              <a:gd name="T75" fmla="*/ 105 h 164"/>
              <a:gd name="T76" fmla="*/ 73 w 514"/>
              <a:gd name="T77" fmla="*/ 64 h 164"/>
              <a:gd name="T78" fmla="*/ 114 w 514"/>
              <a:gd name="T79" fmla="*/ 27 h 164"/>
              <a:gd name="T80" fmla="*/ 131 w 514"/>
              <a:gd name="T81" fmla="*/ 64 h 164"/>
              <a:gd name="T82" fmla="*/ 125 w 514"/>
              <a:gd name="T83" fmla="*/ 105 h 164"/>
              <a:gd name="T84" fmla="*/ 174 w 514"/>
              <a:gd name="T85" fmla="*/ 105 h 164"/>
              <a:gd name="T86" fmla="*/ 179 w 514"/>
              <a:gd name="T87" fmla="*/ 64 h 164"/>
              <a:gd name="T88" fmla="*/ 220 w 514"/>
              <a:gd name="T89" fmla="*/ 27 h 164"/>
              <a:gd name="T90" fmla="*/ 238 w 514"/>
              <a:gd name="T91" fmla="*/ 64 h 164"/>
              <a:gd name="T92" fmla="*/ 231 w 514"/>
              <a:gd name="T93" fmla="*/ 105 h 164"/>
              <a:gd name="T94" fmla="*/ 280 w 514"/>
              <a:gd name="T95" fmla="*/ 105 h 164"/>
              <a:gd name="T96" fmla="*/ 286 w 514"/>
              <a:gd name="T97" fmla="*/ 64 h 164"/>
              <a:gd name="T98" fmla="*/ 325 w 514"/>
              <a:gd name="T99" fmla="*/ 27 h 164"/>
              <a:gd name="T100" fmla="*/ 343 w 514"/>
              <a:gd name="T101" fmla="*/ 64 h 164"/>
              <a:gd name="T102" fmla="*/ 337 w 514"/>
              <a:gd name="T103" fmla="*/ 105 h 164"/>
              <a:gd name="T104" fmla="*/ 386 w 514"/>
              <a:gd name="T105" fmla="*/ 105 h 164"/>
              <a:gd name="T106" fmla="*/ 391 w 514"/>
              <a:gd name="T107" fmla="*/ 64 h 164"/>
              <a:gd name="T108" fmla="*/ 432 w 514"/>
              <a:gd name="T109" fmla="*/ 27 h 164"/>
              <a:gd name="T110" fmla="*/ 449 w 514"/>
              <a:gd name="T111" fmla="*/ 64 h 164"/>
              <a:gd name="T112" fmla="*/ 443 w 514"/>
              <a:gd name="T113" fmla="*/ 105 h 164"/>
              <a:gd name="T114" fmla="*/ 494 w 514"/>
              <a:gd name="T115" fmla="*/ 157 h 164"/>
              <a:gd name="T116" fmla="*/ 321 w 514"/>
              <a:gd name="T117" fmla="*/ 7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4" h="164">
                <a:moveTo>
                  <a:pt x="217" y="61"/>
                </a:moveTo>
                <a:lnTo>
                  <a:pt x="217" y="61"/>
                </a:lnTo>
                <a:lnTo>
                  <a:pt x="221" y="60"/>
                </a:lnTo>
                <a:lnTo>
                  <a:pt x="222" y="59"/>
                </a:lnTo>
                <a:lnTo>
                  <a:pt x="222" y="50"/>
                </a:lnTo>
                <a:lnTo>
                  <a:pt x="222" y="50"/>
                </a:lnTo>
                <a:lnTo>
                  <a:pt x="221" y="49"/>
                </a:lnTo>
                <a:lnTo>
                  <a:pt x="217" y="48"/>
                </a:lnTo>
                <a:lnTo>
                  <a:pt x="217" y="48"/>
                </a:lnTo>
                <a:lnTo>
                  <a:pt x="215" y="49"/>
                </a:lnTo>
                <a:lnTo>
                  <a:pt x="214" y="50"/>
                </a:lnTo>
                <a:lnTo>
                  <a:pt x="214" y="59"/>
                </a:lnTo>
                <a:lnTo>
                  <a:pt x="214" y="59"/>
                </a:lnTo>
                <a:lnTo>
                  <a:pt x="215" y="60"/>
                </a:lnTo>
                <a:lnTo>
                  <a:pt x="217" y="61"/>
                </a:lnTo>
                <a:lnTo>
                  <a:pt x="217" y="61"/>
                </a:lnTo>
                <a:lnTo>
                  <a:pt x="217" y="61"/>
                </a:lnTo>
                <a:close/>
                <a:moveTo>
                  <a:pt x="214" y="67"/>
                </a:moveTo>
                <a:lnTo>
                  <a:pt x="214" y="70"/>
                </a:lnTo>
                <a:lnTo>
                  <a:pt x="214" y="70"/>
                </a:lnTo>
                <a:lnTo>
                  <a:pt x="215" y="71"/>
                </a:lnTo>
                <a:lnTo>
                  <a:pt x="217" y="72"/>
                </a:lnTo>
                <a:lnTo>
                  <a:pt x="217" y="72"/>
                </a:lnTo>
                <a:lnTo>
                  <a:pt x="221" y="71"/>
                </a:lnTo>
                <a:lnTo>
                  <a:pt x="222" y="70"/>
                </a:lnTo>
                <a:lnTo>
                  <a:pt x="222" y="67"/>
                </a:lnTo>
                <a:lnTo>
                  <a:pt x="222" y="67"/>
                </a:lnTo>
                <a:lnTo>
                  <a:pt x="221" y="65"/>
                </a:lnTo>
                <a:lnTo>
                  <a:pt x="217" y="64"/>
                </a:lnTo>
                <a:lnTo>
                  <a:pt x="217" y="64"/>
                </a:lnTo>
                <a:lnTo>
                  <a:pt x="215" y="65"/>
                </a:lnTo>
                <a:lnTo>
                  <a:pt x="214" y="67"/>
                </a:lnTo>
                <a:lnTo>
                  <a:pt x="214" y="67"/>
                </a:lnTo>
                <a:lnTo>
                  <a:pt x="214" y="67"/>
                </a:lnTo>
                <a:close/>
                <a:moveTo>
                  <a:pt x="217" y="77"/>
                </a:moveTo>
                <a:lnTo>
                  <a:pt x="217" y="77"/>
                </a:lnTo>
                <a:lnTo>
                  <a:pt x="215" y="78"/>
                </a:lnTo>
                <a:lnTo>
                  <a:pt x="214" y="80"/>
                </a:lnTo>
                <a:lnTo>
                  <a:pt x="214" y="92"/>
                </a:lnTo>
                <a:lnTo>
                  <a:pt x="214" y="92"/>
                </a:lnTo>
                <a:lnTo>
                  <a:pt x="215" y="93"/>
                </a:lnTo>
                <a:lnTo>
                  <a:pt x="217" y="94"/>
                </a:lnTo>
                <a:lnTo>
                  <a:pt x="217" y="94"/>
                </a:lnTo>
                <a:lnTo>
                  <a:pt x="221" y="93"/>
                </a:lnTo>
                <a:lnTo>
                  <a:pt x="222" y="92"/>
                </a:lnTo>
                <a:lnTo>
                  <a:pt x="222" y="80"/>
                </a:lnTo>
                <a:lnTo>
                  <a:pt x="222" y="80"/>
                </a:lnTo>
                <a:lnTo>
                  <a:pt x="221" y="78"/>
                </a:lnTo>
                <a:lnTo>
                  <a:pt x="217" y="77"/>
                </a:lnTo>
                <a:lnTo>
                  <a:pt x="217" y="77"/>
                </a:lnTo>
                <a:lnTo>
                  <a:pt x="217" y="77"/>
                </a:lnTo>
                <a:close/>
                <a:moveTo>
                  <a:pt x="108" y="67"/>
                </a:moveTo>
                <a:lnTo>
                  <a:pt x="108" y="70"/>
                </a:lnTo>
                <a:lnTo>
                  <a:pt x="108" y="70"/>
                </a:lnTo>
                <a:lnTo>
                  <a:pt x="109" y="71"/>
                </a:lnTo>
                <a:lnTo>
                  <a:pt x="112" y="72"/>
                </a:lnTo>
                <a:lnTo>
                  <a:pt x="112" y="72"/>
                </a:lnTo>
                <a:lnTo>
                  <a:pt x="115" y="71"/>
                </a:lnTo>
                <a:lnTo>
                  <a:pt x="116" y="70"/>
                </a:lnTo>
                <a:lnTo>
                  <a:pt x="116" y="67"/>
                </a:lnTo>
                <a:lnTo>
                  <a:pt x="116" y="67"/>
                </a:lnTo>
                <a:lnTo>
                  <a:pt x="115" y="65"/>
                </a:lnTo>
                <a:lnTo>
                  <a:pt x="112" y="64"/>
                </a:lnTo>
                <a:lnTo>
                  <a:pt x="112" y="64"/>
                </a:lnTo>
                <a:lnTo>
                  <a:pt x="109" y="65"/>
                </a:lnTo>
                <a:lnTo>
                  <a:pt x="108" y="67"/>
                </a:lnTo>
                <a:lnTo>
                  <a:pt x="108" y="67"/>
                </a:lnTo>
                <a:lnTo>
                  <a:pt x="108" y="67"/>
                </a:lnTo>
                <a:close/>
                <a:moveTo>
                  <a:pt x="112" y="77"/>
                </a:moveTo>
                <a:lnTo>
                  <a:pt x="112" y="77"/>
                </a:lnTo>
                <a:lnTo>
                  <a:pt x="109" y="78"/>
                </a:lnTo>
                <a:lnTo>
                  <a:pt x="108" y="80"/>
                </a:lnTo>
                <a:lnTo>
                  <a:pt x="108" y="92"/>
                </a:lnTo>
                <a:lnTo>
                  <a:pt x="108" y="92"/>
                </a:lnTo>
                <a:lnTo>
                  <a:pt x="109" y="93"/>
                </a:lnTo>
                <a:lnTo>
                  <a:pt x="112" y="94"/>
                </a:lnTo>
                <a:lnTo>
                  <a:pt x="112" y="94"/>
                </a:lnTo>
                <a:lnTo>
                  <a:pt x="115" y="93"/>
                </a:lnTo>
                <a:lnTo>
                  <a:pt x="116" y="92"/>
                </a:lnTo>
                <a:lnTo>
                  <a:pt x="116" y="80"/>
                </a:lnTo>
                <a:lnTo>
                  <a:pt x="116" y="80"/>
                </a:lnTo>
                <a:lnTo>
                  <a:pt x="115" y="78"/>
                </a:lnTo>
                <a:lnTo>
                  <a:pt x="112" y="77"/>
                </a:lnTo>
                <a:lnTo>
                  <a:pt x="112" y="77"/>
                </a:lnTo>
                <a:lnTo>
                  <a:pt x="112" y="77"/>
                </a:lnTo>
                <a:close/>
                <a:moveTo>
                  <a:pt x="112" y="61"/>
                </a:moveTo>
                <a:lnTo>
                  <a:pt x="112" y="61"/>
                </a:lnTo>
                <a:lnTo>
                  <a:pt x="115" y="60"/>
                </a:lnTo>
                <a:lnTo>
                  <a:pt x="116" y="59"/>
                </a:lnTo>
                <a:lnTo>
                  <a:pt x="116" y="50"/>
                </a:lnTo>
                <a:lnTo>
                  <a:pt x="116" y="50"/>
                </a:lnTo>
                <a:lnTo>
                  <a:pt x="115" y="49"/>
                </a:lnTo>
                <a:lnTo>
                  <a:pt x="112" y="48"/>
                </a:lnTo>
                <a:lnTo>
                  <a:pt x="112" y="48"/>
                </a:lnTo>
                <a:lnTo>
                  <a:pt x="109" y="49"/>
                </a:lnTo>
                <a:lnTo>
                  <a:pt x="108" y="50"/>
                </a:lnTo>
                <a:lnTo>
                  <a:pt x="108" y="59"/>
                </a:lnTo>
                <a:lnTo>
                  <a:pt x="108" y="59"/>
                </a:lnTo>
                <a:lnTo>
                  <a:pt x="109" y="60"/>
                </a:lnTo>
                <a:lnTo>
                  <a:pt x="112" y="61"/>
                </a:lnTo>
                <a:lnTo>
                  <a:pt x="112" y="61"/>
                </a:lnTo>
                <a:lnTo>
                  <a:pt x="112" y="61"/>
                </a:lnTo>
                <a:close/>
                <a:moveTo>
                  <a:pt x="324" y="61"/>
                </a:moveTo>
                <a:lnTo>
                  <a:pt x="324" y="61"/>
                </a:lnTo>
                <a:lnTo>
                  <a:pt x="326" y="60"/>
                </a:lnTo>
                <a:lnTo>
                  <a:pt x="327" y="59"/>
                </a:lnTo>
                <a:lnTo>
                  <a:pt x="327" y="50"/>
                </a:lnTo>
                <a:lnTo>
                  <a:pt x="327" y="50"/>
                </a:lnTo>
                <a:lnTo>
                  <a:pt x="326" y="49"/>
                </a:lnTo>
                <a:lnTo>
                  <a:pt x="324" y="48"/>
                </a:lnTo>
                <a:lnTo>
                  <a:pt x="324" y="48"/>
                </a:lnTo>
                <a:lnTo>
                  <a:pt x="321" y="49"/>
                </a:lnTo>
                <a:lnTo>
                  <a:pt x="320" y="50"/>
                </a:lnTo>
                <a:lnTo>
                  <a:pt x="320" y="59"/>
                </a:lnTo>
                <a:lnTo>
                  <a:pt x="320" y="59"/>
                </a:lnTo>
                <a:lnTo>
                  <a:pt x="321" y="60"/>
                </a:lnTo>
                <a:lnTo>
                  <a:pt x="324" y="61"/>
                </a:lnTo>
                <a:lnTo>
                  <a:pt x="324" y="61"/>
                </a:lnTo>
                <a:lnTo>
                  <a:pt x="324" y="61"/>
                </a:lnTo>
                <a:close/>
                <a:moveTo>
                  <a:pt x="324" y="77"/>
                </a:moveTo>
                <a:lnTo>
                  <a:pt x="324" y="77"/>
                </a:lnTo>
                <a:lnTo>
                  <a:pt x="321" y="78"/>
                </a:lnTo>
                <a:lnTo>
                  <a:pt x="320" y="80"/>
                </a:lnTo>
                <a:lnTo>
                  <a:pt x="320" y="92"/>
                </a:lnTo>
                <a:lnTo>
                  <a:pt x="320" y="92"/>
                </a:lnTo>
                <a:lnTo>
                  <a:pt x="321" y="93"/>
                </a:lnTo>
                <a:lnTo>
                  <a:pt x="324" y="94"/>
                </a:lnTo>
                <a:lnTo>
                  <a:pt x="324" y="94"/>
                </a:lnTo>
                <a:lnTo>
                  <a:pt x="326" y="93"/>
                </a:lnTo>
                <a:lnTo>
                  <a:pt x="327" y="92"/>
                </a:lnTo>
                <a:lnTo>
                  <a:pt x="327" y="80"/>
                </a:lnTo>
                <a:lnTo>
                  <a:pt x="327" y="80"/>
                </a:lnTo>
                <a:lnTo>
                  <a:pt x="326" y="78"/>
                </a:lnTo>
                <a:lnTo>
                  <a:pt x="324" y="77"/>
                </a:lnTo>
                <a:lnTo>
                  <a:pt x="324" y="77"/>
                </a:lnTo>
                <a:lnTo>
                  <a:pt x="324" y="77"/>
                </a:lnTo>
                <a:close/>
                <a:moveTo>
                  <a:pt x="426" y="67"/>
                </a:moveTo>
                <a:lnTo>
                  <a:pt x="426" y="70"/>
                </a:lnTo>
                <a:lnTo>
                  <a:pt x="426" y="70"/>
                </a:lnTo>
                <a:lnTo>
                  <a:pt x="427" y="71"/>
                </a:lnTo>
                <a:lnTo>
                  <a:pt x="430" y="72"/>
                </a:lnTo>
                <a:lnTo>
                  <a:pt x="430" y="72"/>
                </a:lnTo>
                <a:lnTo>
                  <a:pt x="433" y="71"/>
                </a:lnTo>
                <a:lnTo>
                  <a:pt x="434" y="70"/>
                </a:lnTo>
                <a:lnTo>
                  <a:pt x="434" y="67"/>
                </a:lnTo>
                <a:lnTo>
                  <a:pt x="434" y="67"/>
                </a:lnTo>
                <a:lnTo>
                  <a:pt x="433" y="65"/>
                </a:lnTo>
                <a:lnTo>
                  <a:pt x="430" y="64"/>
                </a:lnTo>
                <a:lnTo>
                  <a:pt x="430" y="64"/>
                </a:lnTo>
                <a:lnTo>
                  <a:pt x="427" y="65"/>
                </a:lnTo>
                <a:lnTo>
                  <a:pt x="426" y="67"/>
                </a:lnTo>
                <a:lnTo>
                  <a:pt x="426" y="67"/>
                </a:lnTo>
                <a:lnTo>
                  <a:pt x="426" y="67"/>
                </a:lnTo>
                <a:close/>
                <a:moveTo>
                  <a:pt x="430" y="77"/>
                </a:moveTo>
                <a:lnTo>
                  <a:pt x="430" y="77"/>
                </a:lnTo>
                <a:lnTo>
                  <a:pt x="427" y="78"/>
                </a:lnTo>
                <a:lnTo>
                  <a:pt x="426" y="80"/>
                </a:lnTo>
                <a:lnTo>
                  <a:pt x="426" y="92"/>
                </a:lnTo>
                <a:lnTo>
                  <a:pt x="426" y="92"/>
                </a:lnTo>
                <a:lnTo>
                  <a:pt x="427" y="93"/>
                </a:lnTo>
                <a:lnTo>
                  <a:pt x="430" y="94"/>
                </a:lnTo>
                <a:lnTo>
                  <a:pt x="430" y="94"/>
                </a:lnTo>
                <a:lnTo>
                  <a:pt x="433" y="93"/>
                </a:lnTo>
                <a:lnTo>
                  <a:pt x="434" y="92"/>
                </a:lnTo>
                <a:lnTo>
                  <a:pt x="434" y="80"/>
                </a:lnTo>
                <a:lnTo>
                  <a:pt x="434" y="80"/>
                </a:lnTo>
                <a:lnTo>
                  <a:pt x="433" y="78"/>
                </a:lnTo>
                <a:lnTo>
                  <a:pt x="430" y="77"/>
                </a:lnTo>
                <a:lnTo>
                  <a:pt x="430" y="77"/>
                </a:lnTo>
                <a:lnTo>
                  <a:pt x="430" y="77"/>
                </a:lnTo>
                <a:close/>
                <a:moveTo>
                  <a:pt x="430" y="61"/>
                </a:moveTo>
                <a:lnTo>
                  <a:pt x="430" y="61"/>
                </a:lnTo>
                <a:lnTo>
                  <a:pt x="433" y="60"/>
                </a:lnTo>
                <a:lnTo>
                  <a:pt x="434" y="59"/>
                </a:lnTo>
                <a:lnTo>
                  <a:pt x="434" y="50"/>
                </a:lnTo>
                <a:lnTo>
                  <a:pt x="434" y="50"/>
                </a:lnTo>
                <a:lnTo>
                  <a:pt x="433" y="49"/>
                </a:lnTo>
                <a:lnTo>
                  <a:pt x="430" y="48"/>
                </a:lnTo>
                <a:lnTo>
                  <a:pt x="430" y="48"/>
                </a:lnTo>
                <a:lnTo>
                  <a:pt x="427" y="49"/>
                </a:lnTo>
                <a:lnTo>
                  <a:pt x="426" y="50"/>
                </a:lnTo>
                <a:lnTo>
                  <a:pt x="426" y="59"/>
                </a:lnTo>
                <a:lnTo>
                  <a:pt x="426" y="59"/>
                </a:lnTo>
                <a:lnTo>
                  <a:pt x="427" y="60"/>
                </a:lnTo>
                <a:lnTo>
                  <a:pt x="430" y="61"/>
                </a:lnTo>
                <a:lnTo>
                  <a:pt x="430" y="61"/>
                </a:lnTo>
                <a:lnTo>
                  <a:pt x="430" y="61"/>
                </a:lnTo>
                <a:close/>
                <a:moveTo>
                  <a:pt x="514" y="163"/>
                </a:moveTo>
                <a:lnTo>
                  <a:pt x="514" y="129"/>
                </a:lnTo>
                <a:lnTo>
                  <a:pt x="509" y="129"/>
                </a:lnTo>
                <a:lnTo>
                  <a:pt x="509" y="129"/>
                </a:lnTo>
                <a:lnTo>
                  <a:pt x="506" y="129"/>
                </a:lnTo>
                <a:lnTo>
                  <a:pt x="505" y="128"/>
                </a:lnTo>
                <a:lnTo>
                  <a:pt x="504" y="127"/>
                </a:lnTo>
                <a:lnTo>
                  <a:pt x="504" y="125"/>
                </a:lnTo>
                <a:lnTo>
                  <a:pt x="504" y="114"/>
                </a:lnTo>
                <a:lnTo>
                  <a:pt x="504" y="114"/>
                </a:lnTo>
                <a:lnTo>
                  <a:pt x="504" y="112"/>
                </a:lnTo>
                <a:lnTo>
                  <a:pt x="505" y="111"/>
                </a:lnTo>
                <a:lnTo>
                  <a:pt x="506" y="110"/>
                </a:lnTo>
                <a:lnTo>
                  <a:pt x="509" y="110"/>
                </a:lnTo>
                <a:lnTo>
                  <a:pt x="514" y="110"/>
                </a:lnTo>
                <a:lnTo>
                  <a:pt x="514" y="76"/>
                </a:lnTo>
                <a:lnTo>
                  <a:pt x="509" y="76"/>
                </a:lnTo>
                <a:lnTo>
                  <a:pt x="509" y="76"/>
                </a:lnTo>
                <a:lnTo>
                  <a:pt x="506" y="75"/>
                </a:lnTo>
                <a:lnTo>
                  <a:pt x="505" y="75"/>
                </a:lnTo>
                <a:lnTo>
                  <a:pt x="504" y="72"/>
                </a:lnTo>
                <a:lnTo>
                  <a:pt x="504" y="71"/>
                </a:lnTo>
                <a:lnTo>
                  <a:pt x="504" y="60"/>
                </a:lnTo>
                <a:lnTo>
                  <a:pt x="504" y="60"/>
                </a:lnTo>
                <a:lnTo>
                  <a:pt x="504" y="59"/>
                </a:lnTo>
                <a:lnTo>
                  <a:pt x="505" y="58"/>
                </a:lnTo>
                <a:lnTo>
                  <a:pt x="506" y="56"/>
                </a:lnTo>
                <a:lnTo>
                  <a:pt x="509" y="55"/>
                </a:lnTo>
                <a:lnTo>
                  <a:pt x="514" y="55"/>
                </a:lnTo>
                <a:lnTo>
                  <a:pt x="514" y="0"/>
                </a:lnTo>
                <a:lnTo>
                  <a:pt x="0" y="0"/>
                </a:lnTo>
                <a:lnTo>
                  <a:pt x="0" y="56"/>
                </a:lnTo>
                <a:lnTo>
                  <a:pt x="5" y="56"/>
                </a:lnTo>
                <a:lnTo>
                  <a:pt x="5" y="56"/>
                </a:lnTo>
                <a:lnTo>
                  <a:pt x="7" y="56"/>
                </a:lnTo>
                <a:lnTo>
                  <a:pt x="8" y="58"/>
                </a:lnTo>
                <a:lnTo>
                  <a:pt x="9" y="59"/>
                </a:lnTo>
                <a:lnTo>
                  <a:pt x="9" y="61"/>
                </a:lnTo>
                <a:lnTo>
                  <a:pt x="9" y="71"/>
                </a:lnTo>
                <a:lnTo>
                  <a:pt x="9" y="71"/>
                </a:lnTo>
                <a:lnTo>
                  <a:pt x="9" y="74"/>
                </a:lnTo>
                <a:lnTo>
                  <a:pt x="8" y="75"/>
                </a:lnTo>
                <a:lnTo>
                  <a:pt x="7" y="76"/>
                </a:lnTo>
                <a:lnTo>
                  <a:pt x="5" y="76"/>
                </a:lnTo>
                <a:lnTo>
                  <a:pt x="0" y="76"/>
                </a:lnTo>
                <a:lnTo>
                  <a:pt x="0" y="110"/>
                </a:lnTo>
                <a:lnTo>
                  <a:pt x="5" y="110"/>
                </a:lnTo>
                <a:lnTo>
                  <a:pt x="5" y="110"/>
                </a:lnTo>
                <a:lnTo>
                  <a:pt x="7" y="111"/>
                </a:lnTo>
                <a:lnTo>
                  <a:pt x="8" y="112"/>
                </a:lnTo>
                <a:lnTo>
                  <a:pt x="9" y="113"/>
                </a:lnTo>
                <a:lnTo>
                  <a:pt x="9" y="114"/>
                </a:lnTo>
                <a:lnTo>
                  <a:pt x="9" y="126"/>
                </a:lnTo>
                <a:lnTo>
                  <a:pt x="9" y="126"/>
                </a:lnTo>
                <a:lnTo>
                  <a:pt x="9" y="127"/>
                </a:lnTo>
                <a:lnTo>
                  <a:pt x="8" y="128"/>
                </a:lnTo>
                <a:lnTo>
                  <a:pt x="7" y="129"/>
                </a:lnTo>
                <a:lnTo>
                  <a:pt x="5" y="130"/>
                </a:lnTo>
                <a:lnTo>
                  <a:pt x="0" y="130"/>
                </a:lnTo>
                <a:lnTo>
                  <a:pt x="0" y="164"/>
                </a:lnTo>
                <a:lnTo>
                  <a:pt x="41" y="164"/>
                </a:lnTo>
                <a:lnTo>
                  <a:pt x="41" y="146"/>
                </a:lnTo>
                <a:lnTo>
                  <a:pt x="41" y="146"/>
                </a:lnTo>
                <a:lnTo>
                  <a:pt x="42" y="144"/>
                </a:lnTo>
                <a:lnTo>
                  <a:pt x="45" y="143"/>
                </a:lnTo>
                <a:lnTo>
                  <a:pt x="45" y="143"/>
                </a:lnTo>
                <a:lnTo>
                  <a:pt x="47" y="144"/>
                </a:lnTo>
                <a:lnTo>
                  <a:pt x="48" y="146"/>
                </a:lnTo>
                <a:lnTo>
                  <a:pt x="48" y="164"/>
                </a:lnTo>
                <a:lnTo>
                  <a:pt x="56" y="164"/>
                </a:lnTo>
                <a:lnTo>
                  <a:pt x="56" y="146"/>
                </a:lnTo>
                <a:lnTo>
                  <a:pt x="56" y="146"/>
                </a:lnTo>
                <a:lnTo>
                  <a:pt x="57" y="144"/>
                </a:lnTo>
                <a:lnTo>
                  <a:pt x="61" y="143"/>
                </a:lnTo>
                <a:lnTo>
                  <a:pt x="61" y="143"/>
                </a:lnTo>
                <a:lnTo>
                  <a:pt x="63" y="144"/>
                </a:lnTo>
                <a:lnTo>
                  <a:pt x="64" y="146"/>
                </a:lnTo>
                <a:lnTo>
                  <a:pt x="64" y="164"/>
                </a:lnTo>
                <a:lnTo>
                  <a:pt x="72" y="164"/>
                </a:lnTo>
                <a:lnTo>
                  <a:pt x="72" y="146"/>
                </a:lnTo>
                <a:lnTo>
                  <a:pt x="72" y="146"/>
                </a:lnTo>
                <a:lnTo>
                  <a:pt x="73" y="144"/>
                </a:lnTo>
                <a:lnTo>
                  <a:pt x="76" y="143"/>
                </a:lnTo>
                <a:lnTo>
                  <a:pt x="76" y="143"/>
                </a:lnTo>
                <a:lnTo>
                  <a:pt x="79" y="144"/>
                </a:lnTo>
                <a:lnTo>
                  <a:pt x="80" y="146"/>
                </a:lnTo>
                <a:lnTo>
                  <a:pt x="80" y="164"/>
                </a:lnTo>
                <a:lnTo>
                  <a:pt x="88" y="163"/>
                </a:lnTo>
                <a:lnTo>
                  <a:pt x="88" y="146"/>
                </a:lnTo>
                <a:lnTo>
                  <a:pt x="88" y="146"/>
                </a:lnTo>
                <a:lnTo>
                  <a:pt x="89" y="144"/>
                </a:lnTo>
                <a:lnTo>
                  <a:pt x="92" y="143"/>
                </a:lnTo>
                <a:lnTo>
                  <a:pt x="92" y="143"/>
                </a:lnTo>
                <a:lnTo>
                  <a:pt x="94" y="144"/>
                </a:lnTo>
                <a:lnTo>
                  <a:pt x="95" y="146"/>
                </a:lnTo>
                <a:lnTo>
                  <a:pt x="95" y="163"/>
                </a:lnTo>
                <a:lnTo>
                  <a:pt x="103" y="163"/>
                </a:lnTo>
                <a:lnTo>
                  <a:pt x="103" y="146"/>
                </a:lnTo>
                <a:lnTo>
                  <a:pt x="103" y="146"/>
                </a:lnTo>
                <a:lnTo>
                  <a:pt x="104" y="144"/>
                </a:lnTo>
                <a:lnTo>
                  <a:pt x="108" y="143"/>
                </a:lnTo>
                <a:lnTo>
                  <a:pt x="108" y="143"/>
                </a:lnTo>
                <a:lnTo>
                  <a:pt x="110" y="144"/>
                </a:lnTo>
                <a:lnTo>
                  <a:pt x="111" y="146"/>
                </a:lnTo>
                <a:lnTo>
                  <a:pt x="111" y="163"/>
                </a:lnTo>
                <a:lnTo>
                  <a:pt x="119" y="163"/>
                </a:lnTo>
                <a:lnTo>
                  <a:pt x="119" y="146"/>
                </a:lnTo>
                <a:lnTo>
                  <a:pt x="119" y="146"/>
                </a:lnTo>
                <a:lnTo>
                  <a:pt x="120" y="144"/>
                </a:lnTo>
                <a:lnTo>
                  <a:pt x="124" y="143"/>
                </a:lnTo>
                <a:lnTo>
                  <a:pt x="124" y="143"/>
                </a:lnTo>
                <a:lnTo>
                  <a:pt x="126" y="144"/>
                </a:lnTo>
                <a:lnTo>
                  <a:pt x="127" y="146"/>
                </a:lnTo>
                <a:lnTo>
                  <a:pt x="127" y="163"/>
                </a:lnTo>
                <a:lnTo>
                  <a:pt x="135" y="163"/>
                </a:lnTo>
                <a:lnTo>
                  <a:pt x="135" y="146"/>
                </a:lnTo>
                <a:lnTo>
                  <a:pt x="135" y="146"/>
                </a:lnTo>
                <a:lnTo>
                  <a:pt x="136" y="144"/>
                </a:lnTo>
                <a:lnTo>
                  <a:pt x="138" y="143"/>
                </a:lnTo>
                <a:lnTo>
                  <a:pt x="138" y="143"/>
                </a:lnTo>
                <a:lnTo>
                  <a:pt x="142" y="144"/>
                </a:lnTo>
                <a:lnTo>
                  <a:pt x="143" y="146"/>
                </a:lnTo>
                <a:lnTo>
                  <a:pt x="143" y="163"/>
                </a:lnTo>
                <a:lnTo>
                  <a:pt x="151" y="163"/>
                </a:lnTo>
                <a:lnTo>
                  <a:pt x="151" y="146"/>
                </a:lnTo>
                <a:lnTo>
                  <a:pt x="151" y="146"/>
                </a:lnTo>
                <a:lnTo>
                  <a:pt x="152" y="144"/>
                </a:lnTo>
                <a:lnTo>
                  <a:pt x="154" y="143"/>
                </a:lnTo>
                <a:lnTo>
                  <a:pt x="154" y="143"/>
                </a:lnTo>
                <a:lnTo>
                  <a:pt x="157" y="144"/>
                </a:lnTo>
                <a:lnTo>
                  <a:pt x="158" y="146"/>
                </a:lnTo>
                <a:lnTo>
                  <a:pt x="158" y="163"/>
                </a:lnTo>
                <a:lnTo>
                  <a:pt x="166" y="163"/>
                </a:lnTo>
                <a:lnTo>
                  <a:pt x="166" y="146"/>
                </a:lnTo>
                <a:lnTo>
                  <a:pt x="166" y="146"/>
                </a:lnTo>
                <a:lnTo>
                  <a:pt x="167" y="144"/>
                </a:lnTo>
                <a:lnTo>
                  <a:pt x="170" y="143"/>
                </a:lnTo>
                <a:lnTo>
                  <a:pt x="170" y="143"/>
                </a:lnTo>
                <a:lnTo>
                  <a:pt x="173" y="144"/>
                </a:lnTo>
                <a:lnTo>
                  <a:pt x="174" y="146"/>
                </a:lnTo>
                <a:lnTo>
                  <a:pt x="174" y="163"/>
                </a:lnTo>
                <a:lnTo>
                  <a:pt x="182" y="163"/>
                </a:lnTo>
                <a:lnTo>
                  <a:pt x="182" y="146"/>
                </a:lnTo>
                <a:lnTo>
                  <a:pt x="182" y="146"/>
                </a:lnTo>
                <a:lnTo>
                  <a:pt x="183" y="144"/>
                </a:lnTo>
                <a:lnTo>
                  <a:pt x="185" y="143"/>
                </a:lnTo>
                <a:lnTo>
                  <a:pt x="185" y="143"/>
                </a:lnTo>
                <a:lnTo>
                  <a:pt x="189" y="144"/>
                </a:lnTo>
                <a:lnTo>
                  <a:pt x="190" y="146"/>
                </a:lnTo>
                <a:lnTo>
                  <a:pt x="190" y="163"/>
                </a:lnTo>
                <a:lnTo>
                  <a:pt x="198" y="163"/>
                </a:lnTo>
                <a:lnTo>
                  <a:pt x="198" y="146"/>
                </a:lnTo>
                <a:lnTo>
                  <a:pt x="198" y="146"/>
                </a:lnTo>
                <a:lnTo>
                  <a:pt x="199" y="144"/>
                </a:lnTo>
                <a:lnTo>
                  <a:pt x="201" y="143"/>
                </a:lnTo>
                <a:lnTo>
                  <a:pt x="201" y="143"/>
                </a:lnTo>
                <a:lnTo>
                  <a:pt x="204" y="144"/>
                </a:lnTo>
                <a:lnTo>
                  <a:pt x="205" y="146"/>
                </a:lnTo>
                <a:lnTo>
                  <a:pt x="205" y="163"/>
                </a:lnTo>
                <a:lnTo>
                  <a:pt x="213" y="163"/>
                </a:lnTo>
                <a:lnTo>
                  <a:pt x="213" y="146"/>
                </a:lnTo>
                <a:lnTo>
                  <a:pt x="213" y="146"/>
                </a:lnTo>
                <a:lnTo>
                  <a:pt x="214" y="144"/>
                </a:lnTo>
                <a:lnTo>
                  <a:pt x="217" y="143"/>
                </a:lnTo>
                <a:lnTo>
                  <a:pt x="217" y="143"/>
                </a:lnTo>
                <a:lnTo>
                  <a:pt x="220" y="144"/>
                </a:lnTo>
                <a:lnTo>
                  <a:pt x="221" y="146"/>
                </a:lnTo>
                <a:lnTo>
                  <a:pt x="221" y="163"/>
                </a:lnTo>
                <a:lnTo>
                  <a:pt x="229" y="163"/>
                </a:lnTo>
                <a:lnTo>
                  <a:pt x="229" y="146"/>
                </a:lnTo>
                <a:lnTo>
                  <a:pt x="229" y="146"/>
                </a:lnTo>
                <a:lnTo>
                  <a:pt x="230" y="144"/>
                </a:lnTo>
                <a:lnTo>
                  <a:pt x="232" y="143"/>
                </a:lnTo>
                <a:lnTo>
                  <a:pt x="232" y="143"/>
                </a:lnTo>
                <a:lnTo>
                  <a:pt x="235" y="144"/>
                </a:lnTo>
                <a:lnTo>
                  <a:pt x="237" y="146"/>
                </a:lnTo>
                <a:lnTo>
                  <a:pt x="237" y="163"/>
                </a:lnTo>
                <a:lnTo>
                  <a:pt x="245" y="163"/>
                </a:lnTo>
                <a:lnTo>
                  <a:pt x="245" y="146"/>
                </a:lnTo>
                <a:lnTo>
                  <a:pt x="245" y="146"/>
                </a:lnTo>
                <a:lnTo>
                  <a:pt x="246" y="144"/>
                </a:lnTo>
                <a:lnTo>
                  <a:pt x="248" y="143"/>
                </a:lnTo>
                <a:lnTo>
                  <a:pt x="248" y="143"/>
                </a:lnTo>
                <a:lnTo>
                  <a:pt x="251" y="144"/>
                </a:lnTo>
                <a:lnTo>
                  <a:pt x="251" y="146"/>
                </a:lnTo>
                <a:lnTo>
                  <a:pt x="253" y="163"/>
                </a:lnTo>
                <a:lnTo>
                  <a:pt x="261" y="163"/>
                </a:lnTo>
                <a:lnTo>
                  <a:pt x="261" y="146"/>
                </a:lnTo>
                <a:lnTo>
                  <a:pt x="261" y="146"/>
                </a:lnTo>
                <a:lnTo>
                  <a:pt x="261" y="144"/>
                </a:lnTo>
                <a:lnTo>
                  <a:pt x="264" y="143"/>
                </a:lnTo>
                <a:lnTo>
                  <a:pt x="264" y="143"/>
                </a:lnTo>
                <a:lnTo>
                  <a:pt x="266" y="144"/>
                </a:lnTo>
                <a:lnTo>
                  <a:pt x="267" y="146"/>
                </a:lnTo>
                <a:lnTo>
                  <a:pt x="267" y="163"/>
                </a:lnTo>
                <a:lnTo>
                  <a:pt x="276" y="163"/>
                </a:lnTo>
                <a:lnTo>
                  <a:pt x="276" y="146"/>
                </a:lnTo>
                <a:lnTo>
                  <a:pt x="276" y="146"/>
                </a:lnTo>
                <a:lnTo>
                  <a:pt x="277" y="144"/>
                </a:lnTo>
                <a:lnTo>
                  <a:pt x="280" y="143"/>
                </a:lnTo>
                <a:lnTo>
                  <a:pt x="280" y="143"/>
                </a:lnTo>
                <a:lnTo>
                  <a:pt x="282" y="144"/>
                </a:lnTo>
                <a:lnTo>
                  <a:pt x="283" y="146"/>
                </a:lnTo>
                <a:lnTo>
                  <a:pt x="283" y="163"/>
                </a:lnTo>
                <a:lnTo>
                  <a:pt x="296" y="163"/>
                </a:lnTo>
                <a:lnTo>
                  <a:pt x="296" y="148"/>
                </a:lnTo>
                <a:lnTo>
                  <a:pt x="296" y="148"/>
                </a:lnTo>
                <a:lnTo>
                  <a:pt x="297" y="146"/>
                </a:lnTo>
                <a:lnTo>
                  <a:pt x="298" y="145"/>
                </a:lnTo>
                <a:lnTo>
                  <a:pt x="299" y="144"/>
                </a:lnTo>
                <a:lnTo>
                  <a:pt x="302" y="143"/>
                </a:lnTo>
                <a:lnTo>
                  <a:pt x="302" y="143"/>
                </a:lnTo>
                <a:lnTo>
                  <a:pt x="304" y="144"/>
                </a:lnTo>
                <a:lnTo>
                  <a:pt x="305" y="145"/>
                </a:lnTo>
                <a:lnTo>
                  <a:pt x="306" y="146"/>
                </a:lnTo>
                <a:lnTo>
                  <a:pt x="307" y="148"/>
                </a:lnTo>
                <a:lnTo>
                  <a:pt x="307" y="163"/>
                </a:lnTo>
                <a:lnTo>
                  <a:pt x="318" y="163"/>
                </a:lnTo>
                <a:lnTo>
                  <a:pt x="318" y="146"/>
                </a:lnTo>
                <a:lnTo>
                  <a:pt x="318" y="146"/>
                </a:lnTo>
                <a:lnTo>
                  <a:pt x="319" y="144"/>
                </a:lnTo>
                <a:lnTo>
                  <a:pt x="321" y="143"/>
                </a:lnTo>
                <a:lnTo>
                  <a:pt x="321" y="143"/>
                </a:lnTo>
                <a:lnTo>
                  <a:pt x="323" y="144"/>
                </a:lnTo>
                <a:lnTo>
                  <a:pt x="324" y="146"/>
                </a:lnTo>
                <a:lnTo>
                  <a:pt x="324" y="163"/>
                </a:lnTo>
                <a:lnTo>
                  <a:pt x="334" y="163"/>
                </a:lnTo>
                <a:lnTo>
                  <a:pt x="334" y="146"/>
                </a:lnTo>
                <a:lnTo>
                  <a:pt x="334" y="146"/>
                </a:lnTo>
                <a:lnTo>
                  <a:pt x="335" y="144"/>
                </a:lnTo>
                <a:lnTo>
                  <a:pt x="337" y="143"/>
                </a:lnTo>
                <a:lnTo>
                  <a:pt x="337" y="143"/>
                </a:lnTo>
                <a:lnTo>
                  <a:pt x="340" y="144"/>
                </a:lnTo>
                <a:lnTo>
                  <a:pt x="341" y="146"/>
                </a:lnTo>
                <a:lnTo>
                  <a:pt x="341" y="163"/>
                </a:lnTo>
                <a:lnTo>
                  <a:pt x="351" y="163"/>
                </a:lnTo>
                <a:lnTo>
                  <a:pt x="351" y="146"/>
                </a:lnTo>
                <a:lnTo>
                  <a:pt x="351" y="146"/>
                </a:lnTo>
                <a:lnTo>
                  <a:pt x="352" y="144"/>
                </a:lnTo>
                <a:lnTo>
                  <a:pt x="354" y="143"/>
                </a:lnTo>
                <a:lnTo>
                  <a:pt x="354" y="143"/>
                </a:lnTo>
                <a:lnTo>
                  <a:pt x="356" y="144"/>
                </a:lnTo>
                <a:lnTo>
                  <a:pt x="357" y="146"/>
                </a:lnTo>
                <a:lnTo>
                  <a:pt x="357" y="163"/>
                </a:lnTo>
                <a:lnTo>
                  <a:pt x="367" y="163"/>
                </a:lnTo>
                <a:lnTo>
                  <a:pt x="367" y="146"/>
                </a:lnTo>
                <a:lnTo>
                  <a:pt x="367" y="146"/>
                </a:lnTo>
                <a:lnTo>
                  <a:pt x="368" y="144"/>
                </a:lnTo>
                <a:lnTo>
                  <a:pt x="370" y="143"/>
                </a:lnTo>
                <a:lnTo>
                  <a:pt x="370" y="143"/>
                </a:lnTo>
                <a:lnTo>
                  <a:pt x="373" y="144"/>
                </a:lnTo>
                <a:lnTo>
                  <a:pt x="374" y="146"/>
                </a:lnTo>
                <a:lnTo>
                  <a:pt x="374" y="163"/>
                </a:lnTo>
                <a:lnTo>
                  <a:pt x="383" y="163"/>
                </a:lnTo>
                <a:lnTo>
                  <a:pt x="383" y="146"/>
                </a:lnTo>
                <a:lnTo>
                  <a:pt x="383" y="146"/>
                </a:lnTo>
                <a:lnTo>
                  <a:pt x="384" y="144"/>
                </a:lnTo>
                <a:lnTo>
                  <a:pt x="387" y="143"/>
                </a:lnTo>
                <a:lnTo>
                  <a:pt x="387" y="143"/>
                </a:lnTo>
                <a:lnTo>
                  <a:pt x="389" y="144"/>
                </a:lnTo>
                <a:lnTo>
                  <a:pt x="390" y="146"/>
                </a:lnTo>
                <a:lnTo>
                  <a:pt x="390" y="163"/>
                </a:lnTo>
                <a:lnTo>
                  <a:pt x="400" y="163"/>
                </a:lnTo>
                <a:lnTo>
                  <a:pt x="400" y="146"/>
                </a:lnTo>
                <a:lnTo>
                  <a:pt x="400" y="146"/>
                </a:lnTo>
                <a:lnTo>
                  <a:pt x="401" y="144"/>
                </a:lnTo>
                <a:lnTo>
                  <a:pt x="403" y="143"/>
                </a:lnTo>
                <a:lnTo>
                  <a:pt x="403" y="143"/>
                </a:lnTo>
                <a:lnTo>
                  <a:pt x="406" y="144"/>
                </a:lnTo>
                <a:lnTo>
                  <a:pt x="407" y="146"/>
                </a:lnTo>
                <a:lnTo>
                  <a:pt x="407" y="163"/>
                </a:lnTo>
                <a:lnTo>
                  <a:pt x="416" y="163"/>
                </a:lnTo>
                <a:lnTo>
                  <a:pt x="416" y="146"/>
                </a:lnTo>
                <a:lnTo>
                  <a:pt x="416" y="146"/>
                </a:lnTo>
                <a:lnTo>
                  <a:pt x="417" y="144"/>
                </a:lnTo>
                <a:lnTo>
                  <a:pt x="420" y="143"/>
                </a:lnTo>
                <a:lnTo>
                  <a:pt x="420" y="143"/>
                </a:lnTo>
                <a:lnTo>
                  <a:pt x="422" y="144"/>
                </a:lnTo>
                <a:lnTo>
                  <a:pt x="423" y="146"/>
                </a:lnTo>
                <a:lnTo>
                  <a:pt x="423" y="163"/>
                </a:lnTo>
                <a:lnTo>
                  <a:pt x="433" y="163"/>
                </a:lnTo>
                <a:lnTo>
                  <a:pt x="433" y="146"/>
                </a:lnTo>
                <a:lnTo>
                  <a:pt x="433" y="146"/>
                </a:lnTo>
                <a:lnTo>
                  <a:pt x="434" y="144"/>
                </a:lnTo>
                <a:lnTo>
                  <a:pt x="436" y="143"/>
                </a:lnTo>
                <a:lnTo>
                  <a:pt x="436" y="143"/>
                </a:lnTo>
                <a:lnTo>
                  <a:pt x="438" y="144"/>
                </a:lnTo>
                <a:lnTo>
                  <a:pt x="439" y="146"/>
                </a:lnTo>
                <a:lnTo>
                  <a:pt x="439" y="163"/>
                </a:lnTo>
                <a:lnTo>
                  <a:pt x="449" y="163"/>
                </a:lnTo>
                <a:lnTo>
                  <a:pt x="449" y="146"/>
                </a:lnTo>
                <a:lnTo>
                  <a:pt x="449" y="146"/>
                </a:lnTo>
                <a:lnTo>
                  <a:pt x="450" y="144"/>
                </a:lnTo>
                <a:lnTo>
                  <a:pt x="452" y="143"/>
                </a:lnTo>
                <a:lnTo>
                  <a:pt x="452" y="143"/>
                </a:lnTo>
                <a:lnTo>
                  <a:pt x="455" y="144"/>
                </a:lnTo>
                <a:lnTo>
                  <a:pt x="456" y="146"/>
                </a:lnTo>
                <a:lnTo>
                  <a:pt x="456" y="163"/>
                </a:lnTo>
                <a:lnTo>
                  <a:pt x="466" y="163"/>
                </a:lnTo>
                <a:lnTo>
                  <a:pt x="466" y="146"/>
                </a:lnTo>
                <a:lnTo>
                  <a:pt x="466" y="146"/>
                </a:lnTo>
                <a:lnTo>
                  <a:pt x="467" y="144"/>
                </a:lnTo>
                <a:lnTo>
                  <a:pt x="469" y="143"/>
                </a:lnTo>
                <a:lnTo>
                  <a:pt x="469" y="143"/>
                </a:lnTo>
                <a:lnTo>
                  <a:pt x="471" y="144"/>
                </a:lnTo>
                <a:lnTo>
                  <a:pt x="472" y="146"/>
                </a:lnTo>
                <a:lnTo>
                  <a:pt x="472" y="163"/>
                </a:lnTo>
                <a:lnTo>
                  <a:pt x="514" y="163"/>
                </a:lnTo>
                <a:lnTo>
                  <a:pt x="514" y="163"/>
                </a:lnTo>
                <a:close/>
                <a:moveTo>
                  <a:pt x="16" y="158"/>
                </a:moveTo>
                <a:lnTo>
                  <a:pt x="16" y="158"/>
                </a:lnTo>
                <a:lnTo>
                  <a:pt x="13" y="157"/>
                </a:lnTo>
                <a:lnTo>
                  <a:pt x="9" y="155"/>
                </a:lnTo>
                <a:lnTo>
                  <a:pt x="7" y="151"/>
                </a:lnTo>
                <a:lnTo>
                  <a:pt x="6" y="148"/>
                </a:lnTo>
                <a:lnTo>
                  <a:pt x="6" y="148"/>
                </a:lnTo>
                <a:lnTo>
                  <a:pt x="7" y="144"/>
                </a:lnTo>
                <a:lnTo>
                  <a:pt x="9" y="142"/>
                </a:lnTo>
                <a:lnTo>
                  <a:pt x="13" y="140"/>
                </a:lnTo>
                <a:lnTo>
                  <a:pt x="16" y="139"/>
                </a:lnTo>
                <a:lnTo>
                  <a:pt x="16" y="139"/>
                </a:lnTo>
                <a:lnTo>
                  <a:pt x="20" y="140"/>
                </a:lnTo>
                <a:lnTo>
                  <a:pt x="23" y="142"/>
                </a:lnTo>
                <a:lnTo>
                  <a:pt x="24" y="144"/>
                </a:lnTo>
                <a:lnTo>
                  <a:pt x="25" y="148"/>
                </a:lnTo>
                <a:lnTo>
                  <a:pt x="25" y="148"/>
                </a:lnTo>
                <a:lnTo>
                  <a:pt x="24" y="151"/>
                </a:lnTo>
                <a:lnTo>
                  <a:pt x="23" y="155"/>
                </a:lnTo>
                <a:lnTo>
                  <a:pt x="20" y="157"/>
                </a:lnTo>
                <a:lnTo>
                  <a:pt x="16" y="158"/>
                </a:lnTo>
                <a:lnTo>
                  <a:pt x="16" y="158"/>
                </a:lnTo>
                <a:lnTo>
                  <a:pt x="16" y="158"/>
                </a:lnTo>
                <a:close/>
                <a:moveTo>
                  <a:pt x="125" y="105"/>
                </a:moveTo>
                <a:lnTo>
                  <a:pt x="125" y="105"/>
                </a:lnTo>
                <a:lnTo>
                  <a:pt x="124" y="110"/>
                </a:lnTo>
                <a:lnTo>
                  <a:pt x="121" y="113"/>
                </a:lnTo>
                <a:lnTo>
                  <a:pt x="118" y="115"/>
                </a:lnTo>
                <a:lnTo>
                  <a:pt x="114" y="116"/>
                </a:lnTo>
                <a:lnTo>
                  <a:pt x="85" y="116"/>
                </a:lnTo>
                <a:lnTo>
                  <a:pt x="85" y="116"/>
                </a:lnTo>
                <a:lnTo>
                  <a:pt x="81" y="115"/>
                </a:lnTo>
                <a:lnTo>
                  <a:pt x="77" y="113"/>
                </a:lnTo>
                <a:lnTo>
                  <a:pt x="74" y="110"/>
                </a:lnTo>
                <a:lnTo>
                  <a:pt x="73" y="105"/>
                </a:lnTo>
                <a:lnTo>
                  <a:pt x="68" y="105"/>
                </a:lnTo>
                <a:lnTo>
                  <a:pt x="68" y="103"/>
                </a:lnTo>
                <a:lnTo>
                  <a:pt x="73" y="103"/>
                </a:lnTo>
                <a:lnTo>
                  <a:pt x="73" y="93"/>
                </a:lnTo>
                <a:lnTo>
                  <a:pt x="68" y="93"/>
                </a:lnTo>
                <a:lnTo>
                  <a:pt x="68" y="89"/>
                </a:lnTo>
                <a:lnTo>
                  <a:pt x="73" y="89"/>
                </a:lnTo>
                <a:lnTo>
                  <a:pt x="73" y="79"/>
                </a:lnTo>
                <a:lnTo>
                  <a:pt x="68" y="79"/>
                </a:lnTo>
                <a:lnTo>
                  <a:pt x="68" y="77"/>
                </a:lnTo>
                <a:lnTo>
                  <a:pt x="73" y="77"/>
                </a:lnTo>
                <a:lnTo>
                  <a:pt x="73" y="66"/>
                </a:lnTo>
                <a:lnTo>
                  <a:pt x="68" y="66"/>
                </a:lnTo>
                <a:lnTo>
                  <a:pt x="68" y="64"/>
                </a:lnTo>
                <a:lnTo>
                  <a:pt x="73" y="64"/>
                </a:lnTo>
                <a:lnTo>
                  <a:pt x="73" y="53"/>
                </a:lnTo>
                <a:lnTo>
                  <a:pt x="68" y="53"/>
                </a:lnTo>
                <a:lnTo>
                  <a:pt x="68" y="50"/>
                </a:lnTo>
                <a:lnTo>
                  <a:pt x="73" y="50"/>
                </a:lnTo>
                <a:lnTo>
                  <a:pt x="73" y="39"/>
                </a:lnTo>
                <a:lnTo>
                  <a:pt x="68" y="39"/>
                </a:lnTo>
                <a:lnTo>
                  <a:pt x="68" y="37"/>
                </a:lnTo>
                <a:lnTo>
                  <a:pt x="73" y="37"/>
                </a:lnTo>
                <a:lnTo>
                  <a:pt x="73" y="37"/>
                </a:lnTo>
                <a:lnTo>
                  <a:pt x="74" y="33"/>
                </a:lnTo>
                <a:lnTo>
                  <a:pt x="77" y="30"/>
                </a:lnTo>
                <a:lnTo>
                  <a:pt x="81" y="28"/>
                </a:lnTo>
                <a:lnTo>
                  <a:pt x="85" y="27"/>
                </a:lnTo>
                <a:lnTo>
                  <a:pt x="114" y="27"/>
                </a:lnTo>
                <a:lnTo>
                  <a:pt x="114" y="27"/>
                </a:lnTo>
                <a:lnTo>
                  <a:pt x="118" y="28"/>
                </a:lnTo>
                <a:lnTo>
                  <a:pt x="121" y="30"/>
                </a:lnTo>
                <a:lnTo>
                  <a:pt x="124" y="33"/>
                </a:lnTo>
                <a:lnTo>
                  <a:pt x="125" y="37"/>
                </a:lnTo>
                <a:lnTo>
                  <a:pt x="131" y="37"/>
                </a:lnTo>
                <a:lnTo>
                  <a:pt x="131" y="39"/>
                </a:lnTo>
                <a:lnTo>
                  <a:pt x="125" y="39"/>
                </a:lnTo>
                <a:lnTo>
                  <a:pt x="125" y="50"/>
                </a:lnTo>
                <a:lnTo>
                  <a:pt x="131" y="50"/>
                </a:lnTo>
                <a:lnTo>
                  <a:pt x="131" y="53"/>
                </a:lnTo>
                <a:lnTo>
                  <a:pt x="125" y="53"/>
                </a:lnTo>
                <a:lnTo>
                  <a:pt x="125" y="64"/>
                </a:lnTo>
                <a:lnTo>
                  <a:pt x="131" y="64"/>
                </a:lnTo>
                <a:lnTo>
                  <a:pt x="131" y="66"/>
                </a:lnTo>
                <a:lnTo>
                  <a:pt x="125" y="66"/>
                </a:lnTo>
                <a:lnTo>
                  <a:pt x="125" y="77"/>
                </a:lnTo>
                <a:lnTo>
                  <a:pt x="131" y="77"/>
                </a:lnTo>
                <a:lnTo>
                  <a:pt x="131" y="79"/>
                </a:lnTo>
                <a:lnTo>
                  <a:pt x="125" y="79"/>
                </a:lnTo>
                <a:lnTo>
                  <a:pt x="125" y="89"/>
                </a:lnTo>
                <a:lnTo>
                  <a:pt x="131" y="89"/>
                </a:lnTo>
                <a:lnTo>
                  <a:pt x="131" y="93"/>
                </a:lnTo>
                <a:lnTo>
                  <a:pt x="125" y="93"/>
                </a:lnTo>
                <a:lnTo>
                  <a:pt x="125" y="103"/>
                </a:lnTo>
                <a:lnTo>
                  <a:pt x="131" y="103"/>
                </a:lnTo>
                <a:lnTo>
                  <a:pt x="131" y="105"/>
                </a:lnTo>
                <a:lnTo>
                  <a:pt x="125" y="105"/>
                </a:lnTo>
                <a:lnTo>
                  <a:pt x="125" y="105"/>
                </a:lnTo>
                <a:close/>
                <a:moveTo>
                  <a:pt x="231" y="105"/>
                </a:moveTo>
                <a:lnTo>
                  <a:pt x="231" y="105"/>
                </a:lnTo>
                <a:lnTo>
                  <a:pt x="230" y="110"/>
                </a:lnTo>
                <a:lnTo>
                  <a:pt x="227" y="113"/>
                </a:lnTo>
                <a:lnTo>
                  <a:pt x="224" y="115"/>
                </a:lnTo>
                <a:lnTo>
                  <a:pt x="220" y="116"/>
                </a:lnTo>
                <a:lnTo>
                  <a:pt x="191" y="116"/>
                </a:lnTo>
                <a:lnTo>
                  <a:pt x="191" y="116"/>
                </a:lnTo>
                <a:lnTo>
                  <a:pt x="186" y="115"/>
                </a:lnTo>
                <a:lnTo>
                  <a:pt x="183" y="113"/>
                </a:lnTo>
                <a:lnTo>
                  <a:pt x="181" y="110"/>
                </a:lnTo>
                <a:lnTo>
                  <a:pt x="180" y="105"/>
                </a:lnTo>
                <a:lnTo>
                  <a:pt x="174" y="105"/>
                </a:lnTo>
                <a:lnTo>
                  <a:pt x="174" y="103"/>
                </a:lnTo>
                <a:lnTo>
                  <a:pt x="180" y="103"/>
                </a:lnTo>
                <a:lnTo>
                  <a:pt x="180" y="93"/>
                </a:lnTo>
                <a:lnTo>
                  <a:pt x="174" y="93"/>
                </a:lnTo>
                <a:lnTo>
                  <a:pt x="174" y="89"/>
                </a:lnTo>
                <a:lnTo>
                  <a:pt x="179" y="89"/>
                </a:lnTo>
                <a:lnTo>
                  <a:pt x="179" y="79"/>
                </a:lnTo>
                <a:lnTo>
                  <a:pt x="174" y="79"/>
                </a:lnTo>
                <a:lnTo>
                  <a:pt x="174" y="77"/>
                </a:lnTo>
                <a:lnTo>
                  <a:pt x="179" y="77"/>
                </a:lnTo>
                <a:lnTo>
                  <a:pt x="179" y="66"/>
                </a:lnTo>
                <a:lnTo>
                  <a:pt x="174" y="66"/>
                </a:lnTo>
                <a:lnTo>
                  <a:pt x="174" y="64"/>
                </a:lnTo>
                <a:lnTo>
                  <a:pt x="179" y="64"/>
                </a:lnTo>
                <a:lnTo>
                  <a:pt x="179" y="53"/>
                </a:lnTo>
                <a:lnTo>
                  <a:pt x="174" y="53"/>
                </a:lnTo>
                <a:lnTo>
                  <a:pt x="174" y="50"/>
                </a:lnTo>
                <a:lnTo>
                  <a:pt x="179" y="50"/>
                </a:lnTo>
                <a:lnTo>
                  <a:pt x="179" y="39"/>
                </a:lnTo>
                <a:lnTo>
                  <a:pt x="174" y="39"/>
                </a:lnTo>
                <a:lnTo>
                  <a:pt x="174" y="37"/>
                </a:lnTo>
                <a:lnTo>
                  <a:pt x="180" y="37"/>
                </a:lnTo>
                <a:lnTo>
                  <a:pt x="180" y="37"/>
                </a:lnTo>
                <a:lnTo>
                  <a:pt x="180" y="33"/>
                </a:lnTo>
                <a:lnTo>
                  <a:pt x="183" y="30"/>
                </a:lnTo>
                <a:lnTo>
                  <a:pt x="186" y="28"/>
                </a:lnTo>
                <a:lnTo>
                  <a:pt x="191" y="27"/>
                </a:lnTo>
                <a:lnTo>
                  <a:pt x="220" y="27"/>
                </a:lnTo>
                <a:lnTo>
                  <a:pt x="220" y="27"/>
                </a:lnTo>
                <a:lnTo>
                  <a:pt x="224" y="28"/>
                </a:lnTo>
                <a:lnTo>
                  <a:pt x="227" y="30"/>
                </a:lnTo>
                <a:lnTo>
                  <a:pt x="230" y="33"/>
                </a:lnTo>
                <a:lnTo>
                  <a:pt x="231" y="37"/>
                </a:lnTo>
                <a:lnTo>
                  <a:pt x="238" y="37"/>
                </a:lnTo>
                <a:lnTo>
                  <a:pt x="238" y="39"/>
                </a:lnTo>
                <a:lnTo>
                  <a:pt x="231" y="39"/>
                </a:lnTo>
                <a:lnTo>
                  <a:pt x="231" y="50"/>
                </a:lnTo>
                <a:lnTo>
                  <a:pt x="238" y="50"/>
                </a:lnTo>
                <a:lnTo>
                  <a:pt x="238" y="53"/>
                </a:lnTo>
                <a:lnTo>
                  <a:pt x="231" y="53"/>
                </a:lnTo>
                <a:lnTo>
                  <a:pt x="231" y="64"/>
                </a:lnTo>
                <a:lnTo>
                  <a:pt x="238" y="64"/>
                </a:lnTo>
                <a:lnTo>
                  <a:pt x="238" y="66"/>
                </a:lnTo>
                <a:lnTo>
                  <a:pt x="231" y="66"/>
                </a:lnTo>
                <a:lnTo>
                  <a:pt x="231" y="77"/>
                </a:lnTo>
                <a:lnTo>
                  <a:pt x="238" y="77"/>
                </a:lnTo>
                <a:lnTo>
                  <a:pt x="238" y="79"/>
                </a:lnTo>
                <a:lnTo>
                  <a:pt x="231" y="79"/>
                </a:lnTo>
                <a:lnTo>
                  <a:pt x="231" y="89"/>
                </a:lnTo>
                <a:lnTo>
                  <a:pt x="238" y="89"/>
                </a:lnTo>
                <a:lnTo>
                  <a:pt x="238" y="93"/>
                </a:lnTo>
                <a:lnTo>
                  <a:pt x="231" y="93"/>
                </a:lnTo>
                <a:lnTo>
                  <a:pt x="231" y="103"/>
                </a:lnTo>
                <a:lnTo>
                  <a:pt x="238" y="103"/>
                </a:lnTo>
                <a:lnTo>
                  <a:pt x="238" y="105"/>
                </a:lnTo>
                <a:lnTo>
                  <a:pt x="231" y="105"/>
                </a:lnTo>
                <a:lnTo>
                  <a:pt x="231" y="105"/>
                </a:lnTo>
                <a:close/>
                <a:moveTo>
                  <a:pt x="337" y="105"/>
                </a:moveTo>
                <a:lnTo>
                  <a:pt x="337" y="105"/>
                </a:lnTo>
                <a:lnTo>
                  <a:pt x="336" y="110"/>
                </a:lnTo>
                <a:lnTo>
                  <a:pt x="334" y="113"/>
                </a:lnTo>
                <a:lnTo>
                  <a:pt x="330" y="115"/>
                </a:lnTo>
                <a:lnTo>
                  <a:pt x="326" y="116"/>
                </a:lnTo>
                <a:lnTo>
                  <a:pt x="297" y="116"/>
                </a:lnTo>
                <a:lnTo>
                  <a:pt x="297" y="116"/>
                </a:lnTo>
                <a:lnTo>
                  <a:pt x="293" y="115"/>
                </a:lnTo>
                <a:lnTo>
                  <a:pt x="289" y="113"/>
                </a:lnTo>
                <a:lnTo>
                  <a:pt x="287" y="110"/>
                </a:lnTo>
                <a:lnTo>
                  <a:pt x="286" y="105"/>
                </a:lnTo>
                <a:lnTo>
                  <a:pt x="280" y="105"/>
                </a:lnTo>
                <a:lnTo>
                  <a:pt x="280" y="103"/>
                </a:lnTo>
                <a:lnTo>
                  <a:pt x="286" y="103"/>
                </a:lnTo>
                <a:lnTo>
                  <a:pt x="286" y="93"/>
                </a:lnTo>
                <a:lnTo>
                  <a:pt x="280" y="93"/>
                </a:lnTo>
                <a:lnTo>
                  <a:pt x="280" y="89"/>
                </a:lnTo>
                <a:lnTo>
                  <a:pt x="286" y="89"/>
                </a:lnTo>
                <a:lnTo>
                  <a:pt x="286" y="79"/>
                </a:lnTo>
                <a:lnTo>
                  <a:pt x="280" y="79"/>
                </a:lnTo>
                <a:lnTo>
                  <a:pt x="280" y="77"/>
                </a:lnTo>
                <a:lnTo>
                  <a:pt x="286" y="77"/>
                </a:lnTo>
                <a:lnTo>
                  <a:pt x="286" y="66"/>
                </a:lnTo>
                <a:lnTo>
                  <a:pt x="280" y="66"/>
                </a:lnTo>
                <a:lnTo>
                  <a:pt x="280" y="64"/>
                </a:lnTo>
                <a:lnTo>
                  <a:pt x="286" y="64"/>
                </a:lnTo>
                <a:lnTo>
                  <a:pt x="286" y="53"/>
                </a:lnTo>
                <a:lnTo>
                  <a:pt x="280" y="53"/>
                </a:lnTo>
                <a:lnTo>
                  <a:pt x="280" y="50"/>
                </a:lnTo>
                <a:lnTo>
                  <a:pt x="286" y="50"/>
                </a:lnTo>
                <a:lnTo>
                  <a:pt x="286" y="39"/>
                </a:lnTo>
                <a:lnTo>
                  <a:pt x="280" y="39"/>
                </a:lnTo>
                <a:lnTo>
                  <a:pt x="280" y="37"/>
                </a:lnTo>
                <a:lnTo>
                  <a:pt x="286" y="37"/>
                </a:lnTo>
                <a:lnTo>
                  <a:pt x="286" y="37"/>
                </a:lnTo>
                <a:lnTo>
                  <a:pt x="287" y="33"/>
                </a:lnTo>
                <a:lnTo>
                  <a:pt x="289" y="30"/>
                </a:lnTo>
                <a:lnTo>
                  <a:pt x="292" y="28"/>
                </a:lnTo>
                <a:lnTo>
                  <a:pt x="296" y="27"/>
                </a:lnTo>
                <a:lnTo>
                  <a:pt x="325" y="27"/>
                </a:lnTo>
                <a:lnTo>
                  <a:pt x="325" y="27"/>
                </a:lnTo>
                <a:lnTo>
                  <a:pt x="329" y="28"/>
                </a:lnTo>
                <a:lnTo>
                  <a:pt x="334" y="30"/>
                </a:lnTo>
                <a:lnTo>
                  <a:pt x="336" y="33"/>
                </a:lnTo>
                <a:lnTo>
                  <a:pt x="337" y="37"/>
                </a:lnTo>
                <a:lnTo>
                  <a:pt x="343" y="37"/>
                </a:lnTo>
                <a:lnTo>
                  <a:pt x="343" y="39"/>
                </a:lnTo>
                <a:lnTo>
                  <a:pt x="337" y="39"/>
                </a:lnTo>
                <a:lnTo>
                  <a:pt x="337" y="50"/>
                </a:lnTo>
                <a:lnTo>
                  <a:pt x="343" y="50"/>
                </a:lnTo>
                <a:lnTo>
                  <a:pt x="343" y="53"/>
                </a:lnTo>
                <a:lnTo>
                  <a:pt x="337" y="53"/>
                </a:lnTo>
                <a:lnTo>
                  <a:pt x="337" y="64"/>
                </a:lnTo>
                <a:lnTo>
                  <a:pt x="343" y="64"/>
                </a:lnTo>
                <a:lnTo>
                  <a:pt x="343" y="66"/>
                </a:lnTo>
                <a:lnTo>
                  <a:pt x="337" y="66"/>
                </a:lnTo>
                <a:lnTo>
                  <a:pt x="337" y="77"/>
                </a:lnTo>
                <a:lnTo>
                  <a:pt x="343" y="77"/>
                </a:lnTo>
                <a:lnTo>
                  <a:pt x="343" y="79"/>
                </a:lnTo>
                <a:lnTo>
                  <a:pt x="337" y="79"/>
                </a:lnTo>
                <a:lnTo>
                  <a:pt x="337" y="89"/>
                </a:lnTo>
                <a:lnTo>
                  <a:pt x="343" y="89"/>
                </a:lnTo>
                <a:lnTo>
                  <a:pt x="343" y="93"/>
                </a:lnTo>
                <a:lnTo>
                  <a:pt x="337" y="93"/>
                </a:lnTo>
                <a:lnTo>
                  <a:pt x="337" y="103"/>
                </a:lnTo>
                <a:lnTo>
                  <a:pt x="343" y="103"/>
                </a:lnTo>
                <a:lnTo>
                  <a:pt x="343" y="105"/>
                </a:lnTo>
                <a:lnTo>
                  <a:pt x="337" y="105"/>
                </a:lnTo>
                <a:lnTo>
                  <a:pt x="337" y="105"/>
                </a:lnTo>
                <a:close/>
                <a:moveTo>
                  <a:pt x="443" y="105"/>
                </a:moveTo>
                <a:lnTo>
                  <a:pt x="443" y="105"/>
                </a:lnTo>
                <a:lnTo>
                  <a:pt x="442" y="110"/>
                </a:lnTo>
                <a:lnTo>
                  <a:pt x="439" y="113"/>
                </a:lnTo>
                <a:lnTo>
                  <a:pt x="436" y="115"/>
                </a:lnTo>
                <a:lnTo>
                  <a:pt x="432" y="116"/>
                </a:lnTo>
                <a:lnTo>
                  <a:pt x="403" y="116"/>
                </a:lnTo>
                <a:lnTo>
                  <a:pt x="403" y="116"/>
                </a:lnTo>
                <a:lnTo>
                  <a:pt x="399" y="115"/>
                </a:lnTo>
                <a:lnTo>
                  <a:pt x="395" y="113"/>
                </a:lnTo>
                <a:lnTo>
                  <a:pt x="392" y="110"/>
                </a:lnTo>
                <a:lnTo>
                  <a:pt x="391" y="105"/>
                </a:lnTo>
                <a:lnTo>
                  <a:pt x="386" y="105"/>
                </a:lnTo>
                <a:lnTo>
                  <a:pt x="386" y="103"/>
                </a:lnTo>
                <a:lnTo>
                  <a:pt x="391" y="103"/>
                </a:lnTo>
                <a:lnTo>
                  <a:pt x="391" y="93"/>
                </a:lnTo>
                <a:lnTo>
                  <a:pt x="386" y="93"/>
                </a:lnTo>
                <a:lnTo>
                  <a:pt x="386" y="89"/>
                </a:lnTo>
                <a:lnTo>
                  <a:pt x="391" y="89"/>
                </a:lnTo>
                <a:lnTo>
                  <a:pt x="391" y="79"/>
                </a:lnTo>
                <a:lnTo>
                  <a:pt x="386" y="79"/>
                </a:lnTo>
                <a:lnTo>
                  <a:pt x="386" y="77"/>
                </a:lnTo>
                <a:lnTo>
                  <a:pt x="391" y="77"/>
                </a:lnTo>
                <a:lnTo>
                  <a:pt x="391" y="66"/>
                </a:lnTo>
                <a:lnTo>
                  <a:pt x="386" y="66"/>
                </a:lnTo>
                <a:lnTo>
                  <a:pt x="386" y="64"/>
                </a:lnTo>
                <a:lnTo>
                  <a:pt x="391" y="64"/>
                </a:lnTo>
                <a:lnTo>
                  <a:pt x="391" y="53"/>
                </a:lnTo>
                <a:lnTo>
                  <a:pt x="386" y="53"/>
                </a:lnTo>
                <a:lnTo>
                  <a:pt x="386" y="50"/>
                </a:lnTo>
                <a:lnTo>
                  <a:pt x="391" y="50"/>
                </a:lnTo>
                <a:lnTo>
                  <a:pt x="391" y="39"/>
                </a:lnTo>
                <a:lnTo>
                  <a:pt x="386" y="39"/>
                </a:lnTo>
                <a:lnTo>
                  <a:pt x="386" y="37"/>
                </a:lnTo>
                <a:lnTo>
                  <a:pt x="391" y="37"/>
                </a:lnTo>
                <a:lnTo>
                  <a:pt x="391" y="37"/>
                </a:lnTo>
                <a:lnTo>
                  <a:pt x="392" y="33"/>
                </a:lnTo>
                <a:lnTo>
                  <a:pt x="395" y="30"/>
                </a:lnTo>
                <a:lnTo>
                  <a:pt x="399" y="28"/>
                </a:lnTo>
                <a:lnTo>
                  <a:pt x="403" y="27"/>
                </a:lnTo>
                <a:lnTo>
                  <a:pt x="432" y="27"/>
                </a:lnTo>
                <a:lnTo>
                  <a:pt x="432" y="27"/>
                </a:lnTo>
                <a:lnTo>
                  <a:pt x="436" y="28"/>
                </a:lnTo>
                <a:lnTo>
                  <a:pt x="439" y="30"/>
                </a:lnTo>
                <a:lnTo>
                  <a:pt x="442" y="33"/>
                </a:lnTo>
                <a:lnTo>
                  <a:pt x="442" y="37"/>
                </a:lnTo>
                <a:lnTo>
                  <a:pt x="449" y="37"/>
                </a:lnTo>
                <a:lnTo>
                  <a:pt x="449" y="39"/>
                </a:lnTo>
                <a:lnTo>
                  <a:pt x="443" y="39"/>
                </a:lnTo>
                <a:lnTo>
                  <a:pt x="443" y="50"/>
                </a:lnTo>
                <a:lnTo>
                  <a:pt x="449" y="50"/>
                </a:lnTo>
                <a:lnTo>
                  <a:pt x="449" y="53"/>
                </a:lnTo>
                <a:lnTo>
                  <a:pt x="443" y="53"/>
                </a:lnTo>
                <a:lnTo>
                  <a:pt x="443" y="64"/>
                </a:lnTo>
                <a:lnTo>
                  <a:pt x="449" y="64"/>
                </a:lnTo>
                <a:lnTo>
                  <a:pt x="449" y="66"/>
                </a:lnTo>
                <a:lnTo>
                  <a:pt x="443" y="66"/>
                </a:lnTo>
                <a:lnTo>
                  <a:pt x="443" y="77"/>
                </a:lnTo>
                <a:lnTo>
                  <a:pt x="449" y="77"/>
                </a:lnTo>
                <a:lnTo>
                  <a:pt x="450" y="79"/>
                </a:lnTo>
                <a:lnTo>
                  <a:pt x="443" y="79"/>
                </a:lnTo>
                <a:lnTo>
                  <a:pt x="443" y="89"/>
                </a:lnTo>
                <a:lnTo>
                  <a:pt x="450" y="89"/>
                </a:lnTo>
                <a:lnTo>
                  <a:pt x="450" y="93"/>
                </a:lnTo>
                <a:lnTo>
                  <a:pt x="443" y="93"/>
                </a:lnTo>
                <a:lnTo>
                  <a:pt x="443" y="103"/>
                </a:lnTo>
                <a:lnTo>
                  <a:pt x="450" y="103"/>
                </a:lnTo>
                <a:lnTo>
                  <a:pt x="450" y="105"/>
                </a:lnTo>
                <a:lnTo>
                  <a:pt x="443" y="105"/>
                </a:lnTo>
                <a:lnTo>
                  <a:pt x="443" y="105"/>
                </a:lnTo>
                <a:close/>
                <a:moveTo>
                  <a:pt x="497" y="137"/>
                </a:moveTo>
                <a:lnTo>
                  <a:pt x="497" y="137"/>
                </a:lnTo>
                <a:lnTo>
                  <a:pt x="501" y="139"/>
                </a:lnTo>
                <a:lnTo>
                  <a:pt x="504" y="141"/>
                </a:lnTo>
                <a:lnTo>
                  <a:pt x="505" y="144"/>
                </a:lnTo>
                <a:lnTo>
                  <a:pt x="506" y="148"/>
                </a:lnTo>
                <a:lnTo>
                  <a:pt x="506" y="148"/>
                </a:lnTo>
                <a:lnTo>
                  <a:pt x="505" y="151"/>
                </a:lnTo>
                <a:lnTo>
                  <a:pt x="504" y="155"/>
                </a:lnTo>
                <a:lnTo>
                  <a:pt x="501" y="157"/>
                </a:lnTo>
                <a:lnTo>
                  <a:pt x="497" y="158"/>
                </a:lnTo>
                <a:lnTo>
                  <a:pt x="497" y="158"/>
                </a:lnTo>
                <a:lnTo>
                  <a:pt x="494" y="157"/>
                </a:lnTo>
                <a:lnTo>
                  <a:pt x="490" y="155"/>
                </a:lnTo>
                <a:lnTo>
                  <a:pt x="488" y="151"/>
                </a:lnTo>
                <a:lnTo>
                  <a:pt x="487" y="148"/>
                </a:lnTo>
                <a:lnTo>
                  <a:pt x="487" y="148"/>
                </a:lnTo>
                <a:lnTo>
                  <a:pt x="488" y="144"/>
                </a:lnTo>
                <a:lnTo>
                  <a:pt x="490" y="141"/>
                </a:lnTo>
                <a:lnTo>
                  <a:pt x="494" y="139"/>
                </a:lnTo>
                <a:lnTo>
                  <a:pt x="497" y="137"/>
                </a:lnTo>
                <a:lnTo>
                  <a:pt x="497" y="137"/>
                </a:lnTo>
                <a:lnTo>
                  <a:pt x="497" y="137"/>
                </a:lnTo>
                <a:close/>
                <a:moveTo>
                  <a:pt x="320" y="67"/>
                </a:moveTo>
                <a:lnTo>
                  <a:pt x="320" y="70"/>
                </a:lnTo>
                <a:lnTo>
                  <a:pt x="320" y="70"/>
                </a:lnTo>
                <a:lnTo>
                  <a:pt x="321" y="71"/>
                </a:lnTo>
                <a:lnTo>
                  <a:pt x="324" y="72"/>
                </a:lnTo>
                <a:lnTo>
                  <a:pt x="324" y="72"/>
                </a:lnTo>
                <a:lnTo>
                  <a:pt x="326" y="71"/>
                </a:lnTo>
                <a:lnTo>
                  <a:pt x="327" y="70"/>
                </a:lnTo>
                <a:lnTo>
                  <a:pt x="327" y="67"/>
                </a:lnTo>
                <a:lnTo>
                  <a:pt x="327" y="67"/>
                </a:lnTo>
                <a:lnTo>
                  <a:pt x="326" y="65"/>
                </a:lnTo>
                <a:lnTo>
                  <a:pt x="324" y="64"/>
                </a:lnTo>
                <a:lnTo>
                  <a:pt x="324" y="64"/>
                </a:lnTo>
                <a:lnTo>
                  <a:pt x="321" y="65"/>
                </a:lnTo>
                <a:lnTo>
                  <a:pt x="320" y="67"/>
                </a:lnTo>
                <a:lnTo>
                  <a:pt x="320" y="67"/>
                </a:lnTo>
                <a:lnTo>
                  <a:pt x="320" y="67"/>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5" tIns="45723" rIns="91445" bIns="45723"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grpSp>
        <p:nvGrpSpPr>
          <p:cNvPr id="47" name="组合 218">
            <a:extLst>
              <a:ext uri="{FF2B5EF4-FFF2-40B4-BE49-F238E27FC236}">
                <a16:creationId xmlns:a16="http://schemas.microsoft.com/office/drawing/2014/main" id="{EF233BBF-8EB5-4F3E-A066-6DF39817EC07}"/>
              </a:ext>
            </a:extLst>
          </p:cNvPr>
          <p:cNvGrpSpPr/>
          <p:nvPr/>
        </p:nvGrpSpPr>
        <p:grpSpPr>
          <a:xfrm>
            <a:off x="4260160" y="2244578"/>
            <a:ext cx="480237" cy="480098"/>
            <a:chOff x="14604264" y="2368244"/>
            <a:chExt cx="741649" cy="741650"/>
          </a:xfrm>
        </p:grpSpPr>
        <p:sp>
          <p:nvSpPr>
            <p:cNvPr id="48" name="Freeform 370">
              <a:extLst>
                <a:ext uri="{FF2B5EF4-FFF2-40B4-BE49-F238E27FC236}">
                  <a16:creationId xmlns:a16="http://schemas.microsoft.com/office/drawing/2014/main" id="{711C7A45-489C-4BE7-AA12-BE00DDF2D301}"/>
                </a:ext>
              </a:extLst>
            </p:cNvPr>
            <p:cNvSpPr>
              <a:spLocks noEditPoints="1"/>
            </p:cNvSpPr>
            <p:nvPr/>
          </p:nvSpPr>
          <p:spPr bwMode="auto">
            <a:xfrm>
              <a:off x="14604264" y="2368244"/>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sp>
          <p:nvSpPr>
            <p:cNvPr id="49" name="Freeform 371">
              <a:extLst>
                <a:ext uri="{FF2B5EF4-FFF2-40B4-BE49-F238E27FC236}">
                  <a16:creationId xmlns:a16="http://schemas.microsoft.com/office/drawing/2014/main" id="{91311051-0EC8-429D-9252-B26078AFFE90}"/>
                </a:ext>
              </a:extLst>
            </p:cNvPr>
            <p:cNvSpPr>
              <a:spLocks noEditPoints="1"/>
            </p:cNvSpPr>
            <p:nvPr/>
          </p:nvSpPr>
          <p:spPr bwMode="auto">
            <a:xfrm>
              <a:off x="14770990" y="2638456"/>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1" h="236">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7" tIns="45719" rIns="91437" bIns="45719" numCol="1" anchor="t" anchorCtr="0" compatLnSpc="1">
              <a:prstTxWarp prst="textNoShape">
                <a:avLst/>
              </a:prstTxWarp>
            </a:bodyPr>
            <a:lstStyle/>
            <a:p>
              <a:pPr fontAlgn="base">
                <a:spcBef>
                  <a:spcPct val="0"/>
                </a:spcBef>
                <a:spcAft>
                  <a:spcPct val="0"/>
                </a:spcAft>
              </a:pPr>
              <a:endParaRPr lang="zh-CN" altLang="en-US">
                <a:solidFill>
                  <a:prstClr val="black"/>
                </a:solidFill>
                <a:ea typeface="微软雅黑"/>
              </a:endParaRPr>
            </a:p>
          </p:txBody>
        </p:sp>
      </p:grpSp>
      <p:sp>
        <p:nvSpPr>
          <p:cNvPr id="50" name="矩形 103">
            <a:extLst>
              <a:ext uri="{FF2B5EF4-FFF2-40B4-BE49-F238E27FC236}">
                <a16:creationId xmlns:a16="http://schemas.microsoft.com/office/drawing/2014/main" id="{7B989C6F-EDB2-4E7A-B779-802FCB4D1072}"/>
              </a:ext>
            </a:extLst>
          </p:cNvPr>
          <p:cNvSpPr/>
          <p:nvPr/>
        </p:nvSpPr>
        <p:spPr>
          <a:xfrm>
            <a:off x="350171" y="924148"/>
            <a:ext cx="11641957" cy="657723"/>
          </a:xfrm>
          <a:prstGeom prst="rect">
            <a:avLst/>
          </a:prstGeom>
        </p:spPr>
        <p:txBody>
          <a:bodyPr wrap="square" lIns="121963" tIns="60981" rIns="121963" bIns="60981">
            <a:spAutoFit/>
          </a:bodyPr>
          <a:lstStyle/>
          <a:p>
            <a:pPr fontAlgn="base">
              <a:lnSpc>
                <a:spcPts val="2161"/>
              </a:lnSpc>
              <a:spcBef>
                <a:spcPct val="0"/>
              </a:spcBef>
              <a:spcAft>
                <a:spcPct val="0"/>
              </a:spcAft>
            </a:pPr>
            <a:r>
              <a:rPr lang="en-US" altLang="zh-CN" sz="1400" dirty="0">
                <a:solidFill>
                  <a:srgbClr val="02FE38"/>
                </a:solidFill>
                <a:ea typeface="微软雅黑"/>
              </a:rPr>
              <a:t>Fault Diagnosis &amp; Management (FDM) is a set of processes and mechanisms for automatic fault information collection (in-band and out-of-band), analysis, diagnosis, and alarm/pre-warning. This greatly improves the fault handling efficiency and shortens the impact of faults on services.</a:t>
            </a:r>
          </a:p>
        </p:txBody>
      </p:sp>
      <p:sp>
        <p:nvSpPr>
          <p:cNvPr id="51" name="文本占位符 2">
            <a:extLst>
              <a:ext uri="{FF2B5EF4-FFF2-40B4-BE49-F238E27FC236}">
                <a16:creationId xmlns:a16="http://schemas.microsoft.com/office/drawing/2014/main" id="{11F049B4-2DEB-4A48-8C97-5DF7172B0899}"/>
              </a:ext>
            </a:extLst>
          </p:cNvPr>
          <p:cNvSpPr txBox="1"/>
          <p:nvPr/>
        </p:nvSpPr>
        <p:spPr>
          <a:xfrm>
            <a:off x="335778" y="5876134"/>
            <a:ext cx="3723169" cy="360000"/>
          </a:xfrm>
          <a:prstGeom prst="rect">
            <a:avLst/>
          </a:prstGeom>
        </p:spPr>
        <p:txBody>
          <a:bodyPr lIns="91445" tIns="45723" rIns="91445" bIns="45723">
            <a:noAutofit/>
          </a:bodyPr>
          <a:lstStyle/>
          <a:p>
            <a:pPr marL="144012" indent="-144012" defTabSz="1219464" fontAlgn="base">
              <a:spcBef>
                <a:spcPct val="20000"/>
              </a:spcBef>
              <a:spcAft>
                <a:spcPct val="0"/>
              </a:spcAft>
              <a:defRPr/>
            </a:pPr>
            <a:r>
              <a:rPr lang="en-US" altLang="zh-CN" sz="1100" dirty="0">
                <a:solidFill>
                  <a:prstClr val="white">
                    <a:lumMod val="50000"/>
                  </a:prstClr>
                </a:solidFill>
                <a:ea typeface="微软雅黑"/>
              </a:rPr>
              <a:t>* </a:t>
            </a:r>
            <a:r>
              <a:rPr lang="en-US" altLang="zh-CN" sz="1000" dirty="0">
                <a:solidFill>
                  <a:prstClr val="white">
                    <a:lumMod val="50000"/>
                  </a:prstClr>
                </a:solidFill>
                <a:ea typeface="微软雅黑"/>
              </a:rPr>
              <a:t>Source of data: CATERR fault statistics of the Huawei server O&amp;M team</a:t>
            </a:r>
          </a:p>
        </p:txBody>
      </p:sp>
      <p:graphicFrame>
        <p:nvGraphicFramePr>
          <p:cNvPr id="52" name="表格 80">
            <a:extLst>
              <a:ext uri="{FF2B5EF4-FFF2-40B4-BE49-F238E27FC236}">
                <a16:creationId xmlns:a16="http://schemas.microsoft.com/office/drawing/2014/main" id="{F8352374-AA37-470F-87AA-1CBE3BD15F3B}"/>
              </a:ext>
            </a:extLst>
          </p:cNvPr>
          <p:cNvGraphicFramePr>
            <a:graphicFrameLocks noGrp="1"/>
          </p:cNvGraphicFramePr>
          <p:nvPr>
            <p:extLst>
              <p:ext uri="{D42A27DB-BD31-4B8C-83A1-F6EECF244321}">
                <p14:modId xmlns:p14="http://schemas.microsoft.com/office/powerpoint/2010/main" val="2408846604"/>
              </p:ext>
            </p:extLst>
          </p:nvPr>
        </p:nvGraphicFramePr>
        <p:xfrm>
          <a:off x="6273924" y="4421418"/>
          <a:ext cx="5511678" cy="1676400"/>
        </p:xfrm>
        <a:graphic>
          <a:graphicData uri="http://schemas.openxmlformats.org/drawingml/2006/table">
            <a:tbl>
              <a:tblPr firstRow="1" bandRow="1"/>
              <a:tblGrid>
                <a:gridCol w="882080">
                  <a:extLst>
                    <a:ext uri="{9D8B030D-6E8A-4147-A177-3AD203B41FA5}">
                      <a16:colId xmlns:a16="http://schemas.microsoft.com/office/drawing/2014/main" val="20000"/>
                    </a:ext>
                  </a:extLst>
                </a:gridCol>
                <a:gridCol w="1616100">
                  <a:extLst>
                    <a:ext uri="{9D8B030D-6E8A-4147-A177-3AD203B41FA5}">
                      <a16:colId xmlns:a16="http://schemas.microsoft.com/office/drawing/2014/main" val="20001"/>
                    </a:ext>
                  </a:extLst>
                </a:gridCol>
                <a:gridCol w="3013498">
                  <a:extLst>
                    <a:ext uri="{9D8B030D-6E8A-4147-A177-3AD203B41FA5}">
                      <a16:colId xmlns:a16="http://schemas.microsoft.com/office/drawing/2014/main" val="20002"/>
                    </a:ext>
                  </a:extLst>
                </a:gridCol>
              </a:tblGrid>
              <a:tr h="113230">
                <a:tc gridSpan="3">
                  <a:txBody>
                    <a:bodyPr/>
                    <a:lstStyle>
                      <a:lvl1pPr marL="0" algn="l" defTabSz="1187798" rtl="0" eaLnBrk="1" latinLnBrk="0" hangingPunct="1">
                        <a:defRPr sz="2338" b="1" kern="1200">
                          <a:solidFill>
                            <a:schemeClr val="tx1"/>
                          </a:solidFill>
                          <a:latin typeface="Arial"/>
                          <a:ea typeface="微软雅黑"/>
                        </a:defRPr>
                      </a:lvl1pPr>
                      <a:lvl2pPr marL="593900" algn="l" defTabSz="1187798" rtl="0" eaLnBrk="1" latinLnBrk="0" hangingPunct="1">
                        <a:defRPr sz="2338" b="1" kern="1200">
                          <a:solidFill>
                            <a:schemeClr val="tx1"/>
                          </a:solidFill>
                          <a:latin typeface="Arial"/>
                          <a:ea typeface="微软雅黑"/>
                        </a:defRPr>
                      </a:lvl2pPr>
                      <a:lvl3pPr marL="1187798" algn="l" defTabSz="1187798" rtl="0" eaLnBrk="1" latinLnBrk="0" hangingPunct="1">
                        <a:defRPr sz="2338" b="1" kern="1200">
                          <a:solidFill>
                            <a:schemeClr val="tx1"/>
                          </a:solidFill>
                          <a:latin typeface="Arial"/>
                          <a:ea typeface="微软雅黑"/>
                        </a:defRPr>
                      </a:lvl3pPr>
                      <a:lvl4pPr marL="1781699" algn="l" defTabSz="1187798" rtl="0" eaLnBrk="1" latinLnBrk="0" hangingPunct="1">
                        <a:defRPr sz="2338" b="1" kern="1200">
                          <a:solidFill>
                            <a:schemeClr val="tx1"/>
                          </a:solidFill>
                          <a:latin typeface="Arial"/>
                          <a:ea typeface="微软雅黑"/>
                        </a:defRPr>
                      </a:lvl4pPr>
                      <a:lvl5pPr marL="2375598" algn="l" defTabSz="1187798" rtl="0" eaLnBrk="1" latinLnBrk="0" hangingPunct="1">
                        <a:defRPr sz="2338" b="1" kern="1200">
                          <a:solidFill>
                            <a:schemeClr val="tx1"/>
                          </a:solidFill>
                          <a:latin typeface="Arial"/>
                          <a:ea typeface="微软雅黑"/>
                        </a:defRPr>
                      </a:lvl5pPr>
                      <a:lvl6pPr marL="2969497" algn="l" defTabSz="1187798" rtl="0" eaLnBrk="1" latinLnBrk="0" hangingPunct="1">
                        <a:defRPr sz="2338" b="1" kern="1200">
                          <a:solidFill>
                            <a:schemeClr val="tx1"/>
                          </a:solidFill>
                          <a:latin typeface="Arial"/>
                          <a:ea typeface="微软雅黑"/>
                        </a:defRPr>
                      </a:lvl6pPr>
                      <a:lvl7pPr marL="3563396" algn="l" defTabSz="1187798" rtl="0" eaLnBrk="1" latinLnBrk="0" hangingPunct="1">
                        <a:defRPr sz="2338" b="1" kern="1200">
                          <a:solidFill>
                            <a:schemeClr val="tx1"/>
                          </a:solidFill>
                          <a:latin typeface="Arial"/>
                          <a:ea typeface="微软雅黑"/>
                        </a:defRPr>
                      </a:lvl7pPr>
                      <a:lvl8pPr marL="4157297" algn="l" defTabSz="1187798" rtl="0" eaLnBrk="1" latinLnBrk="0" hangingPunct="1">
                        <a:defRPr sz="2338" b="1" kern="1200">
                          <a:solidFill>
                            <a:schemeClr val="tx1"/>
                          </a:solidFill>
                          <a:latin typeface="Arial"/>
                          <a:ea typeface="微软雅黑"/>
                        </a:defRPr>
                      </a:lvl8pPr>
                      <a:lvl9pPr marL="4751195" algn="l" defTabSz="1187798" rtl="0" eaLnBrk="1" latinLnBrk="0" hangingPunct="1">
                        <a:defRPr sz="2338" b="1" kern="1200">
                          <a:solidFill>
                            <a:schemeClr val="tx1"/>
                          </a:solidFill>
                          <a:latin typeface="Arial"/>
                          <a:ea typeface="微软雅黑"/>
                        </a:defRPr>
                      </a:lvl9pPr>
                    </a:lstStyle>
                    <a:p>
                      <a:r>
                        <a:rPr lang="zh-CN" altLang="en-US" sz="1100" b="1" dirty="0">
                          <a:solidFill>
                            <a:schemeClr val="tx2"/>
                          </a:solidFill>
                          <a:latin typeface="Arial" panose="020B0604020202020204" pitchFamily="34" charset="0"/>
                          <a:ea typeface="微软雅黑" panose="020B0503020204020204" pitchFamily="34" charset="-122"/>
                        </a:rPr>
                        <a:t>Comparison </a:t>
                      </a:r>
                      <a:r>
                        <a:rPr lang="en-US" altLang="zh-CN" sz="1100" b="1" dirty="0">
                          <a:solidFill>
                            <a:schemeClr val="tx2"/>
                          </a:solidFill>
                          <a:latin typeface="Arial" panose="020B0604020202020204" pitchFamily="34" charset="0"/>
                          <a:ea typeface="微软雅黑" panose="020B0503020204020204" pitchFamily="34" charset="-122"/>
                        </a:rPr>
                        <a:t>with </a:t>
                      </a:r>
                      <a:r>
                        <a:rPr lang="zh-CN" altLang="en-US" sz="1100" b="1" dirty="0">
                          <a:solidFill>
                            <a:schemeClr val="tx2"/>
                          </a:solidFill>
                          <a:latin typeface="Arial" panose="020B0604020202020204" pitchFamily="34" charset="0"/>
                          <a:ea typeface="微软雅黑" panose="020B0503020204020204" pitchFamily="34" charset="-122"/>
                        </a:rPr>
                        <a:t>Competitors</a:t>
                      </a:r>
                    </a:p>
                  </a:txBody>
                  <a:tcPr marL="0" marR="0" marT="0" marB="0" anchor="ctr" anchorCtr="1">
                    <a:lnL w="12700" cmpd="sng">
                      <a:solidFill>
                        <a:srgbClr val="4BACC6"/>
                      </a:solidFill>
                    </a:lnL>
                    <a:lnR w="12700" cmpd="sng">
                      <a:solidFill>
                        <a:srgbClr val="4BACC6"/>
                      </a:solidFill>
                    </a:lnR>
                    <a:lnT w="12700" cmpd="sng">
                      <a:solidFill>
                        <a:srgbClr val="4BACC6"/>
                      </a:solidFill>
                    </a:lnT>
                    <a:lnB w="25400" cmpd="sng">
                      <a:solidFill>
                        <a:srgbClr val="4BACC6"/>
                      </a:solidFill>
                    </a:lnB>
                    <a:lnTlToBr w="12700" cmpd="sng">
                      <a:noFill/>
                      <a:prstDash val="solid"/>
                    </a:lnTlToBr>
                    <a:lnBlToTr w="12700" cmpd="sng">
                      <a:noFill/>
                      <a:prstDash val="solid"/>
                    </a:lnBlToTr>
                    <a:solidFill>
                      <a:srgbClr val="C00000"/>
                    </a:solidFill>
                  </a:tcPr>
                </a:tc>
                <a:tc hMerge="1">
                  <a:txBody>
                    <a:bodyPr/>
                    <a:lstStyle/>
                    <a:p>
                      <a:pPr algn="ctr"/>
                      <a:endParaRPr lang="zh-CN" altLang="en-US" sz="800">
                        <a:solidFill>
                          <a:schemeClr val="bg1"/>
                        </a:solidFill>
                        <a:latin typeface="微软雅黑" panose="020B0503020204020204" pitchFamily="34" charset="-122"/>
                        <a:ea typeface="微软雅黑" panose="020B0503020204020204" pitchFamily="34" charset="-122"/>
                      </a:endParaRPr>
                    </a:p>
                  </a:txBody>
                  <a:tcPr anchor="ctr" anchorCtr="1">
                    <a:solidFill>
                      <a:srgbClr val="C00000"/>
                    </a:solidFill>
                  </a:tcPr>
                </a:tc>
                <a:tc hMerge="1">
                  <a:txBody>
                    <a:bodyPr/>
                    <a:lstStyle/>
                    <a:p>
                      <a:pPr algn="ctr"/>
                      <a:endParaRPr lang="zh-CN" altLang="en-US" sz="800">
                        <a:solidFill>
                          <a:schemeClr val="bg1"/>
                        </a:solidFill>
                        <a:latin typeface="微软雅黑" panose="020B0503020204020204" pitchFamily="34" charset="-122"/>
                        <a:ea typeface="微软雅黑" panose="020B0503020204020204" pitchFamily="34" charset="-122"/>
                      </a:endParaRPr>
                    </a:p>
                  </a:txBody>
                  <a:tcPr anchor="ctr" anchorCtr="1">
                    <a:solidFill>
                      <a:srgbClr val="C00000"/>
                    </a:solidFill>
                  </a:tcPr>
                </a:tc>
                <a:extLst>
                  <a:ext uri="{0D108BD9-81ED-4DB2-BD59-A6C34878D82A}">
                    <a16:rowId xmlns:a16="http://schemas.microsoft.com/office/drawing/2014/main" val="10000"/>
                  </a:ext>
                </a:extLst>
              </a:tr>
              <a:tr h="185286">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en-US" sz="900" b="1" dirty="0">
                          <a:solidFill>
                            <a:srgbClr val="C00000"/>
                          </a:solidFill>
                          <a:latin typeface="Arial" panose="020B0604020202020204" pitchFamily="34" charset="0"/>
                          <a:ea typeface="+mn-ea"/>
                          <a:cs typeface="Arial" panose="020B0604020202020204" pitchFamily="34" charset="0"/>
                        </a:rPr>
                        <a:t>Comparison Item</a:t>
                      </a:r>
                    </a:p>
                  </a:txBody>
                  <a:tcPr marL="0" marR="0" marT="0" marB="0" anchor="ctr" anchorCtr="1">
                    <a:lnL w="12700" cmpd="sng">
                      <a:solidFill>
                        <a:srgbClr val="4BACC6"/>
                      </a:solidFill>
                    </a:lnL>
                    <a:lnR w="12700" cmpd="sng">
                      <a:solidFill>
                        <a:srgbClr val="4BACC6"/>
                      </a:solidFill>
                    </a:lnR>
                    <a:lnT w="25400" cmpd="sng">
                      <a:solidFill>
                        <a:srgbClr val="4BACC6"/>
                      </a:solidFill>
                    </a:lnT>
                    <a:lnB w="12700" cmpd="sng">
                      <a:solidFill>
                        <a:srgbClr val="4BACC6"/>
                      </a:solidFill>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algn="ctr"/>
                      <a:r>
                        <a:rPr lang="zh-CN" altLang="en-US" sz="900" b="1" dirty="0">
                          <a:solidFill>
                            <a:srgbClr val="C00000"/>
                          </a:solidFill>
                          <a:latin typeface="Arial" panose="020B0604020202020204" pitchFamily="34" charset="0"/>
                          <a:ea typeface="+mn-ea"/>
                          <a:cs typeface="Arial" panose="020B0604020202020204" pitchFamily="34" charset="0"/>
                        </a:rPr>
                        <a:t>Competitor</a:t>
                      </a:r>
                    </a:p>
                  </a:txBody>
                  <a:tcPr marL="0" marR="0" marT="0" marB="0" anchor="ctr" anchorCtr="1">
                    <a:lnL w="12700" cmpd="sng">
                      <a:solidFill>
                        <a:srgbClr val="4BACC6"/>
                      </a:solidFill>
                    </a:lnL>
                    <a:lnR w="12700" cmpd="sng">
                      <a:solidFill>
                        <a:srgbClr val="4BACC6"/>
                      </a:solidFill>
                    </a:lnR>
                    <a:lnT w="25400" cmpd="sng">
                      <a:solidFill>
                        <a:srgbClr val="4BACC6"/>
                      </a:solidFill>
                    </a:lnT>
                    <a:lnB w="12700" cmpd="sng">
                      <a:solidFill>
                        <a:srgbClr val="4BACC6"/>
                      </a:solidFill>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algn="ctr"/>
                      <a:r>
                        <a:rPr lang="zh-CN" altLang="en-US" sz="900" b="1" dirty="0">
                          <a:solidFill>
                            <a:srgbClr val="C00000"/>
                          </a:solidFill>
                          <a:latin typeface="Arial" panose="020B0604020202020204" pitchFamily="34" charset="0"/>
                          <a:ea typeface="+mn-ea"/>
                          <a:cs typeface="Arial" panose="020B0604020202020204" pitchFamily="34" charset="0"/>
                        </a:rPr>
                        <a:t>Huawei FDM</a:t>
                      </a:r>
                    </a:p>
                  </a:txBody>
                  <a:tcPr marL="0" marR="0" marT="0" marB="0" anchor="ctr" anchorCtr="1">
                    <a:lnL w="12700" cmpd="sng">
                      <a:solidFill>
                        <a:srgbClr val="4BACC6"/>
                      </a:solidFill>
                    </a:lnL>
                    <a:lnR w="12700" cmpd="sng">
                      <a:solidFill>
                        <a:srgbClr val="4BACC6"/>
                      </a:solidFill>
                    </a:lnR>
                    <a:lnT w="25400" cmpd="sng">
                      <a:solidFill>
                        <a:srgbClr val="4BACC6"/>
                      </a:solidFill>
                    </a:lnT>
                    <a:lnB w="12700" cmpd="sng">
                      <a:solidFill>
                        <a:srgbClr val="4BACC6"/>
                      </a:solidFill>
                    </a:lnB>
                    <a:lnTlToBr w="12700" cmpd="sng">
                      <a:noFill/>
                      <a:prstDash val="solid"/>
                    </a:lnTlToBr>
                    <a:lnBlToTr w="12700" cmpd="sng">
                      <a:noFill/>
                      <a:prstDash val="solid"/>
                    </a:lnBlToTr>
                    <a:solidFill>
                      <a:srgbClr val="4F81BD">
                        <a:lumMod val="20000"/>
                        <a:lumOff val="80000"/>
                      </a:srgbClr>
                    </a:solidFill>
                  </a:tcPr>
                </a:tc>
                <a:extLst>
                  <a:ext uri="{0D108BD9-81ED-4DB2-BD59-A6C34878D82A}">
                    <a16:rowId xmlns:a16="http://schemas.microsoft.com/office/drawing/2014/main" val="10001"/>
                  </a:ext>
                </a:extLst>
              </a:tr>
              <a:tr h="277929">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en-US" sz="900" b="0" dirty="0">
                          <a:solidFill>
                            <a:srgbClr val="02FE38"/>
                          </a:solidFill>
                          <a:latin typeface="Arial" panose="020B0604020202020204" pitchFamily="34" charset="0"/>
                          <a:cs typeface="Arial" panose="020B0604020202020204" pitchFamily="34" charset="0"/>
                        </a:rPr>
                        <a:t>CATERR error collection</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en-US" altLang="zh-CN" sz="900" b="0" dirty="0">
                          <a:solidFill>
                            <a:srgbClr val="02FE38"/>
                          </a:solidFill>
                          <a:latin typeface="Arial" panose="020B0604020202020204" pitchFamily="34" charset="0"/>
                          <a:cs typeface="Arial" panose="020B0604020202020204" pitchFamily="34" charset="0"/>
                        </a:rPr>
                        <a:t>Live-n</a:t>
                      </a:r>
                      <a:r>
                        <a:rPr lang="zh-CN" sz="900" b="0" dirty="0">
                          <a:solidFill>
                            <a:srgbClr val="02FE38"/>
                          </a:solidFill>
                          <a:latin typeface="Arial" panose="020B0604020202020204" pitchFamily="34" charset="0"/>
                          <a:cs typeface="Arial" panose="020B0604020202020204" pitchFamily="34" charset="0"/>
                        </a:rPr>
                        <a:t>etwork faults cannot be collected onsite.</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en-US" altLang="zh-CN" sz="900" b="0" dirty="0">
                          <a:solidFill>
                            <a:srgbClr val="02FE38"/>
                          </a:solidFill>
                          <a:latin typeface="Arial" panose="020B0604020202020204" pitchFamily="34" charset="0"/>
                          <a:cs typeface="Arial" panose="020B0604020202020204" pitchFamily="34" charset="0"/>
                        </a:rPr>
                        <a:t>F</a:t>
                      </a:r>
                      <a:r>
                        <a:rPr lang="zh-CN" sz="900" b="0" dirty="0">
                          <a:solidFill>
                            <a:srgbClr val="02FE38"/>
                          </a:solidFill>
                          <a:latin typeface="Arial" panose="020B0604020202020204" pitchFamily="34" charset="0"/>
                          <a:cs typeface="Arial" panose="020B0604020202020204" pitchFamily="34" charset="0"/>
                        </a:rPr>
                        <a:t>ault </a:t>
                      </a:r>
                      <a:r>
                        <a:rPr lang="en-US" altLang="zh-CN" sz="900" b="0" dirty="0">
                          <a:solidFill>
                            <a:srgbClr val="02FE38"/>
                          </a:solidFill>
                          <a:latin typeface="Arial" panose="020B0604020202020204" pitchFamily="34" charset="0"/>
                          <a:cs typeface="Arial" panose="020B0604020202020204" pitchFamily="34" charset="0"/>
                        </a:rPr>
                        <a:t>information </a:t>
                      </a:r>
                      <a:r>
                        <a:rPr lang="zh-CN" sz="900" b="0" dirty="0">
                          <a:solidFill>
                            <a:srgbClr val="02FE38"/>
                          </a:solidFill>
                          <a:latin typeface="Arial" panose="020B0604020202020204" pitchFamily="34" charset="0"/>
                          <a:cs typeface="Arial" panose="020B0604020202020204" pitchFamily="34" charset="0"/>
                        </a:rPr>
                        <a:t>is automatically collected </a:t>
                      </a:r>
                      <a:r>
                        <a:rPr lang="en-US" altLang="zh-CN" sz="900" b="0" dirty="0">
                          <a:solidFill>
                            <a:srgbClr val="02FE38"/>
                          </a:solidFill>
                          <a:latin typeface="Arial" panose="020B0604020202020204" pitchFamily="34" charset="0"/>
                          <a:cs typeface="Arial" panose="020B0604020202020204" pitchFamily="34" charset="0"/>
                        </a:rPr>
                        <a:t>comprehensively</a:t>
                      </a:r>
                      <a:r>
                        <a:rPr lang="en-US" altLang="zh-CN" sz="900" b="0" baseline="0" dirty="0">
                          <a:solidFill>
                            <a:srgbClr val="02FE38"/>
                          </a:solidFill>
                          <a:latin typeface="Arial" panose="020B0604020202020204" pitchFamily="34" charset="0"/>
                          <a:cs typeface="Arial" panose="020B0604020202020204" pitchFamily="34" charset="0"/>
                        </a:rPr>
                        <a:t> </a:t>
                      </a:r>
                      <a:r>
                        <a:rPr lang="zh-CN" sz="900" b="0" dirty="0">
                          <a:solidFill>
                            <a:srgbClr val="02FE38"/>
                          </a:solidFill>
                          <a:latin typeface="Arial" panose="020B0604020202020204" pitchFamily="34" charset="0"/>
                          <a:cs typeface="Arial" panose="020B0604020202020204" pitchFamily="34" charset="0"/>
                        </a:rPr>
                        <a:t>at a time</a:t>
                      </a:r>
                      <a:r>
                        <a:rPr lang="en-US" altLang="zh-CN" sz="900" b="0" dirty="0">
                          <a:solidFill>
                            <a:srgbClr val="02FE38"/>
                          </a:solidFill>
                          <a:latin typeface="Arial" panose="020B0604020202020204" pitchFamily="34" charset="0"/>
                          <a:cs typeface="Arial" panose="020B0604020202020204" pitchFamily="34" charset="0"/>
                        </a:rPr>
                        <a:t> on site</a:t>
                      </a:r>
                      <a:r>
                        <a:rPr lang="zh-CN" sz="900" b="0" dirty="0">
                          <a:solidFill>
                            <a:srgbClr val="02FE38"/>
                          </a:solidFill>
                          <a:latin typeface="Arial" panose="020B0604020202020204" pitchFamily="34" charset="0"/>
                          <a:cs typeface="Arial" panose="020B0604020202020204" pitchFamily="34" charset="0"/>
                        </a:rPr>
                        <a:t>. </a:t>
                      </a:r>
                      <a:r>
                        <a:rPr lang="en-US" altLang="zh-CN" sz="900" b="0" dirty="0">
                          <a:solidFill>
                            <a:srgbClr val="02FE38"/>
                          </a:solidFill>
                          <a:latin typeface="Arial" panose="020B0604020202020204" pitchFamily="34" charset="0"/>
                          <a:cs typeface="Arial" panose="020B0604020202020204" pitchFamily="34" charset="0"/>
                        </a:rPr>
                        <a:t>The information collection does not rely</a:t>
                      </a:r>
                      <a:r>
                        <a:rPr lang="en-US" altLang="zh-CN" sz="900" b="0" baseline="0" dirty="0">
                          <a:solidFill>
                            <a:srgbClr val="02FE38"/>
                          </a:solidFill>
                          <a:latin typeface="Arial" panose="020B0604020202020204" pitchFamily="34" charset="0"/>
                          <a:cs typeface="Arial" panose="020B0604020202020204" pitchFamily="34" charset="0"/>
                        </a:rPr>
                        <a:t> on fault reproduction</a:t>
                      </a:r>
                      <a:r>
                        <a:rPr lang="zh-CN" sz="900" b="0" dirty="0">
                          <a:solidFill>
                            <a:srgbClr val="02FE38"/>
                          </a:solidFill>
                          <a:latin typeface="Arial" panose="020B0604020202020204" pitchFamily="34" charset="0"/>
                          <a:cs typeface="Arial" panose="020B0604020202020204" pitchFamily="34" charset="0"/>
                        </a:rPr>
                        <a:t>.</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extLst>
                  <a:ext uri="{0D108BD9-81ED-4DB2-BD59-A6C34878D82A}">
                    <a16:rowId xmlns:a16="http://schemas.microsoft.com/office/drawing/2014/main" val="10002"/>
                  </a:ext>
                </a:extLst>
              </a:tr>
              <a:tr h="277929">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en-US" sz="900" b="0" dirty="0">
                          <a:solidFill>
                            <a:srgbClr val="02FE38"/>
                          </a:solidFill>
                          <a:latin typeface="Arial" panose="020B0604020202020204" pitchFamily="34" charset="0"/>
                          <a:cs typeface="Arial" panose="020B0604020202020204" pitchFamily="34" charset="0"/>
                        </a:rPr>
                        <a:t>CATERR fault locating</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zh-CN" sz="900" b="0" dirty="0">
                          <a:solidFill>
                            <a:srgbClr val="02FE38"/>
                          </a:solidFill>
                          <a:latin typeface="Arial" panose="020B0604020202020204" pitchFamily="34" charset="0"/>
                          <a:cs typeface="Arial" panose="020B0604020202020204" pitchFamily="34" charset="0"/>
                        </a:rPr>
                        <a:t>Manual analysis, low success rate</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zh-CN" sz="900" b="0" dirty="0">
                          <a:solidFill>
                            <a:srgbClr val="02FE38"/>
                          </a:solidFill>
                          <a:latin typeface="Arial" panose="020B0604020202020204" pitchFamily="34" charset="0"/>
                          <a:cs typeface="Arial" panose="020B0604020202020204" pitchFamily="34" charset="0"/>
                        </a:rPr>
                        <a:t>Automatic fault locati</a:t>
                      </a:r>
                      <a:r>
                        <a:rPr lang="en-US" altLang="zh-CN" sz="900" b="0" dirty="0">
                          <a:solidFill>
                            <a:srgbClr val="02FE38"/>
                          </a:solidFill>
                          <a:latin typeface="Arial" panose="020B0604020202020204" pitchFamily="34" charset="0"/>
                          <a:cs typeface="Arial" panose="020B0604020202020204" pitchFamily="34" charset="0"/>
                        </a:rPr>
                        <a:t>ng</a:t>
                      </a:r>
                      <a:r>
                        <a:rPr lang="zh-CN" sz="900" b="0" dirty="0">
                          <a:solidFill>
                            <a:srgbClr val="02FE38"/>
                          </a:solidFill>
                          <a:latin typeface="Arial" panose="020B0604020202020204" pitchFamily="34" charset="0"/>
                          <a:cs typeface="Arial" panose="020B0604020202020204" pitchFamily="34" charset="0"/>
                        </a:rPr>
                        <a:t>: The automatic locati</a:t>
                      </a:r>
                      <a:r>
                        <a:rPr lang="en-US" altLang="zh-CN" sz="900" b="0" dirty="0">
                          <a:solidFill>
                            <a:srgbClr val="02FE38"/>
                          </a:solidFill>
                          <a:latin typeface="Arial" panose="020B0604020202020204" pitchFamily="34" charset="0"/>
                          <a:cs typeface="Arial" panose="020B0604020202020204" pitchFamily="34" charset="0"/>
                        </a:rPr>
                        <a:t>ng</a:t>
                      </a:r>
                      <a:r>
                        <a:rPr lang="zh-CN" sz="900" b="0" dirty="0">
                          <a:solidFill>
                            <a:srgbClr val="02FE38"/>
                          </a:solidFill>
                          <a:latin typeface="Arial" panose="020B0604020202020204" pitchFamily="34" charset="0"/>
                          <a:cs typeface="Arial" panose="020B0604020202020204" pitchFamily="34" charset="0"/>
                        </a:rPr>
                        <a:t> success rate is 80%, the total </a:t>
                      </a:r>
                      <a:r>
                        <a:rPr lang="en-US" altLang="zh-CN" sz="900" b="0" dirty="0">
                          <a:solidFill>
                            <a:srgbClr val="02FE38"/>
                          </a:solidFill>
                          <a:latin typeface="Arial" panose="020B0604020202020204" pitchFamily="34" charset="0"/>
                          <a:cs typeface="Arial" panose="020B0604020202020204" pitchFamily="34" charset="0"/>
                        </a:rPr>
                        <a:t>locating </a:t>
                      </a:r>
                      <a:r>
                        <a:rPr lang="zh-CN" sz="900" b="0" dirty="0">
                          <a:solidFill>
                            <a:srgbClr val="02FE38"/>
                          </a:solidFill>
                          <a:latin typeface="Arial" panose="020B0604020202020204" pitchFamily="34" charset="0"/>
                          <a:cs typeface="Arial" panose="020B0604020202020204" pitchFamily="34" charset="0"/>
                        </a:rPr>
                        <a:t>success rate is 93%, and the diagnosis scope is wide.</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extLst>
                  <a:ext uri="{0D108BD9-81ED-4DB2-BD59-A6C34878D82A}">
                    <a16:rowId xmlns:a16="http://schemas.microsoft.com/office/drawing/2014/main" val="10003"/>
                  </a:ext>
                </a:extLst>
              </a:tr>
              <a:tr h="370572">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zh-CN" sz="900" b="0" dirty="0">
                          <a:solidFill>
                            <a:srgbClr val="02FE38"/>
                          </a:solidFill>
                          <a:latin typeface="Arial" panose="020B0604020202020204" pitchFamily="34" charset="0"/>
                          <a:cs typeface="Arial" panose="020B0604020202020204" pitchFamily="34" charset="0"/>
                        </a:rPr>
                        <a:t>Other troubleshooting capabilities</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en-US" altLang="zh-CN" sz="900" b="0" dirty="0">
                          <a:solidFill>
                            <a:srgbClr val="02FE38"/>
                          </a:solidFill>
                          <a:latin typeface="Arial" panose="020B0604020202020204" pitchFamily="34" charset="0"/>
                          <a:cs typeface="Arial" panose="020B0604020202020204" pitchFamily="34" charset="0"/>
                        </a:rPr>
                        <a:t>Rely </a:t>
                      </a:r>
                      <a:r>
                        <a:rPr lang="zh-CN" sz="900" b="0" dirty="0">
                          <a:solidFill>
                            <a:srgbClr val="02FE38"/>
                          </a:solidFill>
                          <a:latin typeface="Arial" panose="020B0604020202020204" pitchFamily="34" charset="0"/>
                          <a:cs typeface="Arial" panose="020B0604020202020204" pitchFamily="34" charset="0"/>
                        </a:rPr>
                        <a:t>on the common fault handling</a:t>
                      </a:r>
                      <a:r>
                        <a:rPr lang="en-US" altLang="zh-CN" sz="900" b="0" dirty="0">
                          <a:solidFill>
                            <a:srgbClr val="02FE38"/>
                          </a:solidFill>
                          <a:latin typeface="Arial" panose="020B0604020202020204" pitchFamily="34" charset="0"/>
                          <a:cs typeface="Arial" panose="020B0604020202020204" pitchFamily="34" charset="0"/>
                        </a:rPr>
                        <a:t> capabilities </a:t>
                      </a:r>
                      <a:r>
                        <a:rPr lang="zh-CN" sz="900" b="0" dirty="0">
                          <a:solidFill>
                            <a:srgbClr val="02FE38"/>
                          </a:solidFill>
                          <a:latin typeface="Arial" panose="020B0604020202020204" pitchFamily="34" charset="0"/>
                          <a:cs typeface="Arial" panose="020B0604020202020204" pitchFamily="34" charset="0"/>
                        </a:rPr>
                        <a:t>of the OS</a:t>
                      </a:r>
                      <a:r>
                        <a:rPr lang="en-US" altLang="zh-CN" sz="900" b="0" dirty="0">
                          <a:solidFill>
                            <a:srgbClr val="02FE38"/>
                          </a:solidFill>
                          <a:latin typeface="Arial" panose="020B0604020202020204" pitchFamily="34" charset="0"/>
                          <a:cs typeface="Arial" panose="020B0604020202020204" pitchFamily="34" charset="0"/>
                        </a:rPr>
                        <a:t>;</a:t>
                      </a:r>
                      <a:r>
                        <a:rPr lang="zh-CN" sz="900" b="0" dirty="0">
                          <a:solidFill>
                            <a:srgbClr val="02FE38"/>
                          </a:solidFill>
                          <a:latin typeface="Arial" panose="020B0604020202020204" pitchFamily="34" charset="0"/>
                          <a:cs typeface="Arial" panose="020B0604020202020204" pitchFamily="34" charset="0"/>
                        </a:rPr>
                        <a:t> no prewarning </a:t>
                      </a:r>
                      <a:r>
                        <a:rPr lang="en-US" altLang="zh-CN" sz="900" b="0" dirty="0">
                          <a:solidFill>
                            <a:srgbClr val="02FE38"/>
                          </a:solidFill>
                          <a:latin typeface="Arial" panose="020B0604020202020204" pitchFamily="34" charset="0"/>
                          <a:cs typeface="Arial" panose="020B0604020202020204" pitchFamily="34" charset="0"/>
                        </a:rPr>
                        <a:t>capabilities</a:t>
                      </a:r>
                      <a:r>
                        <a:rPr lang="zh-CN" sz="900" b="0" dirty="0">
                          <a:solidFill>
                            <a:srgbClr val="02FE38"/>
                          </a:solidFill>
                          <a:latin typeface="Arial" panose="020B0604020202020204" pitchFamily="34" charset="0"/>
                          <a:cs typeface="Arial" panose="020B0604020202020204" pitchFamily="34" charset="0"/>
                        </a:rPr>
                        <a:t>.</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57150" indent="0" algn="l">
                        <a:spcAft>
                          <a:spcPct val="0"/>
                        </a:spcAft>
                      </a:pPr>
                      <a:r>
                        <a:rPr lang="zh-CN" sz="900" b="0" dirty="0">
                          <a:solidFill>
                            <a:srgbClr val="02FE38"/>
                          </a:solidFill>
                          <a:latin typeface="Arial" panose="020B0604020202020204" pitchFamily="34" charset="0"/>
                          <a:cs typeface="Arial" panose="020B0604020202020204" pitchFamily="34" charset="0"/>
                        </a:rPr>
                        <a:t>Automatic collection, expert system fault alarm, memory correctable error storm </a:t>
                      </a:r>
                      <a:r>
                        <a:rPr lang="en-US" altLang="zh-CN" sz="900" b="0" dirty="0">
                          <a:solidFill>
                            <a:srgbClr val="02FE38"/>
                          </a:solidFill>
                          <a:latin typeface="Arial" panose="020B0604020202020204" pitchFamily="34" charset="0"/>
                          <a:cs typeface="Arial" panose="020B0604020202020204" pitchFamily="34" charset="0"/>
                        </a:rPr>
                        <a:t>parsing </a:t>
                      </a:r>
                      <a:r>
                        <a:rPr lang="zh-CN" sz="900" b="0" dirty="0">
                          <a:solidFill>
                            <a:srgbClr val="02FE38"/>
                          </a:solidFill>
                          <a:latin typeface="Arial" panose="020B0604020202020204" pitchFamily="34" charset="0"/>
                          <a:cs typeface="Arial" panose="020B0604020202020204" pitchFamily="34" charset="0"/>
                        </a:rPr>
                        <a:t>and </a:t>
                      </a:r>
                      <a:r>
                        <a:rPr lang="en-US" altLang="zh-CN" sz="900" b="0" dirty="0">
                          <a:solidFill>
                            <a:srgbClr val="02FE38"/>
                          </a:solidFill>
                          <a:latin typeface="Arial" panose="020B0604020202020204" pitchFamily="34" charset="0"/>
                          <a:cs typeface="Arial" panose="020B0604020202020204" pitchFamily="34" charset="0"/>
                        </a:rPr>
                        <a:t>pre</a:t>
                      </a:r>
                      <a:r>
                        <a:rPr lang="zh-CN" sz="900" b="0" dirty="0">
                          <a:solidFill>
                            <a:srgbClr val="02FE38"/>
                          </a:solidFill>
                          <a:latin typeface="Arial" panose="020B0604020202020204" pitchFamily="34" charset="0"/>
                          <a:cs typeface="Arial" panose="020B0604020202020204" pitchFamily="34" charset="0"/>
                        </a:rPr>
                        <a:t>warning</a:t>
                      </a:r>
                    </a:p>
                  </a:txBody>
                  <a:tcPr marL="0" marR="0" marT="0" marB="0" anchor="ctr">
                    <a:lnL w="12700" cmpd="sng">
                      <a:solidFill>
                        <a:srgbClr val="4BACC6"/>
                      </a:solidFill>
                    </a:lnL>
                    <a:lnR w="12700" cmpd="sng">
                      <a:solidFill>
                        <a:srgbClr val="4BACC6"/>
                      </a:solidFill>
                    </a:lnR>
                    <a:lnT w="12700" cmpd="sng">
                      <a:solidFill>
                        <a:srgbClr val="4BACC6"/>
                      </a:solidFill>
                    </a:lnT>
                    <a:lnB w="12700" cmpd="sng">
                      <a:solidFill>
                        <a:srgbClr val="4BACC6"/>
                      </a:solidFill>
                    </a:lnB>
                    <a:lnTlToBr w="12700" cmpd="sng">
                      <a:noFill/>
                      <a:prstDash val="solid"/>
                    </a:lnTlToBr>
                    <a:lnBlToTr w="12700" cmpd="sng">
                      <a:noFill/>
                      <a:prstDash val="solid"/>
                    </a:lnBlToTr>
                    <a:solidFill>
                      <a:srgbClr val="1F497D">
                        <a:lumMod val="20000"/>
                        <a:lumOff val="80000"/>
                        <a:alpha val="50000"/>
                      </a:srgbClr>
                    </a:solidFill>
                  </a:tcPr>
                </a:tc>
                <a:extLst>
                  <a:ext uri="{0D108BD9-81ED-4DB2-BD59-A6C34878D82A}">
                    <a16:rowId xmlns:a16="http://schemas.microsoft.com/office/drawing/2014/main" val="10004"/>
                  </a:ext>
                </a:extLst>
              </a:tr>
            </a:tbl>
          </a:graphicData>
        </a:graphic>
      </p:graphicFrame>
      <p:sp>
        <p:nvSpPr>
          <p:cNvPr id="54" name="标题 1">
            <a:extLst>
              <a:ext uri="{FF2B5EF4-FFF2-40B4-BE49-F238E27FC236}">
                <a16:creationId xmlns:a16="http://schemas.microsoft.com/office/drawing/2014/main" id="{1DF7B1F6-6916-4A87-8D55-F4880F123786}"/>
              </a:ext>
            </a:extLst>
          </p:cNvPr>
          <p:cNvSpPr txBox="1"/>
          <p:nvPr/>
        </p:nvSpPr>
        <p:spPr>
          <a:xfrm>
            <a:off x="272384" y="124002"/>
            <a:ext cx="11506710" cy="552727"/>
          </a:xfrm>
          <a:prstGeom prst="rect">
            <a:avLst/>
          </a:prstGeom>
        </p:spPr>
        <p:txBody>
          <a:bodyPr lIns="121963" tIns="60981" rIns="121963" bIns="60981" anchor="ctr"/>
          <a:lstStyle/>
          <a:p>
            <a:pPr defTabSz="1219464">
              <a:spcBef>
                <a:spcPct val="0"/>
              </a:spcBef>
              <a:spcAft>
                <a:spcPct val="0"/>
              </a:spcAft>
            </a:pPr>
            <a:r>
              <a:rPr lang="en-US" altLang="zh-CN" sz="2800" b="1" dirty="0">
                <a:solidFill>
                  <a:srgbClr val="00B0F0"/>
                </a:solidFill>
                <a:ea typeface="微软雅黑"/>
              </a:rPr>
              <a:t>Huawei</a:t>
            </a:r>
            <a:r>
              <a:rPr lang="zh-CN" altLang="en-US" sz="2800" b="1" dirty="0">
                <a:solidFill>
                  <a:srgbClr val="00B0F0"/>
                </a:solidFill>
                <a:ea typeface="微软雅黑"/>
              </a:rPr>
              <a:t> FDM </a:t>
            </a:r>
            <a:r>
              <a:rPr lang="en-US" altLang="zh-CN" sz="2800" b="1" dirty="0">
                <a:solidFill>
                  <a:srgbClr val="00B0F0"/>
                </a:solidFill>
                <a:ea typeface="微软雅黑"/>
              </a:rPr>
              <a:t>Delivers up to 93% F</a:t>
            </a:r>
            <a:r>
              <a:rPr lang="zh-CN" altLang="en-US" sz="2800" b="1" dirty="0">
                <a:solidFill>
                  <a:srgbClr val="00B0F0"/>
                </a:solidFill>
                <a:ea typeface="微软雅黑"/>
              </a:rPr>
              <a:t>ault </a:t>
            </a:r>
            <a:r>
              <a:rPr lang="en-US" altLang="zh-CN" sz="2800" b="1" dirty="0">
                <a:solidFill>
                  <a:srgbClr val="00B0F0"/>
                </a:solidFill>
                <a:ea typeface="微软雅黑"/>
              </a:rPr>
              <a:t>L</a:t>
            </a:r>
            <a:r>
              <a:rPr lang="zh-CN" altLang="en-US" sz="2800" b="1" dirty="0">
                <a:solidFill>
                  <a:srgbClr val="00B0F0"/>
                </a:solidFill>
                <a:ea typeface="微软雅黑"/>
              </a:rPr>
              <a:t>ocating </a:t>
            </a:r>
            <a:r>
              <a:rPr lang="en-US" altLang="zh-CN" sz="2800" b="1" dirty="0">
                <a:solidFill>
                  <a:srgbClr val="00B0F0"/>
                </a:solidFill>
                <a:ea typeface="微软雅黑"/>
              </a:rPr>
              <a:t>Accuracy</a:t>
            </a:r>
            <a:r>
              <a:rPr lang="zh-CN" altLang="en-US" sz="2800" b="1" dirty="0">
                <a:solidFill>
                  <a:srgbClr val="00B0F0"/>
                </a:solidFill>
                <a:ea typeface="微软雅黑"/>
              </a:rPr>
              <a:t>*</a:t>
            </a:r>
          </a:p>
        </p:txBody>
      </p:sp>
    </p:spTree>
    <p:extLst>
      <p:ext uri="{BB962C8B-B14F-4D97-AF65-F5344CB8AC3E}">
        <p14:creationId xmlns:p14="http://schemas.microsoft.com/office/powerpoint/2010/main" val="18841841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标题 1"/>
          <p:cNvSpPr txBox="1">
            <a:spLocks/>
          </p:cNvSpPr>
          <p:nvPr/>
        </p:nvSpPr>
        <p:spPr>
          <a:xfrm>
            <a:off x="121843" y="234015"/>
            <a:ext cx="11836642" cy="545944"/>
          </a:xfrm>
          <a:prstGeom prst="rect">
            <a:avLst/>
          </a:prstGeom>
          <a:noFill/>
          <a:ln w="9525" algn="ctr">
            <a:noFill/>
            <a:miter lim="800000"/>
            <a:headEnd/>
            <a:tailEnd/>
          </a:ln>
          <a:effectLst/>
        </p:spPr>
        <p:txBody>
          <a:bodyPr vert="horz" wrap="square" lIns="91354" tIns="45678" rIns="91354" bIns="45678" anchor="ctr" anchorCtr="0">
            <a:noAutofit/>
          </a:bodyPr>
          <a:lstStyle>
            <a:lvl1pPr indent="0" defTabSz="1187798" eaLnBrk="0" fontAlgn="ctr" hangingPunct="0">
              <a:lnSpc>
                <a:spcPct val="100000"/>
              </a:lnSpc>
              <a:spcBef>
                <a:spcPct val="0"/>
              </a:spcBef>
              <a:spcAft>
                <a:spcPct val="0"/>
              </a:spcAft>
              <a:buFont typeface="Arial" pitchFamily="34" charset="0"/>
              <a:buNone/>
              <a:defRPr lang="zh-CN" altLang="en-US" sz="3200" b="0" dirty="0">
                <a:latin typeface="Arial" panose="020B0604020202020204" pitchFamily="34" charset="0"/>
                <a:ea typeface="微软雅黑" pitchFamily="34" charset="-122"/>
                <a:cs typeface="+mj-cs"/>
              </a:defRPr>
            </a:lvl1pPr>
          </a:lstStyle>
          <a:p>
            <a:pPr marL="0" marR="0" lvl="0" indent="0" algn="l" defTabSz="320705" rtl="0" eaLnBrk="0" fontAlgn="ctr" latinLnBrk="0" hangingPunct="0">
              <a:lnSpc>
                <a:spcPct val="100000"/>
              </a:lnSpc>
              <a:spcBef>
                <a:spcPct val="0"/>
              </a:spcBef>
              <a:spcAft>
                <a:spcPct val="0"/>
              </a:spcAft>
              <a:buClrTx/>
              <a:buSzTx/>
              <a:buFont typeface="Arial" pitchFamily="34" charset="0"/>
              <a:buNone/>
              <a:tabLst/>
              <a:defRPr/>
            </a:pPr>
            <a:r>
              <a:rPr kumimoji="0" lang="en-US" altLang="en-US" sz="2673" b="1" i="0" u="none" strike="noStrike" kern="0" cap="none" spc="0" normalizeH="0" baseline="0" noProof="0" dirty="0">
                <a:ln>
                  <a:noFill/>
                </a:ln>
                <a:solidFill>
                  <a:srgbClr val="00B0F0"/>
                </a:solidFill>
                <a:effectLst/>
                <a:uLnTx/>
                <a:uFillTx/>
                <a:latin typeface="Arial" panose="020B0604020202020204" pitchFamily="34" charset="0"/>
                <a:ea typeface="微软雅黑" pitchFamily="34" charset="-122"/>
                <a:cs typeface="+mj-cs"/>
                <a:sym typeface="Arial" pitchFamily="34" charset="0"/>
              </a:rPr>
              <a:t>Intelligent Fault Prediction: </a:t>
            </a:r>
            <a:r>
              <a:rPr kumimoji="0" lang="en-US" altLang="en-US" sz="2400" b="1" i="0" u="none" strike="noStrike" kern="0" cap="none" spc="0" normalizeH="0" baseline="0" noProof="0" dirty="0">
                <a:ln>
                  <a:noFill/>
                </a:ln>
                <a:solidFill>
                  <a:srgbClr val="00B0F0"/>
                </a:solidFill>
                <a:effectLst/>
                <a:uLnTx/>
                <a:uFillTx/>
                <a:latin typeface="Arial" panose="020B0604020202020204" pitchFamily="34" charset="0"/>
                <a:ea typeface="微软雅黑" pitchFamily="34" charset="-122"/>
                <a:cs typeface="+mj-cs"/>
                <a:sym typeface="Arial" pitchFamily="34" charset="0"/>
              </a:rPr>
              <a:t>Predicts Risky Hard Drives 7–30 Days in Advance</a:t>
            </a:r>
          </a:p>
        </p:txBody>
      </p:sp>
      <p:cxnSp>
        <p:nvCxnSpPr>
          <p:cNvPr id="7" name="直接连接符 6"/>
          <p:cNvCxnSpPr/>
          <p:nvPr/>
        </p:nvCxnSpPr>
        <p:spPr bwMode="auto">
          <a:xfrm>
            <a:off x="1953597" y="4556016"/>
            <a:ext cx="648994" cy="3625"/>
          </a:xfrm>
          <a:prstGeom prst="line">
            <a:avLst/>
          </a:prstGeom>
          <a:noFill/>
          <a:ln w="50800">
            <a:solidFill>
              <a:schemeClr val="bg1">
                <a:lumMod val="60000"/>
                <a:lumOff val="40000"/>
              </a:schemeClr>
            </a:solidFill>
            <a:miter lim="400000"/>
          </a:ln>
        </p:spPr>
      </p:cxnSp>
      <p:sp>
        <p:nvSpPr>
          <p:cNvPr id="8" name="圆角矩形 2054"/>
          <p:cNvSpPr/>
          <p:nvPr/>
        </p:nvSpPr>
        <p:spPr bwMode="auto">
          <a:xfrm>
            <a:off x="2596099" y="3897022"/>
            <a:ext cx="1495346" cy="1341322"/>
          </a:xfrm>
          <a:prstGeom prst="roundRect">
            <a:avLst>
              <a:gd name="adj" fmla="val 9776"/>
            </a:avLst>
          </a:prstGeom>
          <a:noFill/>
          <a:ln w="12700">
            <a:solidFill>
              <a:schemeClr val="bg1">
                <a:lumMod val="60000"/>
                <a:lumOff val="40000"/>
              </a:schemeClr>
            </a:solidFill>
          </a:ln>
        </p:spPr>
        <p:txBody>
          <a:bodyPr vert="horz" wrap="square" lIns="96692" tIns="48347" rIns="96692" bIns="48347" numCol="1" rtlCol="0" anchor="t" anchorCtr="0" compatLnSpc="1">
            <a:prstTxWarp prst="textNoShape">
              <a:avLst/>
            </a:prstTxWarp>
            <a:noAutofit/>
          </a:bodyPr>
          <a:lstStyle/>
          <a:p>
            <a:pPr marL="0" marR="0" lvl="0" indent="0" algn="ctr" defTabSz="966881" rtl="0" eaLnBrk="1" fontAlgn="ctr" latinLnBrk="0" hangingPunct="0">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grpSp>
        <p:nvGrpSpPr>
          <p:cNvPr id="9" name="组合 9216"/>
          <p:cNvGrpSpPr/>
          <p:nvPr/>
        </p:nvGrpSpPr>
        <p:grpSpPr>
          <a:xfrm>
            <a:off x="3070554" y="4051141"/>
            <a:ext cx="510480" cy="478822"/>
            <a:chOff x="14604262" y="2287248"/>
            <a:chExt cx="741649" cy="741650"/>
          </a:xfrm>
          <a:noFill/>
        </p:grpSpPr>
        <p:sp>
          <p:nvSpPr>
            <p:cNvPr id="10"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solidFill>
              <a:schemeClr val="bg1">
                <a:lumMod val="60000"/>
                <a:lumOff val="40000"/>
              </a:schemeClr>
            </a:solidFill>
            <a:ln w="9525">
              <a:solidFill>
                <a:schemeClr val="bg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6670" tIns="48335" rIns="96670" bIns="48335" numCol="1" rtlCol="0" anchor="ctr" anchorCtr="1" compatLnSpc="1">
              <a:noAutofit/>
            </a:bodyPr>
            <a:lstStyle/>
            <a:p>
              <a:pPr marL="0" marR="0" lvl="0" indent="0" algn="ctr" defTabSz="410766" rtl="0" eaLnBrk="1" fontAlgn="ctr" latinLnBrk="0" hangingPunct="0">
                <a:lnSpc>
                  <a:spcPct val="100000"/>
                </a:lnSpc>
                <a:spcBef>
                  <a:spcPts val="423"/>
                </a:spcBef>
                <a:spcAft>
                  <a:spcPts val="0"/>
                </a:spcAft>
                <a:buClr>
                  <a:prstClr val="white"/>
                </a:buClr>
                <a:buSzPct val="60000"/>
                <a:buFontTx/>
                <a:buNone/>
                <a:tabLst/>
                <a:defRPr/>
              </a:pPr>
              <a:endParaRPr kumimoji="0" lang="en-US" altLang="zh-CN" sz="1099"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Helvetica Neue"/>
              </a:endParaRPr>
            </a:p>
          </p:txBody>
        </p:sp>
        <p:sp>
          <p:nvSpPr>
            <p:cNvPr id="11"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pFill/>
            <a:ln w="9525">
              <a:solidFill>
                <a:schemeClr val="bg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6670" tIns="48335" rIns="96670" bIns="48335" numCol="1" rtlCol="0" anchor="ctr" anchorCtr="1" compatLnSpc="1">
              <a:noAutofit/>
            </a:bodyPr>
            <a:lstStyle/>
            <a:p>
              <a:pPr marL="0" marR="0" lvl="0" indent="0" algn="ctr" defTabSz="410766" rtl="0" eaLnBrk="1" fontAlgn="ctr" latinLnBrk="0" hangingPunct="0">
                <a:lnSpc>
                  <a:spcPct val="100000"/>
                </a:lnSpc>
                <a:spcBef>
                  <a:spcPts val="423"/>
                </a:spcBef>
                <a:spcAft>
                  <a:spcPts val="0"/>
                </a:spcAft>
                <a:buClr>
                  <a:prstClr val="white"/>
                </a:buClr>
                <a:buSzPct val="60000"/>
                <a:buFontTx/>
                <a:buNone/>
                <a:tabLst/>
                <a:defRPr/>
              </a:pPr>
              <a:endParaRPr kumimoji="0" lang="en-US" altLang="zh-CN" sz="1099"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Helvetica Neue"/>
              </a:endParaRPr>
            </a:p>
          </p:txBody>
        </p:sp>
      </p:grpSp>
      <p:grpSp>
        <p:nvGrpSpPr>
          <p:cNvPr id="12" name="组合 9216"/>
          <p:cNvGrpSpPr/>
          <p:nvPr/>
        </p:nvGrpSpPr>
        <p:grpSpPr>
          <a:xfrm>
            <a:off x="3075654" y="4641097"/>
            <a:ext cx="510480" cy="478822"/>
            <a:chOff x="14604262" y="2287248"/>
            <a:chExt cx="741649" cy="741650"/>
          </a:xfrm>
          <a:noFill/>
        </p:grpSpPr>
        <p:sp>
          <p:nvSpPr>
            <p:cNvPr id="14"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solidFill>
              <a:schemeClr val="bg1">
                <a:lumMod val="60000"/>
                <a:lumOff val="40000"/>
              </a:schemeClr>
            </a:solidFill>
            <a:ln w="9525">
              <a:solidFill>
                <a:schemeClr val="bg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6670" tIns="48335" rIns="96670" bIns="48335" numCol="1" rtlCol="0" anchor="ctr" anchorCtr="1" compatLnSpc="1">
              <a:noAutofit/>
            </a:bodyPr>
            <a:lstStyle/>
            <a:p>
              <a:pPr marL="0" marR="0" lvl="0" indent="0" algn="ctr" defTabSz="410766" rtl="0" eaLnBrk="1" fontAlgn="ctr" latinLnBrk="0" hangingPunct="0">
                <a:lnSpc>
                  <a:spcPct val="100000"/>
                </a:lnSpc>
                <a:spcBef>
                  <a:spcPts val="423"/>
                </a:spcBef>
                <a:spcAft>
                  <a:spcPts val="0"/>
                </a:spcAft>
                <a:buClr>
                  <a:prstClr val="white"/>
                </a:buClr>
                <a:buSzPct val="60000"/>
                <a:buFontTx/>
                <a:buNone/>
                <a:tabLst/>
                <a:defRPr/>
              </a:pPr>
              <a:endParaRPr kumimoji="0" lang="en-US" altLang="zh-CN" sz="1099"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Helvetica Neue"/>
              </a:endParaRPr>
            </a:p>
          </p:txBody>
        </p:sp>
        <p:sp>
          <p:nvSpPr>
            <p:cNvPr id="15"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pFill/>
            <a:ln w="9525">
              <a:solidFill>
                <a:schemeClr val="bg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6670" tIns="48335" rIns="96670" bIns="48335" numCol="1" rtlCol="0" anchor="ctr" anchorCtr="1" compatLnSpc="1">
              <a:noAutofit/>
            </a:bodyPr>
            <a:lstStyle/>
            <a:p>
              <a:pPr marL="0" marR="0" lvl="0" indent="0" algn="ctr" defTabSz="410766" rtl="0" eaLnBrk="1" fontAlgn="ctr" latinLnBrk="0" hangingPunct="0">
                <a:lnSpc>
                  <a:spcPct val="100000"/>
                </a:lnSpc>
                <a:spcBef>
                  <a:spcPts val="423"/>
                </a:spcBef>
                <a:spcAft>
                  <a:spcPts val="0"/>
                </a:spcAft>
                <a:buClr>
                  <a:prstClr val="white"/>
                </a:buClr>
                <a:buSzPct val="60000"/>
                <a:buFontTx/>
                <a:buNone/>
                <a:tabLst/>
                <a:defRPr/>
              </a:pPr>
              <a:endParaRPr kumimoji="0" lang="en-US" altLang="zh-CN" sz="1099"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Helvetica Neue"/>
              </a:endParaRPr>
            </a:p>
          </p:txBody>
        </p:sp>
      </p:grpSp>
      <p:cxnSp>
        <p:nvCxnSpPr>
          <p:cNvPr id="16" name="直接连接符 90"/>
          <p:cNvCxnSpPr/>
          <p:nvPr/>
        </p:nvCxnSpPr>
        <p:spPr bwMode="auto">
          <a:xfrm flipH="1">
            <a:off x="1700681" y="5145102"/>
            <a:ext cx="208681" cy="0"/>
          </a:xfrm>
          <a:prstGeom prst="line">
            <a:avLst/>
          </a:prstGeom>
          <a:noFill/>
          <a:ln w="50800">
            <a:solidFill>
              <a:schemeClr val="bg1">
                <a:lumMod val="60000"/>
                <a:lumOff val="40000"/>
              </a:schemeClr>
            </a:solidFill>
            <a:miter lim="400000"/>
          </a:ln>
        </p:spPr>
      </p:cxnSp>
      <p:cxnSp>
        <p:nvCxnSpPr>
          <p:cNvPr id="17" name="直接连接符 90"/>
          <p:cNvCxnSpPr/>
          <p:nvPr/>
        </p:nvCxnSpPr>
        <p:spPr bwMode="auto">
          <a:xfrm flipH="1">
            <a:off x="1700372" y="4555551"/>
            <a:ext cx="208681" cy="0"/>
          </a:xfrm>
          <a:prstGeom prst="line">
            <a:avLst/>
          </a:prstGeom>
          <a:noFill/>
          <a:ln w="50800">
            <a:solidFill>
              <a:schemeClr val="bg1">
                <a:lumMod val="60000"/>
                <a:lumOff val="40000"/>
              </a:schemeClr>
            </a:solidFill>
            <a:miter lim="400000"/>
          </a:ln>
        </p:spPr>
      </p:cxnSp>
      <p:cxnSp>
        <p:nvCxnSpPr>
          <p:cNvPr id="18" name="直接连接符 90"/>
          <p:cNvCxnSpPr/>
          <p:nvPr/>
        </p:nvCxnSpPr>
        <p:spPr bwMode="auto">
          <a:xfrm flipH="1">
            <a:off x="1715162" y="3796315"/>
            <a:ext cx="208681" cy="0"/>
          </a:xfrm>
          <a:prstGeom prst="line">
            <a:avLst/>
          </a:prstGeom>
          <a:noFill/>
          <a:ln w="50800">
            <a:solidFill>
              <a:schemeClr val="bg1">
                <a:lumMod val="60000"/>
                <a:lumOff val="40000"/>
              </a:schemeClr>
            </a:solidFill>
            <a:miter lim="400000"/>
          </a:ln>
        </p:spPr>
      </p:cxnSp>
      <p:cxnSp>
        <p:nvCxnSpPr>
          <p:cNvPr id="20" name="直接连接符 90"/>
          <p:cNvCxnSpPr/>
          <p:nvPr/>
        </p:nvCxnSpPr>
        <p:spPr bwMode="auto">
          <a:xfrm flipH="1">
            <a:off x="1710519" y="5648301"/>
            <a:ext cx="208681" cy="0"/>
          </a:xfrm>
          <a:prstGeom prst="line">
            <a:avLst/>
          </a:prstGeom>
          <a:noFill/>
          <a:ln w="50800">
            <a:solidFill>
              <a:schemeClr val="bg1">
                <a:lumMod val="60000"/>
                <a:lumOff val="40000"/>
              </a:schemeClr>
            </a:solidFill>
            <a:miter lim="400000"/>
          </a:ln>
        </p:spPr>
      </p:cxnSp>
      <p:grpSp>
        <p:nvGrpSpPr>
          <p:cNvPr id="21" name="组合 20"/>
          <p:cNvGrpSpPr/>
          <p:nvPr/>
        </p:nvGrpSpPr>
        <p:grpSpPr>
          <a:xfrm>
            <a:off x="553822" y="4184701"/>
            <a:ext cx="1169808" cy="690531"/>
            <a:chOff x="3068815" y="3399637"/>
            <a:chExt cx="1257955" cy="774578"/>
          </a:xfrm>
          <a:noFill/>
        </p:grpSpPr>
        <p:sp>
          <p:nvSpPr>
            <p:cNvPr id="22" name="Freeform 135"/>
            <p:cNvSpPr>
              <a:spLocks/>
            </p:cNvSpPr>
            <p:nvPr/>
          </p:nvSpPr>
          <p:spPr bwMode="auto">
            <a:xfrm>
              <a:off x="4099984" y="4000012"/>
              <a:ext cx="226786" cy="149316"/>
            </a:xfrm>
            <a:custGeom>
              <a:avLst/>
              <a:gdLst>
                <a:gd name="T0" fmla="*/ 94 w 120"/>
                <a:gd name="T1" fmla="*/ 90 h 90"/>
                <a:gd name="T2" fmla="*/ 94 w 120"/>
                <a:gd name="T3" fmla="*/ 90 h 90"/>
                <a:gd name="T4" fmla="*/ 0 w 120"/>
                <a:gd name="T5" fmla="*/ 90 h 90"/>
                <a:gd name="T6" fmla="*/ 0 w 120"/>
                <a:gd name="T7" fmla="*/ 65 h 90"/>
                <a:gd name="T8" fmla="*/ 94 w 120"/>
                <a:gd name="T9" fmla="*/ 65 h 90"/>
                <a:gd name="T10" fmla="*/ 95 w 120"/>
                <a:gd name="T11" fmla="*/ 64 h 90"/>
                <a:gd name="T12" fmla="*/ 95 w 120"/>
                <a:gd name="T13" fmla="*/ 0 h 90"/>
                <a:gd name="T14" fmla="*/ 120 w 120"/>
                <a:gd name="T15" fmla="*/ 0 h 90"/>
                <a:gd name="T16" fmla="*/ 120 w 120"/>
                <a:gd name="T17" fmla="*/ 64 h 90"/>
                <a:gd name="T18" fmla="*/ 94 w 12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90">
                  <a:moveTo>
                    <a:pt x="94" y="90"/>
                  </a:moveTo>
                  <a:lnTo>
                    <a:pt x="94" y="90"/>
                  </a:lnTo>
                  <a:lnTo>
                    <a:pt x="0" y="90"/>
                  </a:lnTo>
                  <a:lnTo>
                    <a:pt x="0" y="65"/>
                  </a:lnTo>
                  <a:lnTo>
                    <a:pt x="94" y="65"/>
                  </a:lnTo>
                  <a:cubicBezTo>
                    <a:pt x="94" y="65"/>
                    <a:pt x="95" y="65"/>
                    <a:pt x="95" y="64"/>
                  </a:cubicBezTo>
                  <a:lnTo>
                    <a:pt x="95" y="0"/>
                  </a:lnTo>
                  <a:lnTo>
                    <a:pt x="120" y="0"/>
                  </a:lnTo>
                  <a:lnTo>
                    <a:pt x="120" y="64"/>
                  </a:lnTo>
                  <a:cubicBezTo>
                    <a:pt x="120" y="78"/>
                    <a:pt x="108" y="90"/>
                    <a:pt x="94" y="90"/>
                  </a:cubicBez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3" name="Freeform 136"/>
            <p:cNvSpPr>
              <a:spLocks/>
            </p:cNvSpPr>
            <p:nvPr/>
          </p:nvSpPr>
          <p:spPr bwMode="auto">
            <a:xfrm>
              <a:off x="3068815" y="3399637"/>
              <a:ext cx="1257955" cy="749694"/>
            </a:xfrm>
            <a:custGeom>
              <a:avLst/>
              <a:gdLst>
                <a:gd name="T0" fmla="*/ 449 w 663"/>
                <a:gd name="T1" fmla="*/ 447 h 447"/>
                <a:gd name="T2" fmla="*/ 449 w 663"/>
                <a:gd name="T3" fmla="*/ 447 h 447"/>
                <a:gd name="T4" fmla="*/ 26 w 663"/>
                <a:gd name="T5" fmla="*/ 447 h 447"/>
                <a:gd name="T6" fmla="*/ 0 w 663"/>
                <a:gd name="T7" fmla="*/ 421 h 447"/>
                <a:gd name="T8" fmla="*/ 0 w 663"/>
                <a:gd name="T9" fmla="*/ 27 h 447"/>
                <a:gd name="T10" fmla="*/ 26 w 663"/>
                <a:gd name="T11" fmla="*/ 0 h 447"/>
                <a:gd name="T12" fmla="*/ 637 w 663"/>
                <a:gd name="T13" fmla="*/ 0 h 447"/>
                <a:gd name="T14" fmla="*/ 663 w 663"/>
                <a:gd name="T15" fmla="*/ 27 h 447"/>
                <a:gd name="T16" fmla="*/ 663 w 663"/>
                <a:gd name="T17" fmla="*/ 86 h 447"/>
                <a:gd name="T18" fmla="*/ 638 w 663"/>
                <a:gd name="T19" fmla="*/ 86 h 447"/>
                <a:gd name="T20" fmla="*/ 638 w 663"/>
                <a:gd name="T21" fmla="*/ 27 h 447"/>
                <a:gd name="T22" fmla="*/ 637 w 663"/>
                <a:gd name="T23" fmla="*/ 25 h 447"/>
                <a:gd name="T24" fmla="*/ 26 w 663"/>
                <a:gd name="T25" fmla="*/ 25 h 447"/>
                <a:gd name="T26" fmla="*/ 24 w 663"/>
                <a:gd name="T27" fmla="*/ 27 h 447"/>
                <a:gd name="T28" fmla="*/ 24 w 663"/>
                <a:gd name="T29" fmla="*/ 421 h 447"/>
                <a:gd name="T30" fmla="*/ 26 w 663"/>
                <a:gd name="T31" fmla="*/ 422 h 447"/>
                <a:gd name="T32" fmla="*/ 449 w 663"/>
                <a:gd name="T33" fmla="*/ 422 h 447"/>
                <a:gd name="T34" fmla="*/ 449 w 663"/>
                <a:gd name="T35"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447">
                  <a:moveTo>
                    <a:pt x="449" y="447"/>
                  </a:moveTo>
                  <a:lnTo>
                    <a:pt x="449" y="447"/>
                  </a:lnTo>
                  <a:lnTo>
                    <a:pt x="26" y="447"/>
                  </a:lnTo>
                  <a:cubicBezTo>
                    <a:pt x="11" y="447"/>
                    <a:pt x="0" y="435"/>
                    <a:pt x="0" y="421"/>
                  </a:cubicBezTo>
                  <a:lnTo>
                    <a:pt x="0" y="27"/>
                  </a:lnTo>
                  <a:cubicBezTo>
                    <a:pt x="0" y="12"/>
                    <a:pt x="11" y="0"/>
                    <a:pt x="26" y="0"/>
                  </a:cubicBezTo>
                  <a:lnTo>
                    <a:pt x="637" y="0"/>
                  </a:lnTo>
                  <a:cubicBezTo>
                    <a:pt x="651" y="0"/>
                    <a:pt x="663" y="12"/>
                    <a:pt x="663" y="27"/>
                  </a:cubicBezTo>
                  <a:lnTo>
                    <a:pt x="663" y="86"/>
                  </a:lnTo>
                  <a:lnTo>
                    <a:pt x="638" y="86"/>
                  </a:lnTo>
                  <a:lnTo>
                    <a:pt x="638" y="27"/>
                  </a:lnTo>
                  <a:cubicBezTo>
                    <a:pt x="638" y="26"/>
                    <a:pt x="637" y="25"/>
                    <a:pt x="637" y="25"/>
                  </a:cubicBezTo>
                  <a:lnTo>
                    <a:pt x="26" y="25"/>
                  </a:lnTo>
                  <a:cubicBezTo>
                    <a:pt x="25" y="25"/>
                    <a:pt x="24" y="26"/>
                    <a:pt x="24" y="27"/>
                  </a:cubicBezTo>
                  <a:lnTo>
                    <a:pt x="24" y="421"/>
                  </a:lnTo>
                  <a:cubicBezTo>
                    <a:pt x="24" y="422"/>
                    <a:pt x="25" y="422"/>
                    <a:pt x="26" y="422"/>
                  </a:cubicBezTo>
                  <a:lnTo>
                    <a:pt x="449" y="422"/>
                  </a:lnTo>
                  <a:lnTo>
                    <a:pt x="449" y="44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4" name="Freeform 139"/>
            <p:cNvSpPr>
              <a:spLocks/>
            </p:cNvSpPr>
            <p:nvPr/>
          </p:nvSpPr>
          <p:spPr bwMode="auto">
            <a:xfrm>
              <a:off x="3972417" y="3499181"/>
              <a:ext cx="17719" cy="37329"/>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5" name="Freeform 140"/>
            <p:cNvSpPr>
              <a:spLocks/>
            </p:cNvSpPr>
            <p:nvPr/>
          </p:nvSpPr>
          <p:spPr bwMode="auto">
            <a:xfrm>
              <a:off x="4018482" y="3499181"/>
              <a:ext cx="17719" cy="37329"/>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6" name="Freeform 141"/>
            <p:cNvSpPr>
              <a:spLocks/>
            </p:cNvSpPr>
            <p:nvPr/>
          </p:nvSpPr>
          <p:spPr bwMode="auto">
            <a:xfrm>
              <a:off x="4064549" y="3499181"/>
              <a:ext cx="17719" cy="37329"/>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7" name="Freeform 142"/>
            <p:cNvSpPr>
              <a:spLocks/>
            </p:cNvSpPr>
            <p:nvPr/>
          </p:nvSpPr>
          <p:spPr bwMode="auto">
            <a:xfrm>
              <a:off x="3972417" y="3726266"/>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8" name="Freeform 143"/>
            <p:cNvSpPr>
              <a:spLocks/>
            </p:cNvSpPr>
            <p:nvPr/>
          </p:nvSpPr>
          <p:spPr bwMode="auto">
            <a:xfrm>
              <a:off x="4018482" y="3726266"/>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9" name="Freeform 144"/>
            <p:cNvSpPr>
              <a:spLocks/>
            </p:cNvSpPr>
            <p:nvPr/>
          </p:nvSpPr>
          <p:spPr bwMode="auto">
            <a:xfrm>
              <a:off x="4064549" y="3726266"/>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0" name="Freeform 146"/>
            <p:cNvSpPr>
              <a:spLocks/>
            </p:cNvSpPr>
            <p:nvPr/>
          </p:nvSpPr>
          <p:spPr bwMode="auto">
            <a:xfrm>
              <a:off x="3972417" y="3800924"/>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1" name="Freeform 147"/>
            <p:cNvSpPr>
              <a:spLocks/>
            </p:cNvSpPr>
            <p:nvPr/>
          </p:nvSpPr>
          <p:spPr bwMode="auto">
            <a:xfrm>
              <a:off x="4018482" y="3800924"/>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2" name="Freeform 148"/>
            <p:cNvSpPr>
              <a:spLocks/>
            </p:cNvSpPr>
            <p:nvPr/>
          </p:nvSpPr>
          <p:spPr bwMode="auto">
            <a:xfrm>
              <a:off x="4064549" y="3800924"/>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3" name="Freeform 149"/>
            <p:cNvSpPr>
              <a:spLocks/>
            </p:cNvSpPr>
            <p:nvPr/>
          </p:nvSpPr>
          <p:spPr bwMode="auto">
            <a:xfrm>
              <a:off x="3972417" y="4028010"/>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4" name="Freeform 150"/>
            <p:cNvSpPr>
              <a:spLocks/>
            </p:cNvSpPr>
            <p:nvPr/>
          </p:nvSpPr>
          <p:spPr bwMode="auto">
            <a:xfrm>
              <a:off x="4018482" y="4028010"/>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5" name="Freeform 151"/>
            <p:cNvSpPr>
              <a:spLocks/>
            </p:cNvSpPr>
            <p:nvPr/>
          </p:nvSpPr>
          <p:spPr bwMode="auto">
            <a:xfrm>
              <a:off x="4064549" y="4028010"/>
              <a:ext cx="17719" cy="27998"/>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6" name="Freeform 153"/>
            <p:cNvSpPr>
              <a:spLocks/>
            </p:cNvSpPr>
            <p:nvPr/>
          </p:nvSpPr>
          <p:spPr bwMode="auto">
            <a:xfrm>
              <a:off x="4121245" y="3580061"/>
              <a:ext cx="88589" cy="15555"/>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7" name="Freeform 156"/>
            <p:cNvSpPr>
              <a:spLocks/>
            </p:cNvSpPr>
            <p:nvPr/>
          </p:nvSpPr>
          <p:spPr bwMode="auto">
            <a:xfrm>
              <a:off x="4121245" y="3875582"/>
              <a:ext cx="88589" cy="18665"/>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8" name="Freeform 158"/>
            <p:cNvSpPr>
              <a:spLocks/>
            </p:cNvSpPr>
            <p:nvPr/>
          </p:nvSpPr>
          <p:spPr bwMode="auto">
            <a:xfrm>
              <a:off x="4121245" y="3956462"/>
              <a:ext cx="88589" cy="15555"/>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39" name="Freeform 161"/>
            <p:cNvSpPr>
              <a:spLocks/>
            </p:cNvSpPr>
            <p:nvPr/>
          </p:nvSpPr>
          <p:spPr bwMode="auto">
            <a:xfrm>
              <a:off x="4192116" y="3511624"/>
              <a:ext cx="109851" cy="519498"/>
            </a:xfrm>
            <a:custGeom>
              <a:avLst/>
              <a:gdLst>
                <a:gd name="T0" fmla="*/ 59 w 59"/>
                <a:gd name="T1" fmla="*/ 311 h 311"/>
                <a:gd name="T2" fmla="*/ 59 w 59"/>
                <a:gd name="T3" fmla="*/ 311 h 311"/>
                <a:gd name="T4" fmla="*/ 0 w 59"/>
                <a:gd name="T5" fmla="*/ 311 h 311"/>
                <a:gd name="T6" fmla="*/ 0 w 59"/>
                <a:gd name="T7" fmla="*/ 0 h 311"/>
                <a:gd name="T8" fmla="*/ 59 w 59"/>
                <a:gd name="T9" fmla="*/ 0 h 311"/>
                <a:gd name="T10" fmla="*/ 59 w 59"/>
                <a:gd name="T11" fmla="*/ 20 h 311"/>
                <a:gd name="T12" fmla="*/ 20 w 59"/>
                <a:gd name="T13" fmla="*/ 20 h 311"/>
                <a:gd name="T14" fmla="*/ 20 w 59"/>
                <a:gd name="T15" fmla="*/ 291 h 311"/>
                <a:gd name="T16" fmla="*/ 59 w 59"/>
                <a:gd name="T17" fmla="*/ 291 h 311"/>
                <a:gd name="T18" fmla="*/ 59 w 59"/>
                <a:gd name="T1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1">
                  <a:moveTo>
                    <a:pt x="59" y="311"/>
                  </a:moveTo>
                  <a:lnTo>
                    <a:pt x="59" y="311"/>
                  </a:lnTo>
                  <a:lnTo>
                    <a:pt x="0" y="311"/>
                  </a:lnTo>
                  <a:lnTo>
                    <a:pt x="0" y="0"/>
                  </a:lnTo>
                  <a:lnTo>
                    <a:pt x="59" y="0"/>
                  </a:lnTo>
                  <a:lnTo>
                    <a:pt x="59" y="20"/>
                  </a:lnTo>
                  <a:lnTo>
                    <a:pt x="20" y="20"/>
                  </a:lnTo>
                  <a:lnTo>
                    <a:pt x="20" y="291"/>
                  </a:lnTo>
                  <a:lnTo>
                    <a:pt x="59" y="291"/>
                  </a:lnTo>
                  <a:lnTo>
                    <a:pt x="59" y="311"/>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0" name="Freeform 162"/>
            <p:cNvSpPr>
              <a:spLocks/>
            </p:cNvSpPr>
            <p:nvPr/>
          </p:nvSpPr>
          <p:spPr bwMode="auto">
            <a:xfrm>
              <a:off x="4259442" y="3570728"/>
              <a:ext cx="67328" cy="6222"/>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1" name="Freeform 163"/>
            <p:cNvSpPr>
              <a:spLocks/>
            </p:cNvSpPr>
            <p:nvPr/>
          </p:nvSpPr>
          <p:spPr bwMode="auto">
            <a:xfrm>
              <a:off x="4259442" y="3592504"/>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2" name="Freeform 164"/>
            <p:cNvSpPr>
              <a:spLocks/>
            </p:cNvSpPr>
            <p:nvPr/>
          </p:nvSpPr>
          <p:spPr bwMode="auto">
            <a:xfrm>
              <a:off x="4259442" y="3617390"/>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3" name="Freeform 165"/>
            <p:cNvSpPr>
              <a:spLocks/>
            </p:cNvSpPr>
            <p:nvPr/>
          </p:nvSpPr>
          <p:spPr bwMode="auto">
            <a:xfrm>
              <a:off x="4259442" y="3642276"/>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4" name="Freeform 166"/>
            <p:cNvSpPr>
              <a:spLocks/>
            </p:cNvSpPr>
            <p:nvPr/>
          </p:nvSpPr>
          <p:spPr bwMode="auto">
            <a:xfrm>
              <a:off x="4259442" y="3667162"/>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5" name="Freeform 167"/>
            <p:cNvSpPr>
              <a:spLocks/>
            </p:cNvSpPr>
            <p:nvPr/>
          </p:nvSpPr>
          <p:spPr bwMode="auto">
            <a:xfrm>
              <a:off x="4259442" y="3688937"/>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6" name="Freeform 168"/>
            <p:cNvSpPr>
              <a:spLocks/>
            </p:cNvSpPr>
            <p:nvPr/>
          </p:nvSpPr>
          <p:spPr bwMode="auto">
            <a:xfrm>
              <a:off x="4259442" y="3716934"/>
              <a:ext cx="67328" cy="6222"/>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7" name="Freeform 169"/>
            <p:cNvSpPr>
              <a:spLocks/>
            </p:cNvSpPr>
            <p:nvPr/>
          </p:nvSpPr>
          <p:spPr bwMode="auto">
            <a:xfrm>
              <a:off x="4259442" y="3738709"/>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8" name="Freeform 170"/>
            <p:cNvSpPr>
              <a:spLocks/>
            </p:cNvSpPr>
            <p:nvPr/>
          </p:nvSpPr>
          <p:spPr bwMode="auto">
            <a:xfrm>
              <a:off x="4259442" y="3763595"/>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49" name="Freeform 171"/>
            <p:cNvSpPr>
              <a:spLocks/>
            </p:cNvSpPr>
            <p:nvPr/>
          </p:nvSpPr>
          <p:spPr bwMode="auto">
            <a:xfrm>
              <a:off x="4259442" y="3788481"/>
              <a:ext cx="67328" cy="6222"/>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0" name="Freeform 172"/>
            <p:cNvSpPr>
              <a:spLocks/>
            </p:cNvSpPr>
            <p:nvPr/>
          </p:nvSpPr>
          <p:spPr bwMode="auto">
            <a:xfrm>
              <a:off x="4259442" y="3813367"/>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1" name="Freeform 173"/>
            <p:cNvSpPr>
              <a:spLocks/>
            </p:cNvSpPr>
            <p:nvPr/>
          </p:nvSpPr>
          <p:spPr bwMode="auto">
            <a:xfrm>
              <a:off x="4259442" y="3835143"/>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2" name="Freeform 174"/>
            <p:cNvSpPr>
              <a:spLocks/>
            </p:cNvSpPr>
            <p:nvPr/>
          </p:nvSpPr>
          <p:spPr bwMode="auto">
            <a:xfrm>
              <a:off x="4259442" y="3897358"/>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3" name="Freeform 175"/>
            <p:cNvSpPr>
              <a:spLocks/>
            </p:cNvSpPr>
            <p:nvPr/>
          </p:nvSpPr>
          <p:spPr bwMode="auto">
            <a:xfrm>
              <a:off x="4259442" y="3922245"/>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4" name="Freeform 176"/>
            <p:cNvSpPr>
              <a:spLocks/>
            </p:cNvSpPr>
            <p:nvPr/>
          </p:nvSpPr>
          <p:spPr bwMode="auto">
            <a:xfrm>
              <a:off x="4259442" y="3947131"/>
              <a:ext cx="67328" cy="9333"/>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5" name="Freeform 177"/>
            <p:cNvSpPr>
              <a:spLocks/>
            </p:cNvSpPr>
            <p:nvPr/>
          </p:nvSpPr>
          <p:spPr bwMode="auto">
            <a:xfrm>
              <a:off x="4259442" y="3975126"/>
              <a:ext cx="67328" cy="6222"/>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6" name="Freeform 181"/>
            <p:cNvSpPr>
              <a:spLocks/>
            </p:cNvSpPr>
            <p:nvPr/>
          </p:nvSpPr>
          <p:spPr bwMode="auto">
            <a:xfrm>
              <a:off x="3869653" y="4084004"/>
              <a:ext cx="95676" cy="87101"/>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39" y="0"/>
                    <a:pt x="51" y="11"/>
                    <a:pt x="51" y="25"/>
                  </a:cubicBezTo>
                  <a:cubicBezTo>
                    <a:pt x="51" y="39"/>
                    <a:pt x="39" y="51"/>
                    <a:pt x="25" y="51"/>
                  </a:cubicBez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7" name="Freeform 182"/>
            <p:cNvSpPr>
              <a:spLocks/>
            </p:cNvSpPr>
            <p:nvPr/>
          </p:nvSpPr>
          <p:spPr bwMode="auto">
            <a:xfrm>
              <a:off x="4057462" y="4087114"/>
              <a:ext cx="99219" cy="87101"/>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8" name="Freeform 183"/>
            <p:cNvSpPr>
              <a:spLocks/>
            </p:cNvSpPr>
            <p:nvPr/>
          </p:nvSpPr>
          <p:spPr bwMode="auto">
            <a:xfrm>
              <a:off x="4128332" y="3679605"/>
              <a:ext cx="74415" cy="18665"/>
            </a:xfrm>
            <a:custGeom>
              <a:avLst/>
              <a:gdLst>
                <a:gd name="T0" fmla="*/ 40 w 40"/>
                <a:gd name="T1" fmla="*/ 10 h 10"/>
                <a:gd name="T2" fmla="*/ 40 w 40"/>
                <a:gd name="T3" fmla="*/ 10 h 10"/>
                <a:gd name="T4" fmla="*/ 0 w 40"/>
                <a:gd name="T5" fmla="*/ 10 h 10"/>
                <a:gd name="T6" fmla="*/ 0 w 40"/>
                <a:gd name="T7" fmla="*/ 0 h 10"/>
                <a:gd name="T8" fmla="*/ 40 w 40"/>
                <a:gd name="T9" fmla="*/ 0 h 10"/>
                <a:gd name="T10" fmla="*/ 40 w 40"/>
                <a:gd name="T11" fmla="*/ 10 h 10"/>
              </a:gdLst>
              <a:ahLst/>
              <a:cxnLst>
                <a:cxn ang="0">
                  <a:pos x="T0" y="T1"/>
                </a:cxn>
                <a:cxn ang="0">
                  <a:pos x="T2" y="T3"/>
                </a:cxn>
                <a:cxn ang="0">
                  <a:pos x="T4" y="T5"/>
                </a:cxn>
                <a:cxn ang="0">
                  <a:pos x="T6" y="T7"/>
                </a:cxn>
                <a:cxn ang="0">
                  <a:pos x="T8" y="T9"/>
                </a:cxn>
                <a:cxn ang="0">
                  <a:pos x="T10" y="T11"/>
                </a:cxn>
              </a:cxnLst>
              <a:rect l="0" t="0" r="r" b="b"/>
              <a:pathLst>
                <a:path w="40" h="10">
                  <a:moveTo>
                    <a:pt x="40" y="10"/>
                  </a:moveTo>
                  <a:lnTo>
                    <a:pt x="40" y="10"/>
                  </a:lnTo>
                  <a:lnTo>
                    <a:pt x="0" y="10"/>
                  </a:lnTo>
                  <a:lnTo>
                    <a:pt x="0" y="0"/>
                  </a:lnTo>
                  <a:lnTo>
                    <a:pt x="40" y="0"/>
                  </a:lnTo>
                  <a:lnTo>
                    <a:pt x="40" y="10"/>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59" name="Freeform 184"/>
            <p:cNvSpPr>
              <a:spLocks/>
            </p:cNvSpPr>
            <p:nvPr/>
          </p:nvSpPr>
          <p:spPr bwMode="auto">
            <a:xfrm>
              <a:off x="4248812" y="3527177"/>
              <a:ext cx="17719" cy="488390"/>
            </a:xfrm>
            <a:custGeom>
              <a:avLst/>
              <a:gdLst>
                <a:gd name="T0" fmla="*/ 10 w 10"/>
                <a:gd name="T1" fmla="*/ 291 h 291"/>
                <a:gd name="T2" fmla="*/ 10 w 10"/>
                <a:gd name="T3" fmla="*/ 291 h 291"/>
                <a:gd name="T4" fmla="*/ 0 w 10"/>
                <a:gd name="T5" fmla="*/ 291 h 291"/>
                <a:gd name="T6" fmla="*/ 0 w 10"/>
                <a:gd name="T7" fmla="*/ 0 h 291"/>
                <a:gd name="T8" fmla="*/ 10 w 10"/>
                <a:gd name="T9" fmla="*/ 0 h 291"/>
                <a:gd name="T10" fmla="*/ 10 w 10"/>
                <a:gd name="T11" fmla="*/ 291 h 291"/>
              </a:gdLst>
              <a:ahLst/>
              <a:cxnLst>
                <a:cxn ang="0">
                  <a:pos x="T0" y="T1"/>
                </a:cxn>
                <a:cxn ang="0">
                  <a:pos x="T2" y="T3"/>
                </a:cxn>
                <a:cxn ang="0">
                  <a:pos x="T4" y="T5"/>
                </a:cxn>
                <a:cxn ang="0">
                  <a:pos x="T6" y="T7"/>
                </a:cxn>
                <a:cxn ang="0">
                  <a:pos x="T8" y="T9"/>
                </a:cxn>
                <a:cxn ang="0">
                  <a:pos x="T10" y="T11"/>
                </a:cxn>
              </a:cxnLst>
              <a:rect l="0" t="0" r="r" b="b"/>
              <a:pathLst>
                <a:path w="10" h="291">
                  <a:moveTo>
                    <a:pt x="10" y="291"/>
                  </a:moveTo>
                  <a:lnTo>
                    <a:pt x="10" y="291"/>
                  </a:lnTo>
                  <a:lnTo>
                    <a:pt x="0" y="291"/>
                  </a:lnTo>
                  <a:lnTo>
                    <a:pt x="0" y="0"/>
                  </a:lnTo>
                  <a:lnTo>
                    <a:pt x="10" y="0"/>
                  </a:lnTo>
                  <a:lnTo>
                    <a:pt x="10" y="291"/>
                  </a:lnTo>
                  <a:close/>
                </a:path>
              </a:pathLst>
            </a:custGeom>
            <a:grp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grpSp>
      <p:cxnSp>
        <p:nvCxnSpPr>
          <p:cNvPr id="60" name="直接连接符 147"/>
          <p:cNvCxnSpPr/>
          <p:nvPr/>
        </p:nvCxnSpPr>
        <p:spPr bwMode="auto">
          <a:xfrm>
            <a:off x="1933562" y="3643736"/>
            <a:ext cx="6626" cy="2182249"/>
          </a:xfrm>
          <a:prstGeom prst="line">
            <a:avLst/>
          </a:prstGeom>
          <a:noFill/>
          <a:ln w="50800">
            <a:solidFill>
              <a:schemeClr val="bg1">
                <a:lumMod val="60000"/>
                <a:lumOff val="40000"/>
              </a:schemeClr>
            </a:solidFill>
            <a:miter lim="400000"/>
          </a:ln>
        </p:spPr>
      </p:cxnSp>
      <p:pic>
        <p:nvPicPr>
          <p:cNvPr id="61" name="Picture 4" descr="C:\Users\w00204092.CHINA\Desktop\PNG\芯片图标-03.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71060" y="4305752"/>
            <a:ext cx="377985" cy="340835"/>
          </a:xfrm>
          <a:prstGeom prst="rect">
            <a:avLst/>
          </a:prstGeom>
          <a:noFill/>
          <a:ln w="9525">
            <a:noFill/>
            <a:headEnd type="none" w="med" len="med"/>
            <a:tailEnd type="none" w="med" len="med"/>
          </a:ln>
        </p:spPr>
      </p:pic>
      <p:grpSp>
        <p:nvGrpSpPr>
          <p:cNvPr id="62" name="Group 7"/>
          <p:cNvGrpSpPr/>
          <p:nvPr/>
        </p:nvGrpSpPr>
        <p:grpSpPr>
          <a:xfrm>
            <a:off x="4602103" y="4312492"/>
            <a:ext cx="615753" cy="589155"/>
            <a:chOff x="9077319" y="1039728"/>
            <a:chExt cx="662304" cy="661016"/>
          </a:xfrm>
          <a:noFill/>
        </p:grpSpPr>
        <p:sp>
          <p:nvSpPr>
            <p:cNvPr id="63" name="Rectangle 6"/>
            <p:cNvSpPr/>
            <p:nvPr/>
          </p:nvSpPr>
          <p:spPr bwMode="auto">
            <a:xfrm>
              <a:off x="9077319" y="1039728"/>
              <a:ext cx="662304" cy="658479"/>
            </a:xfrm>
            <a:prstGeom prst="rect">
              <a:avLst/>
            </a:prstGeom>
            <a:grpFill/>
            <a:ln w="9525">
              <a:solidFill>
                <a:schemeClr val="bg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6670" tIns="48335" rIns="96670" bIns="48335" numCol="1" rtlCol="0" anchor="ctr" anchorCtr="1" compatLnSpc="1">
              <a:noAutofit/>
            </a:bodyPr>
            <a:lstStyle/>
            <a:p>
              <a:pPr marL="0" marR="0" lvl="0" indent="0" algn="ctr" defTabSz="410766" rtl="0" eaLnBrk="1" fontAlgn="ctr" latinLnBrk="0" hangingPunct="0">
                <a:lnSpc>
                  <a:spcPct val="100000"/>
                </a:lnSpc>
                <a:spcBef>
                  <a:spcPts val="423"/>
                </a:spcBef>
                <a:spcAft>
                  <a:spcPts val="0"/>
                </a:spcAft>
                <a:buClr>
                  <a:prstClr val="white"/>
                </a:buClr>
                <a:buSzPct val="60000"/>
                <a:buFontTx/>
                <a:buNone/>
                <a:tabLst/>
                <a:defRPr/>
              </a:pPr>
              <a:endParaRPr kumimoji="0" lang="en-US" sz="1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n-cs"/>
                <a:sym typeface="Helvetica Neue"/>
              </a:endParaRPr>
            </a:p>
          </p:txBody>
        </p:sp>
        <p:sp>
          <p:nvSpPr>
            <p:cNvPr id="64" name="TextBox 272"/>
            <p:cNvSpPr txBox="1"/>
            <p:nvPr/>
          </p:nvSpPr>
          <p:spPr>
            <a:xfrm>
              <a:off x="9077319" y="1424603"/>
              <a:ext cx="648816" cy="276141"/>
            </a:xfrm>
            <a:prstGeom prst="rect">
              <a:avLst/>
            </a:prstGeom>
            <a:grpFill/>
            <a:ln>
              <a:solidFill>
                <a:schemeClr val="bg1">
                  <a:lumMod val="60000"/>
                  <a:lumOff val="40000"/>
                </a:schemeClr>
              </a:solidFill>
            </a:ln>
          </p:spPr>
          <p:txBody>
            <a:bodyPr wrap="square" rtlCol="0">
              <a:noAutofit/>
            </a:bodyPr>
            <a:lstStyle/>
            <a:p>
              <a:pPr marL="0" marR="0" lvl="0" indent="0" algn="ctr" defTabSz="1218349"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iBMC</a:t>
              </a:r>
            </a:p>
          </p:txBody>
        </p:sp>
        <p:pic>
          <p:nvPicPr>
            <p:cNvPr id="65" name="Picture 2" descr="C:\Users\w00204092.CHINA\Desktop\PNG\芯片图标-01.png"/>
            <p:cNvPicPr>
              <a:picLocks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218792" y="1132395"/>
              <a:ext cx="365871" cy="317716"/>
            </a:xfrm>
            <a:prstGeom prst="rect">
              <a:avLst/>
            </a:prstGeom>
            <a:grpFill/>
            <a:ln w="9525">
              <a:noFill/>
              <a:headEnd type="none" w="med" len="med"/>
              <a:tailEnd type="none" w="med" len="med"/>
            </a:ln>
          </p:spPr>
        </p:pic>
      </p:grpSp>
      <p:cxnSp>
        <p:nvCxnSpPr>
          <p:cNvPr id="66" name="直接连接符 147"/>
          <p:cNvCxnSpPr/>
          <p:nvPr/>
        </p:nvCxnSpPr>
        <p:spPr bwMode="auto">
          <a:xfrm flipV="1">
            <a:off x="4104839" y="4649332"/>
            <a:ext cx="498222" cy="1"/>
          </a:xfrm>
          <a:prstGeom prst="line">
            <a:avLst/>
          </a:prstGeom>
          <a:noFill/>
          <a:ln w="50800">
            <a:solidFill>
              <a:schemeClr val="bg1">
                <a:lumMod val="60000"/>
                <a:lumOff val="40000"/>
              </a:schemeClr>
            </a:solidFill>
            <a:miter lim="400000"/>
          </a:ln>
        </p:spPr>
      </p:cxnSp>
      <p:sp>
        <p:nvSpPr>
          <p:cNvPr id="68" name="TextBox 272"/>
          <p:cNvSpPr txBox="1"/>
          <p:nvPr/>
        </p:nvSpPr>
        <p:spPr>
          <a:xfrm>
            <a:off x="493726" y="4183661"/>
            <a:ext cx="603213" cy="246121"/>
          </a:xfrm>
          <a:prstGeom prst="rect">
            <a:avLst/>
          </a:prstGeom>
          <a:noFill/>
          <a:ln>
            <a:noFill/>
          </a:ln>
        </p:spPr>
        <p:txBody>
          <a:bodyPr wrap="square" rtlCol="0">
            <a:noAutofit/>
          </a:bodyPr>
          <a:lstStyle/>
          <a:p>
            <a:pPr marL="0" marR="0" lvl="0" indent="0" algn="ctr" defTabSz="1218349"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rPr>
              <a:t>HDD</a:t>
            </a:r>
          </a:p>
        </p:txBody>
      </p:sp>
      <p:sp>
        <p:nvSpPr>
          <p:cNvPr id="70" name="Freeform 135"/>
          <p:cNvSpPr>
            <a:spLocks/>
          </p:cNvSpPr>
          <p:nvPr/>
        </p:nvSpPr>
        <p:spPr bwMode="auto">
          <a:xfrm>
            <a:off x="1602022" y="5768075"/>
            <a:ext cx="108604" cy="73843"/>
          </a:xfrm>
          <a:custGeom>
            <a:avLst/>
            <a:gdLst>
              <a:gd name="T0" fmla="*/ 94 w 120"/>
              <a:gd name="T1" fmla="*/ 90 h 90"/>
              <a:gd name="T2" fmla="*/ 94 w 120"/>
              <a:gd name="T3" fmla="*/ 90 h 90"/>
              <a:gd name="T4" fmla="*/ 0 w 120"/>
              <a:gd name="T5" fmla="*/ 90 h 90"/>
              <a:gd name="T6" fmla="*/ 0 w 120"/>
              <a:gd name="T7" fmla="*/ 65 h 90"/>
              <a:gd name="T8" fmla="*/ 94 w 120"/>
              <a:gd name="T9" fmla="*/ 65 h 90"/>
              <a:gd name="T10" fmla="*/ 95 w 120"/>
              <a:gd name="T11" fmla="*/ 64 h 90"/>
              <a:gd name="T12" fmla="*/ 95 w 120"/>
              <a:gd name="T13" fmla="*/ 0 h 90"/>
              <a:gd name="T14" fmla="*/ 120 w 120"/>
              <a:gd name="T15" fmla="*/ 0 h 90"/>
              <a:gd name="T16" fmla="*/ 120 w 120"/>
              <a:gd name="T17" fmla="*/ 64 h 90"/>
              <a:gd name="T18" fmla="*/ 94 w 12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90">
                <a:moveTo>
                  <a:pt x="94" y="90"/>
                </a:moveTo>
                <a:lnTo>
                  <a:pt x="94" y="90"/>
                </a:lnTo>
                <a:lnTo>
                  <a:pt x="0" y="90"/>
                </a:lnTo>
                <a:lnTo>
                  <a:pt x="0" y="65"/>
                </a:lnTo>
                <a:lnTo>
                  <a:pt x="94" y="65"/>
                </a:lnTo>
                <a:cubicBezTo>
                  <a:pt x="94" y="65"/>
                  <a:pt x="95" y="65"/>
                  <a:pt x="95" y="64"/>
                </a:cubicBezTo>
                <a:lnTo>
                  <a:pt x="95" y="0"/>
                </a:lnTo>
                <a:lnTo>
                  <a:pt x="120" y="0"/>
                </a:lnTo>
                <a:lnTo>
                  <a:pt x="120" y="64"/>
                </a:lnTo>
                <a:cubicBezTo>
                  <a:pt x="120" y="78"/>
                  <a:pt x="108" y="90"/>
                  <a:pt x="94" y="90"/>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1" name="Freeform 136"/>
          <p:cNvSpPr>
            <a:spLocks/>
          </p:cNvSpPr>
          <p:nvPr/>
        </p:nvSpPr>
        <p:spPr bwMode="auto">
          <a:xfrm>
            <a:off x="1108208" y="5471163"/>
            <a:ext cx="602418" cy="370755"/>
          </a:xfrm>
          <a:custGeom>
            <a:avLst/>
            <a:gdLst>
              <a:gd name="T0" fmla="*/ 449 w 663"/>
              <a:gd name="T1" fmla="*/ 447 h 447"/>
              <a:gd name="T2" fmla="*/ 449 w 663"/>
              <a:gd name="T3" fmla="*/ 447 h 447"/>
              <a:gd name="T4" fmla="*/ 26 w 663"/>
              <a:gd name="T5" fmla="*/ 447 h 447"/>
              <a:gd name="T6" fmla="*/ 0 w 663"/>
              <a:gd name="T7" fmla="*/ 421 h 447"/>
              <a:gd name="T8" fmla="*/ 0 w 663"/>
              <a:gd name="T9" fmla="*/ 27 h 447"/>
              <a:gd name="T10" fmla="*/ 26 w 663"/>
              <a:gd name="T11" fmla="*/ 0 h 447"/>
              <a:gd name="T12" fmla="*/ 637 w 663"/>
              <a:gd name="T13" fmla="*/ 0 h 447"/>
              <a:gd name="T14" fmla="*/ 663 w 663"/>
              <a:gd name="T15" fmla="*/ 27 h 447"/>
              <a:gd name="T16" fmla="*/ 663 w 663"/>
              <a:gd name="T17" fmla="*/ 86 h 447"/>
              <a:gd name="T18" fmla="*/ 638 w 663"/>
              <a:gd name="T19" fmla="*/ 86 h 447"/>
              <a:gd name="T20" fmla="*/ 638 w 663"/>
              <a:gd name="T21" fmla="*/ 27 h 447"/>
              <a:gd name="T22" fmla="*/ 637 w 663"/>
              <a:gd name="T23" fmla="*/ 25 h 447"/>
              <a:gd name="T24" fmla="*/ 26 w 663"/>
              <a:gd name="T25" fmla="*/ 25 h 447"/>
              <a:gd name="T26" fmla="*/ 24 w 663"/>
              <a:gd name="T27" fmla="*/ 27 h 447"/>
              <a:gd name="T28" fmla="*/ 24 w 663"/>
              <a:gd name="T29" fmla="*/ 421 h 447"/>
              <a:gd name="T30" fmla="*/ 26 w 663"/>
              <a:gd name="T31" fmla="*/ 422 h 447"/>
              <a:gd name="T32" fmla="*/ 449 w 663"/>
              <a:gd name="T33" fmla="*/ 422 h 447"/>
              <a:gd name="T34" fmla="*/ 449 w 663"/>
              <a:gd name="T35"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447">
                <a:moveTo>
                  <a:pt x="449" y="447"/>
                </a:moveTo>
                <a:lnTo>
                  <a:pt x="449" y="447"/>
                </a:lnTo>
                <a:lnTo>
                  <a:pt x="26" y="447"/>
                </a:lnTo>
                <a:cubicBezTo>
                  <a:pt x="11" y="447"/>
                  <a:pt x="0" y="435"/>
                  <a:pt x="0" y="421"/>
                </a:cubicBezTo>
                <a:lnTo>
                  <a:pt x="0" y="27"/>
                </a:lnTo>
                <a:cubicBezTo>
                  <a:pt x="0" y="12"/>
                  <a:pt x="11" y="0"/>
                  <a:pt x="26" y="0"/>
                </a:cubicBezTo>
                <a:lnTo>
                  <a:pt x="637" y="0"/>
                </a:lnTo>
                <a:cubicBezTo>
                  <a:pt x="651" y="0"/>
                  <a:pt x="663" y="12"/>
                  <a:pt x="663" y="27"/>
                </a:cubicBezTo>
                <a:lnTo>
                  <a:pt x="663" y="86"/>
                </a:lnTo>
                <a:lnTo>
                  <a:pt x="638" y="86"/>
                </a:lnTo>
                <a:lnTo>
                  <a:pt x="638" y="27"/>
                </a:lnTo>
                <a:cubicBezTo>
                  <a:pt x="638" y="26"/>
                  <a:pt x="637" y="25"/>
                  <a:pt x="637" y="25"/>
                </a:cubicBezTo>
                <a:lnTo>
                  <a:pt x="26" y="25"/>
                </a:lnTo>
                <a:cubicBezTo>
                  <a:pt x="25" y="25"/>
                  <a:pt x="24" y="26"/>
                  <a:pt x="24" y="27"/>
                </a:cubicBezTo>
                <a:lnTo>
                  <a:pt x="24" y="421"/>
                </a:lnTo>
                <a:cubicBezTo>
                  <a:pt x="24" y="422"/>
                  <a:pt x="25" y="422"/>
                  <a:pt x="26" y="422"/>
                </a:cubicBezTo>
                <a:lnTo>
                  <a:pt x="449" y="422"/>
                </a:lnTo>
                <a:lnTo>
                  <a:pt x="449" y="44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2" name="Freeform 137"/>
          <p:cNvSpPr>
            <a:spLocks/>
          </p:cNvSpPr>
          <p:nvPr/>
        </p:nvSpPr>
        <p:spPr bwMode="auto">
          <a:xfrm>
            <a:off x="1316933" y="5480392"/>
            <a:ext cx="93333" cy="353832"/>
          </a:xfrm>
          <a:custGeom>
            <a:avLst/>
            <a:gdLst>
              <a:gd name="T0" fmla="*/ 24 w 102"/>
              <a:gd name="T1" fmla="*/ 426 h 426"/>
              <a:gd name="T2" fmla="*/ 24 w 102"/>
              <a:gd name="T3" fmla="*/ 426 h 426"/>
              <a:gd name="T4" fmla="*/ 0 w 102"/>
              <a:gd name="T5" fmla="*/ 421 h 426"/>
              <a:gd name="T6" fmla="*/ 78 w 102"/>
              <a:gd name="T7" fmla="*/ 0 h 426"/>
              <a:gd name="T8" fmla="*/ 102 w 102"/>
              <a:gd name="T9" fmla="*/ 4 h 426"/>
              <a:gd name="T10" fmla="*/ 24 w 102"/>
              <a:gd name="T11" fmla="*/ 426 h 426"/>
            </a:gdLst>
            <a:ahLst/>
            <a:cxnLst>
              <a:cxn ang="0">
                <a:pos x="T0" y="T1"/>
              </a:cxn>
              <a:cxn ang="0">
                <a:pos x="T2" y="T3"/>
              </a:cxn>
              <a:cxn ang="0">
                <a:pos x="T4" y="T5"/>
              </a:cxn>
              <a:cxn ang="0">
                <a:pos x="T6" y="T7"/>
              </a:cxn>
              <a:cxn ang="0">
                <a:pos x="T8" y="T9"/>
              </a:cxn>
              <a:cxn ang="0">
                <a:pos x="T10" y="T11"/>
              </a:cxn>
            </a:cxnLst>
            <a:rect l="0" t="0" r="r" b="b"/>
            <a:pathLst>
              <a:path w="102" h="426">
                <a:moveTo>
                  <a:pt x="24" y="426"/>
                </a:moveTo>
                <a:lnTo>
                  <a:pt x="24" y="426"/>
                </a:lnTo>
                <a:lnTo>
                  <a:pt x="0" y="421"/>
                </a:lnTo>
                <a:lnTo>
                  <a:pt x="78" y="0"/>
                </a:lnTo>
                <a:lnTo>
                  <a:pt x="102" y="4"/>
                </a:lnTo>
                <a:lnTo>
                  <a:pt x="24" y="426"/>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3" name="Freeform 138"/>
          <p:cNvSpPr>
            <a:spLocks noEditPoints="1"/>
          </p:cNvSpPr>
          <p:nvPr/>
        </p:nvSpPr>
        <p:spPr bwMode="auto">
          <a:xfrm>
            <a:off x="1515476" y="5528084"/>
            <a:ext cx="103514" cy="110764"/>
          </a:xfrm>
          <a:custGeom>
            <a:avLst/>
            <a:gdLst>
              <a:gd name="T0" fmla="*/ 21 w 114"/>
              <a:gd name="T1" fmla="*/ 14 h 132"/>
              <a:gd name="T2" fmla="*/ 21 w 114"/>
              <a:gd name="T3" fmla="*/ 14 h 132"/>
              <a:gd name="T4" fmla="*/ 15 w 114"/>
              <a:gd name="T5" fmla="*/ 21 h 132"/>
              <a:gd name="T6" fmla="*/ 15 w 114"/>
              <a:gd name="T7" fmla="*/ 111 h 132"/>
              <a:gd name="T8" fmla="*/ 21 w 114"/>
              <a:gd name="T9" fmla="*/ 117 h 132"/>
              <a:gd name="T10" fmla="*/ 93 w 114"/>
              <a:gd name="T11" fmla="*/ 117 h 132"/>
              <a:gd name="T12" fmla="*/ 99 w 114"/>
              <a:gd name="T13" fmla="*/ 111 h 132"/>
              <a:gd name="T14" fmla="*/ 99 w 114"/>
              <a:gd name="T15" fmla="*/ 21 h 132"/>
              <a:gd name="T16" fmla="*/ 93 w 114"/>
              <a:gd name="T17" fmla="*/ 14 h 132"/>
              <a:gd name="T18" fmla="*/ 21 w 114"/>
              <a:gd name="T19" fmla="*/ 14 h 132"/>
              <a:gd name="T20" fmla="*/ 93 w 114"/>
              <a:gd name="T21" fmla="*/ 132 h 132"/>
              <a:gd name="T22" fmla="*/ 93 w 114"/>
              <a:gd name="T23" fmla="*/ 132 h 132"/>
              <a:gd name="T24" fmla="*/ 21 w 114"/>
              <a:gd name="T25" fmla="*/ 132 h 132"/>
              <a:gd name="T26" fmla="*/ 0 w 114"/>
              <a:gd name="T27" fmla="*/ 111 h 132"/>
              <a:gd name="T28" fmla="*/ 0 w 114"/>
              <a:gd name="T29" fmla="*/ 21 h 132"/>
              <a:gd name="T30" fmla="*/ 21 w 114"/>
              <a:gd name="T31" fmla="*/ 0 h 132"/>
              <a:gd name="T32" fmla="*/ 93 w 114"/>
              <a:gd name="T33" fmla="*/ 0 h 132"/>
              <a:gd name="T34" fmla="*/ 114 w 114"/>
              <a:gd name="T35" fmla="*/ 21 h 132"/>
              <a:gd name="T36" fmla="*/ 114 w 114"/>
              <a:gd name="T37" fmla="*/ 111 h 132"/>
              <a:gd name="T38" fmla="*/ 93 w 114"/>
              <a:gd name="T3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2">
                <a:moveTo>
                  <a:pt x="21" y="14"/>
                </a:moveTo>
                <a:lnTo>
                  <a:pt x="21" y="14"/>
                </a:lnTo>
                <a:cubicBezTo>
                  <a:pt x="18" y="14"/>
                  <a:pt x="15" y="17"/>
                  <a:pt x="15" y="21"/>
                </a:cubicBezTo>
                <a:lnTo>
                  <a:pt x="15" y="111"/>
                </a:lnTo>
                <a:cubicBezTo>
                  <a:pt x="15" y="115"/>
                  <a:pt x="18" y="117"/>
                  <a:pt x="21" y="117"/>
                </a:cubicBezTo>
                <a:lnTo>
                  <a:pt x="93" y="117"/>
                </a:lnTo>
                <a:cubicBezTo>
                  <a:pt x="96" y="117"/>
                  <a:pt x="99" y="115"/>
                  <a:pt x="99" y="111"/>
                </a:cubicBezTo>
                <a:lnTo>
                  <a:pt x="99" y="21"/>
                </a:lnTo>
                <a:cubicBezTo>
                  <a:pt x="99" y="17"/>
                  <a:pt x="96" y="14"/>
                  <a:pt x="93" y="14"/>
                </a:cubicBezTo>
                <a:lnTo>
                  <a:pt x="21" y="14"/>
                </a:lnTo>
                <a:close/>
                <a:moveTo>
                  <a:pt x="93" y="132"/>
                </a:moveTo>
                <a:lnTo>
                  <a:pt x="93" y="132"/>
                </a:lnTo>
                <a:lnTo>
                  <a:pt x="21" y="132"/>
                </a:lnTo>
                <a:cubicBezTo>
                  <a:pt x="10" y="132"/>
                  <a:pt x="0" y="123"/>
                  <a:pt x="0" y="111"/>
                </a:cubicBezTo>
                <a:lnTo>
                  <a:pt x="0" y="21"/>
                </a:lnTo>
                <a:cubicBezTo>
                  <a:pt x="0" y="9"/>
                  <a:pt x="10" y="0"/>
                  <a:pt x="21" y="0"/>
                </a:cubicBezTo>
                <a:lnTo>
                  <a:pt x="93" y="0"/>
                </a:lnTo>
                <a:cubicBezTo>
                  <a:pt x="105" y="0"/>
                  <a:pt x="114" y="9"/>
                  <a:pt x="114" y="21"/>
                </a:cubicBezTo>
                <a:lnTo>
                  <a:pt x="114" y="111"/>
                </a:lnTo>
                <a:cubicBezTo>
                  <a:pt x="114" y="123"/>
                  <a:pt x="105" y="132"/>
                  <a:pt x="93" y="132"/>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4" name="Freeform 139"/>
          <p:cNvSpPr>
            <a:spLocks/>
          </p:cNvSpPr>
          <p:nvPr/>
        </p:nvSpPr>
        <p:spPr bwMode="auto">
          <a:xfrm>
            <a:off x="1540930" y="5520392"/>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5" name="Freeform 140"/>
          <p:cNvSpPr>
            <a:spLocks/>
          </p:cNvSpPr>
          <p:nvPr/>
        </p:nvSpPr>
        <p:spPr bwMode="auto">
          <a:xfrm>
            <a:off x="1562990" y="5520392"/>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6" name="Freeform 141"/>
          <p:cNvSpPr>
            <a:spLocks/>
          </p:cNvSpPr>
          <p:nvPr/>
        </p:nvSpPr>
        <p:spPr bwMode="auto">
          <a:xfrm>
            <a:off x="1585052" y="5520392"/>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7" name="Freeform 142"/>
          <p:cNvSpPr>
            <a:spLocks/>
          </p:cNvSpPr>
          <p:nvPr/>
        </p:nvSpPr>
        <p:spPr bwMode="auto">
          <a:xfrm>
            <a:off x="1540930" y="5632695"/>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8" name="Freeform 143"/>
          <p:cNvSpPr>
            <a:spLocks/>
          </p:cNvSpPr>
          <p:nvPr/>
        </p:nvSpPr>
        <p:spPr bwMode="auto">
          <a:xfrm>
            <a:off x="1562990" y="5632695"/>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79" name="Freeform 144"/>
          <p:cNvSpPr>
            <a:spLocks/>
          </p:cNvSpPr>
          <p:nvPr/>
        </p:nvSpPr>
        <p:spPr bwMode="auto">
          <a:xfrm>
            <a:off x="1585052" y="5632695"/>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0" name="Freeform 146"/>
          <p:cNvSpPr>
            <a:spLocks/>
          </p:cNvSpPr>
          <p:nvPr/>
        </p:nvSpPr>
        <p:spPr bwMode="auto">
          <a:xfrm>
            <a:off x="1540930" y="5669617"/>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1" name="Freeform 147"/>
          <p:cNvSpPr>
            <a:spLocks/>
          </p:cNvSpPr>
          <p:nvPr/>
        </p:nvSpPr>
        <p:spPr bwMode="auto">
          <a:xfrm>
            <a:off x="1562990" y="5669617"/>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2" name="Freeform 148"/>
          <p:cNvSpPr>
            <a:spLocks/>
          </p:cNvSpPr>
          <p:nvPr/>
        </p:nvSpPr>
        <p:spPr bwMode="auto">
          <a:xfrm>
            <a:off x="1585052" y="5669617"/>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3" name="Freeform 149"/>
          <p:cNvSpPr>
            <a:spLocks/>
          </p:cNvSpPr>
          <p:nvPr/>
        </p:nvSpPr>
        <p:spPr bwMode="auto">
          <a:xfrm>
            <a:off x="1540930" y="578192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4" name="Freeform 150"/>
          <p:cNvSpPr>
            <a:spLocks/>
          </p:cNvSpPr>
          <p:nvPr/>
        </p:nvSpPr>
        <p:spPr bwMode="auto">
          <a:xfrm>
            <a:off x="1562990" y="578192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5" name="Freeform 151"/>
          <p:cNvSpPr>
            <a:spLocks/>
          </p:cNvSpPr>
          <p:nvPr/>
        </p:nvSpPr>
        <p:spPr bwMode="auto">
          <a:xfrm>
            <a:off x="1585052" y="578192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6" name="Freeform 152"/>
          <p:cNvSpPr>
            <a:spLocks/>
          </p:cNvSpPr>
          <p:nvPr/>
        </p:nvSpPr>
        <p:spPr bwMode="auto">
          <a:xfrm>
            <a:off x="1389902" y="5535776"/>
            <a:ext cx="132362" cy="32306"/>
          </a:xfrm>
          <a:custGeom>
            <a:avLst/>
            <a:gdLst>
              <a:gd name="T0" fmla="*/ 146 w 146"/>
              <a:gd name="T1" fmla="*/ 40 h 40"/>
              <a:gd name="T2" fmla="*/ 146 w 146"/>
              <a:gd name="T3" fmla="*/ 40 h 40"/>
              <a:gd name="T4" fmla="*/ 123 w 146"/>
              <a:gd name="T5" fmla="*/ 40 h 40"/>
              <a:gd name="T6" fmla="*/ 95 w 146"/>
              <a:gd name="T7" fmla="*/ 10 h 40"/>
              <a:gd name="T8" fmla="*/ 0 w 146"/>
              <a:gd name="T9" fmla="*/ 10 h 40"/>
              <a:gd name="T10" fmla="*/ 0 w 146"/>
              <a:gd name="T11" fmla="*/ 0 h 40"/>
              <a:gd name="T12" fmla="*/ 99 w 146"/>
              <a:gd name="T13" fmla="*/ 0 h 40"/>
              <a:gd name="T14" fmla="*/ 127 w 146"/>
              <a:gd name="T15" fmla="*/ 30 h 40"/>
              <a:gd name="T16" fmla="*/ 146 w 146"/>
              <a:gd name="T17" fmla="*/ 30 h 40"/>
              <a:gd name="T18" fmla="*/ 146 w 14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0">
                <a:moveTo>
                  <a:pt x="146" y="40"/>
                </a:moveTo>
                <a:lnTo>
                  <a:pt x="146" y="40"/>
                </a:lnTo>
                <a:lnTo>
                  <a:pt x="123" y="40"/>
                </a:lnTo>
                <a:lnTo>
                  <a:pt x="95" y="10"/>
                </a:lnTo>
                <a:lnTo>
                  <a:pt x="0" y="10"/>
                </a:lnTo>
                <a:lnTo>
                  <a:pt x="0" y="0"/>
                </a:lnTo>
                <a:lnTo>
                  <a:pt x="99" y="0"/>
                </a:lnTo>
                <a:lnTo>
                  <a:pt x="127" y="30"/>
                </a:lnTo>
                <a:lnTo>
                  <a:pt x="146" y="30"/>
                </a:lnTo>
                <a:lnTo>
                  <a:pt x="146" y="4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7" name="Freeform 153"/>
          <p:cNvSpPr>
            <a:spLocks/>
          </p:cNvSpPr>
          <p:nvPr/>
        </p:nvSpPr>
        <p:spPr bwMode="auto">
          <a:xfrm>
            <a:off x="1612204" y="5560390"/>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8" name="Freeform 154"/>
          <p:cNvSpPr>
            <a:spLocks/>
          </p:cNvSpPr>
          <p:nvPr/>
        </p:nvSpPr>
        <p:spPr bwMode="auto">
          <a:xfrm>
            <a:off x="1378025" y="5589620"/>
            <a:ext cx="145937" cy="29231"/>
          </a:xfrm>
          <a:custGeom>
            <a:avLst/>
            <a:gdLst>
              <a:gd name="T0" fmla="*/ 160 w 160"/>
              <a:gd name="T1" fmla="*/ 35 h 35"/>
              <a:gd name="T2" fmla="*/ 160 w 160"/>
              <a:gd name="T3" fmla="*/ 35 h 35"/>
              <a:gd name="T4" fmla="*/ 124 w 160"/>
              <a:gd name="T5" fmla="*/ 35 h 35"/>
              <a:gd name="T6" fmla="*/ 98 w 160"/>
              <a:gd name="T7" fmla="*/ 10 h 35"/>
              <a:gd name="T8" fmla="*/ 0 w 160"/>
              <a:gd name="T9" fmla="*/ 10 h 35"/>
              <a:gd name="T10" fmla="*/ 0 w 160"/>
              <a:gd name="T11" fmla="*/ 0 h 35"/>
              <a:gd name="T12" fmla="*/ 102 w 160"/>
              <a:gd name="T13" fmla="*/ 0 h 35"/>
              <a:gd name="T14" fmla="*/ 128 w 160"/>
              <a:gd name="T15" fmla="*/ 25 h 35"/>
              <a:gd name="T16" fmla="*/ 160 w 160"/>
              <a:gd name="T17" fmla="*/ 25 h 35"/>
              <a:gd name="T18" fmla="*/ 160 w 16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35">
                <a:moveTo>
                  <a:pt x="160" y="35"/>
                </a:moveTo>
                <a:lnTo>
                  <a:pt x="160" y="35"/>
                </a:lnTo>
                <a:lnTo>
                  <a:pt x="124" y="35"/>
                </a:lnTo>
                <a:lnTo>
                  <a:pt x="98" y="10"/>
                </a:lnTo>
                <a:lnTo>
                  <a:pt x="0" y="10"/>
                </a:lnTo>
                <a:lnTo>
                  <a:pt x="0" y="0"/>
                </a:lnTo>
                <a:lnTo>
                  <a:pt x="102" y="0"/>
                </a:lnTo>
                <a:lnTo>
                  <a:pt x="128" y="25"/>
                </a:lnTo>
                <a:lnTo>
                  <a:pt x="160" y="25"/>
                </a:lnTo>
                <a:lnTo>
                  <a:pt x="16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89" name="Freeform 155"/>
          <p:cNvSpPr>
            <a:spLocks/>
          </p:cNvSpPr>
          <p:nvPr/>
        </p:nvSpPr>
        <p:spPr bwMode="auto">
          <a:xfrm>
            <a:off x="1344085" y="5706538"/>
            <a:ext cx="178180" cy="29231"/>
          </a:xfrm>
          <a:custGeom>
            <a:avLst/>
            <a:gdLst>
              <a:gd name="T0" fmla="*/ 100 w 197"/>
              <a:gd name="T1" fmla="*/ 35 h 35"/>
              <a:gd name="T2" fmla="*/ 100 w 197"/>
              <a:gd name="T3" fmla="*/ 35 h 35"/>
              <a:gd name="T4" fmla="*/ 0 w 197"/>
              <a:gd name="T5" fmla="*/ 35 h 35"/>
              <a:gd name="T6" fmla="*/ 0 w 197"/>
              <a:gd name="T7" fmla="*/ 25 h 35"/>
              <a:gd name="T8" fmla="*/ 97 w 197"/>
              <a:gd name="T9" fmla="*/ 25 h 35"/>
              <a:gd name="T10" fmla="*/ 137 w 197"/>
              <a:gd name="T11" fmla="*/ 0 h 35"/>
              <a:gd name="T12" fmla="*/ 197 w 197"/>
              <a:gd name="T13" fmla="*/ 0 h 35"/>
              <a:gd name="T14" fmla="*/ 197 w 197"/>
              <a:gd name="T15" fmla="*/ 10 h 35"/>
              <a:gd name="T16" fmla="*/ 139 w 197"/>
              <a:gd name="T17" fmla="*/ 10 h 35"/>
              <a:gd name="T18" fmla="*/ 100 w 197"/>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35">
                <a:moveTo>
                  <a:pt x="100" y="35"/>
                </a:moveTo>
                <a:lnTo>
                  <a:pt x="100" y="35"/>
                </a:lnTo>
                <a:lnTo>
                  <a:pt x="0" y="35"/>
                </a:lnTo>
                <a:lnTo>
                  <a:pt x="0" y="25"/>
                </a:lnTo>
                <a:lnTo>
                  <a:pt x="97" y="25"/>
                </a:lnTo>
                <a:lnTo>
                  <a:pt x="137" y="0"/>
                </a:lnTo>
                <a:lnTo>
                  <a:pt x="197" y="0"/>
                </a:lnTo>
                <a:lnTo>
                  <a:pt x="197" y="10"/>
                </a:lnTo>
                <a:lnTo>
                  <a:pt x="139" y="10"/>
                </a:lnTo>
                <a:lnTo>
                  <a:pt x="10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0" name="Freeform 156"/>
          <p:cNvSpPr>
            <a:spLocks/>
          </p:cNvSpPr>
          <p:nvPr/>
        </p:nvSpPr>
        <p:spPr bwMode="auto">
          <a:xfrm>
            <a:off x="1612204" y="5706538"/>
            <a:ext cx="42424" cy="9230"/>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1" name="Freeform 157"/>
          <p:cNvSpPr>
            <a:spLocks/>
          </p:cNvSpPr>
          <p:nvPr/>
        </p:nvSpPr>
        <p:spPr bwMode="auto">
          <a:xfrm>
            <a:off x="1340692" y="5746536"/>
            <a:ext cx="181574" cy="24614"/>
          </a:xfrm>
          <a:custGeom>
            <a:avLst/>
            <a:gdLst>
              <a:gd name="T0" fmla="*/ 105 w 201"/>
              <a:gd name="T1" fmla="*/ 31 h 31"/>
              <a:gd name="T2" fmla="*/ 105 w 201"/>
              <a:gd name="T3" fmla="*/ 31 h 31"/>
              <a:gd name="T4" fmla="*/ 0 w 201"/>
              <a:gd name="T5" fmla="*/ 31 h 31"/>
              <a:gd name="T6" fmla="*/ 0 w 201"/>
              <a:gd name="T7" fmla="*/ 21 h 31"/>
              <a:gd name="T8" fmla="*/ 102 w 201"/>
              <a:gd name="T9" fmla="*/ 21 h 31"/>
              <a:gd name="T10" fmla="*/ 139 w 201"/>
              <a:gd name="T11" fmla="*/ 0 h 31"/>
              <a:gd name="T12" fmla="*/ 201 w 201"/>
              <a:gd name="T13" fmla="*/ 0 h 31"/>
              <a:gd name="T14" fmla="*/ 201 w 201"/>
              <a:gd name="T15" fmla="*/ 10 h 31"/>
              <a:gd name="T16" fmla="*/ 142 w 201"/>
              <a:gd name="T17" fmla="*/ 10 h 31"/>
              <a:gd name="T18" fmla="*/ 105 w 201"/>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
                <a:moveTo>
                  <a:pt x="105" y="31"/>
                </a:moveTo>
                <a:lnTo>
                  <a:pt x="105" y="31"/>
                </a:lnTo>
                <a:lnTo>
                  <a:pt x="0" y="31"/>
                </a:lnTo>
                <a:lnTo>
                  <a:pt x="0" y="21"/>
                </a:lnTo>
                <a:lnTo>
                  <a:pt x="102" y="21"/>
                </a:lnTo>
                <a:lnTo>
                  <a:pt x="139" y="0"/>
                </a:lnTo>
                <a:lnTo>
                  <a:pt x="201" y="0"/>
                </a:lnTo>
                <a:lnTo>
                  <a:pt x="201" y="10"/>
                </a:lnTo>
                <a:lnTo>
                  <a:pt x="142" y="10"/>
                </a:lnTo>
                <a:lnTo>
                  <a:pt x="105" y="3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2" name="Freeform 158"/>
          <p:cNvSpPr>
            <a:spLocks/>
          </p:cNvSpPr>
          <p:nvPr/>
        </p:nvSpPr>
        <p:spPr bwMode="auto">
          <a:xfrm>
            <a:off x="1612204" y="5746536"/>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3" name="Freeform 159"/>
          <p:cNvSpPr>
            <a:spLocks/>
          </p:cNvSpPr>
          <p:nvPr/>
        </p:nvSpPr>
        <p:spPr bwMode="auto">
          <a:xfrm>
            <a:off x="1418750" y="5623464"/>
            <a:ext cx="27151" cy="26153"/>
          </a:xfrm>
          <a:custGeom>
            <a:avLst/>
            <a:gdLst>
              <a:gd name="T0" fmla="*/ 30 w 30"/>
              <a:gd name="T1" fmla="*/ 15 h 31"/>
              <a:gd name="T2" fmla="*/ 30 w 30"/>
              <a:gd name="T3" fmla="*/ 15 h 31"/>
              <a:gd name="T4" fmla="*/ 15 w 30"/>
              <a:gd name="T5" fmla="*/ 31 h 31"/>
              <a:gd name="T6" fmla="*/ 0 w 30"/>
              <a:gd name="T7" fmla="*/ 15 h 31"/>
              <a:gd name="T8" fmla="*/ 15 w 30"/>
              <a:gd name="T9" fmla="*/ 0 h 31"/>
              <a:gd name="T10" fmla="*/ 30 w 30"/>
              <a:gd name="T11" fmla="*/ 15 h 31"/>
            </a:gdLst>
            <a:ahLst/>
            <a:cxnLst>
              <a:cxn ang="0">
                <a:pos x="T0" y="T1"/>
              </a:cxn>
              <a:cxn ang="0">
                <a:pos x="T2" y="T3"/>
              </a:cxn>
              <a:cxn ang="0">
                <a:pos x="T4" y="T5"/>
              </a:cxn>
              <a:cxn ang="0">
                <a:pos x="T6" y="T7"/>
              </a:cxn>
              <a:cxn ang="0">
                <a:pos x="T8" y="T9"/>
              </a:cxn>
              <a:cxn ang="0">
                <a:pos x="T10" y="T11"/>
              </a:cxn>
            </a:cxnLst>
            <a:rect l="0" t="0" r="r" b="b"/>
            <a:pathLst>
              <a:path w="30" h="31">
                <a:moveTo>
                  <a:pt x="30" y="15"/>
                </a:moveTo>
                <a:lnTo>
                  <a:pt x="30" y="15"/>
                </a:lnTo>
                <a:cubicBezTo>
                  <a:pt x="30" y="24"/>
                  <a:pt x="24" y="31"/>
                  <a:pt x="15" y="31"/>
                </a:cubicBezTo>
                <a:cubicBezTo>
                  <a:pt x="7" y="31"/>
                  <a:pt x="0" y="24"/>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4" name="Freeform 160"/>
          <p:cNvSpPr>
            <a:spLocks/>
          </p:cNvSpPr>
          <p:nvPr/>
        </p:nvSpPr>
        <p:spPr bwMode="auto">
          <a:xfrm>
            <a:off x="1418750" y="5665002"/>
            <a:ext cx="27151" cy="26153"/>
          </a:xfrm>
          <a:custGeom>
            <a:avLst/>
            <a:gdLst>
              <a:gd name="T0" fmla="*/ 30 w 30"/>
              <a:gd name="T1" fmla="*/ 15 h 30"/>
              <a:gd name="T2" fmla="*/ 30 w 30"/>
              <a:gd name="T3" fmla="*/ 15 h 30"/>
              <a:gd name="T4" fmla="*/ 15 w 30"/>
              <a:gd name="T5" fmla="*/ 30 h 30"/>
              <a:gd name="T6" fmla="*/ 0 w 30"/>
              <a:gd name="T7" fmla="*/ 15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lnTo>
                  <a:pt x="30" y="15"/>
                </a:lnTo>
                <a:cubicBezTo>
                  <a:pt x="30" y="23"/>
                  <a:pt x="24" y="30"/>
                  <a:pt x="15" y="30"/>
                </a:cubicBezTo>
                <a:cubicBezTo>
                  <a:pt x="7" y="30"/>
                  <a:pt x="0" y="23"/>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5" name="Freeform 161"/>
          <p:cNvSpPr>
            <a:spLocks/>
          </p:cNvSpPr>
          <p:nvPr/>
        </p:nvSpPr>
        <p:spPr bwMode="auto">
          <a:xfrm>
            <a:off x="1646142" y="5526545"/>
            <a:ext cx="52606" cy="256913"/>
          </a:xfrm>
          <a:custGeom>
            <a:avLst/>
            <a:gdLst>
              <a:gd name="T0" fmla="*/ 59 w 59"/>
              <a:gd name="T1" fmla="*/ 311 h 311"/>
              <a:gd name="T2" fmla="*/ 59 w 59"/>
              <a:gd name="T3" fmla="*/ 311 h 311"/>
              <a:gd name="T4" fmla="*/ 0 w 59"/>
              <a:gd name="T5" fmla="*/ 311 h 311"/>
              <a:gd name="T6" fmla="*/ 0 w 59"/>
              <a:gd name="T7" fmla="*/ 0 h 311"/>
              <a:gd name="T8" fmla="*/ 59 w 59"/>
              <a:gd name="T9" fmla="*/ 0 h 311"/>
              <a:gd name="T10" fmla="*/ 59 w 59"/>
              <a:gd name="T11" fmla="*/ 20 h 311"/>
              <a:gd name="T12" fmla="*/ 20 w 59"/>
              <a:gd name="T13" fmla="*/ 20 h 311"/>
              <a:gd name="T14" fmla="*/ 20 w 59"/>
              <a:gd name="T15" fmla="*/ 291 h 311"/>
              <a:gd name="T16" fmla="*/ 59 w 59"/>
              <a:gd name="T17" fmla="*/ 291 h 311"/>
              <a:gd name="T18" fmla="*/ 59 w 59"/>
              <a:gd name="T1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1">
                <a:moveTo>
                  <a:pt x="59" y="311"/>
                </a:moveTo>
                <a:lnTo>
                  <a:pt x="59" y="311"/>
                </a:lnTo>
                <a:lnTo>
                  <a:pt x="0" y="311"/>
                </a:lnTo>
                <a:lnTo>
                  <a:pt x="0" y="0"/>
                </a:lnTo>
                <a:lnTo>
                  <a:pt x="59" y="0"/>
                </a:lnTo>
                <a:lnTo>
                  <a:pt x="59" y="20"/>
                </a:lnTo>
                <a:lnTo>
                  <a:pt x="20" y="20"/>
                </a:lnTo>
                <a:lnTo>
                  <a:pt x="20" y="291"/>
                </a:lnTo>
                <a:lnTo>
                  <a:pt x="59" y="291"/>
                </a:lnTo>
                <a:lnTo>
                  <a:pt x="59" y="31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6" name="Freeform 162"/>
          <p:cNvSpPr>
            <a:spLocks/>
          </p:cNvSpPr>
          <p:nvPr/>
        </p:nvSpPr>
        <p:spPr bwMode="auto">
          <a:xfrm>
            <a:off x="1678385" y="5555774"/>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7" name="Freeform 163"/>
          <p:cNvSpPr>
            <a:spLocks/>
          </p:cNvSpPr>
          <p:nvPr/>
        </p:nvSpPr>
        <p:spPr bwMode="auto">
          <a:xfrm>
            <a:off x="1678385" y="5566544"/>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8" name="Freeform 164"/>
          <p:cNvSpPr>
            <a:spLocks/>
          </p:cNvSpPr>
          <p:nvPr/>
        </p:nvSpPr>
        <p:spPr bwMode="auto">
          <a:xfrm>
            <a:off x="1678385" y="5578851"/>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99" name="Freeform 165"/>
          <p:cNvSpPr>
            <a:spLocks/>
          </p:cNvSpPr>
          <p:nvPr/>
        </p:nvSpPr>
        <p:spPr bwMode="auto">
          <a:xfrm>
            <a:off x="1678385" y="559115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0" name="Freeform 166"/>
          <p:cNvSpPr>
            <a:spLocks/>
          </p:cNvSpPr>
          <p:nvPr/>
        </p:nvSpPr>
        <p:spPr bwMode="auto">
          <a:xfrm>
            <a:off x="1678385" y="5603465"/>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1" name="Freeform 167"/>
          <p:cNvSpPr>
            <a:spLocks/>
          </p:cNvSpPr>
          <p:nvPr/>
        </p:nvSpPr>
        <p:spPr bwMode="auto">
          <a:xfrm>
            <a:off x="1678385" y="5614233"/>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2" name="Freeform 168"/>
          <p:cNvSpPr>
            <a:spLocks/>
          </p:cNvSpPr>
          <p:nvPr/>
        </p:nvSpPr>
        <p:spPr bwMode="auto">
          <a:xfrm>
            <a:off x="1678385" y="5628080"/>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3" name="Freeform 169"/>
          <p:cNvSpPr>
            <a:spLocks/>
          </p:cNvSpPr>
          <p:nvPr/>
        </p:nvSpPr>
        <p:spPr bwMode="auto">
          <a:xfrm>
            <a:off x="1678385" y="563884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4" name="Freeform 170"/>
          <p:cNvSpPr>
            <a:spLocks/>
          </p:cNvSpPr>
          <p:nvPr/>
        </p:nvSpPr>
        <p:spPr bwMode="auto">
          <a:xfrm>
            <a:off x="1678385" y="5651156"/>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5" name="Freeform 171"/>
          <p:cNvSpPr>
            <a:spLocks/>
          </p:cNvSpPr>
          <p:nvPr/>
        </p:nvSpPr>
        <p:spPr bwMode="auto">
          <a:xfrm>
            <a:off x="1678385" y="5663463"/>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6" name="Freeform 172"/>
          <p:cNvSpPr>
            <a:spLocks/>
          </p:cNvSpPr>
          <p:nvPr/>
        </p:nvSpPr>
        <p:spPr bwMode="auto">
          <a:xfrm>
            <a:off x="1678385" y="5675769"/>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7" name="Freeform 173"/>
          <p:cNvSpPr>
            <a:spLocks/>
          </p:cNvSpPr>
          <p:nvPr/>
        </p:nvSpPr>
        <p:spPr bwMode="auto">
          <a:xfrm>
            <a:off x="1678385" y="568653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8" name="Freeform 174"/>
          <p:cNvSpPr>
            <a:spLocks/>
          </p:cNvSpPr>
          <p:nvPr/>
        </p:nvSpPr>
        <p:spPr bwMode="auto">
          <a:xfrm>
            <a:off x="1678385" y="5717306"/>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09" name="Freeform 175"/>
          <p:cNvSpPr>
            <a:spLocks/>
          </p:cNvSpPr>
          <p:nvPr/>
        </p:nvSpPr>
        <p:spPr bwMode="auto">
          <a:xfrm>
            <a:off x="1678385" y="5729614"/>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0" name="Freeform 176"/>
          <p:cNvSpPr>
            <a:spLocks/>
          </p:cNvSpPr>
          <p:nvPr/>
        </p:nvSpPr>
        <p:spPr bwMode="auto">
          <a:xfrm>
            <a:off x="1678385" y="5741921"/>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1" name="Freeform 177"/>
          <p:cNvSpPr>
            <a:spLocks/>
          </p:cNvSpPr>
          <p:nvPr/>
        </p:nvSpPr>
        <p:spPr bwMode="auto">
          <a:xfrm>
            <a:off x="1678385" y="5755767"/>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2" name="Freeform 181"/>
          <p:cNvSpPr>
            <a:spLocks/>
          </p:cNvSpPr>
          <p:nvPr/>
        </p:nvSpPr>
        <p:spPr bwMode="auto">
          <a:xfrm>
            <a:off x="1491719" y="5809613"/>
            <a:ext cx="45819" cy="43075"/>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39" y="0"/>
                  <a:pt x="51" y="11"/>
                  <a:pt x="51" y="25"/>
                </a:cubicBezTo>
                <a:cubicBezTo>
                  <a:pt x="51" y="39"/>
                  <a:pt x="39" y="51"/>
                  <a:pt x="25"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3" name="Freeform 182"/>
          <p:cNvSpPr>
            <a:spLocks/>
          </p:cNvSpPr>
          <p:nvPr/>
        </p:nvSpPr>
        <p:spPr bwMode="auto">
          <a:xfrm>
            <a:off x="1581660" y="5811149"/>
            <a:ext cx="47514" cy="43075"/>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4" name="Freeform 183"/>
          <p:cNvSpPr>
            <a:spLocks/>
          </p:cNvSpPr>
          <p:nvPr/>
        </p:nvSpPr>
        <p:spPr bwMode="auto">
          <a:xfrm>
            <a:off x="1615596" y="5609618"/>
            <a:ext cx="35637" cy="9230"/>
          </a:xfrm>
          <a:custGeom>
            <a:avLst/>
            <a:gdLst>
              <a:gd name="T0" fmla="*/ 40 w 40"/>
              <a:gd name="T1" fmla="*/ 10 h 10"/>
              <a:gd name="T2" fmla="*/ 40 w 40"/>
              <a:gd name="T3" fmla="*/ 10 h 10"/>
              <a:gd name="T4" fmla="*/ 0 w 40"/>
              <a:gd name="T5" fmla="*/ 10 h 10"/>
              <a:gd name="T6" fmla="*/ 0 w 40"/>
              <a:gd name="T7" fmla="*/ 0 h 10"/>
              <a:gd name="T8" fmla="*/ 40 w 40"/>
              <a:gd name="T9" fmla="*/ 0 h 10"/>
              <a:gd name="T10" fmla="*/ 40 w 40"/>
              <a:gd name="T11" fmla="*/ 10 h 10"/>
            </a:gdLst>
            <a:ahLst/>
            <a:cxnLst>
              <a:cxn ang="0">
                <a:pos x="T0" y="T1"/>
              </a:cxn>
              <a:cxn ang="0">
                <a:pos x="T2" y="T3"/>
              </a:cxn>
              <a:cxn ang="0">
                <a:pos x="T4" y="T5"/>
              </a:cxn>
              <a:cxn ang="0">
                <a:pos x="T6" y="T7"/>
              </a:cxn>
              <a:cxn ang="0">
                <a:pos x="T8" y="T9"/>
              </a:cxn>
              <a:cxn ang="0">
                <a:pos x="T10" y="T11"/>
              </a:cxn>
            </a:cxnLst>
            <a:rect l="0" t="0" r="r" b="b"/>
            <a:pathLst>
              <a:path w="40" h="10">
                <a:moveTo>
                  <a:pt x="40" y="10"/>
                </a:moveTo>
                <a:lnTo>
                  <a:pt x="40" y="10"/>
                </a:lnTo>
                <a:lnTo>
                  <a:pt x="0" y="10"/>
                </a:lnTo>
                <a:lnTo>
                  <a:pt x="0" y="0"/>
                </a:lnTo>
                <a:lnTo>
                  <a:pt x="40" y="0"/>
                </a:lnTo>
                <a:lnTo>
                  <a:pt x="40"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5" name="Freeform 184"/>
          <p:cNvSpPr>
            <a:spLocks/>
          </p:cNvSpPr>
          <p:nvPr/>
        </p:nvSpPr>
        <p:spPr bwMode="auto">
          <a:xfrm>
            <a:off x="1673293" y="5534235"/>
            <a:ext cx="8486" cy="241529"/>
          </a:xfrm>
          <a:custGeom>
            <a:avLst/>
            <a:gdLst>
              <a:gd name="T0" fmla="*/ 10 w 10"/>
              <a:gd name="T1" fmla="*/ 291 h 291"/>
              <a:gd name="T2" fmla="*/ 10 w 10"/>
              <a:gd name="T3" fmla="*/ 291 h 291"/>
              <a:gd name="T4" fmla="*/ 0 w 10"/>
              <a:gd name="T5" fmla="*/ 291 h 291"/>
              <a:gd name="T6" fmla="*/ 0 w 10"/>
              <a:gd name="T7" fmla="*/ 0 h 291"/>
              <a:gd name="T8" fmla="*/ 10 w 10"/>
              <a:gd name="T9" fmla="*/ 0 h 291"/>
              <a:gd name="T10" fmla="*/ 10 w 10"/>
              <a:gd name="T11" fmla="*/ 291 h 291"/>
            </a:gdLst>
            <a:ahLst/>
            <a:cxnLst>
              <a:cxn ang="0">
                <a:pos x="T0" y="T1"/>
              </a:cxn>
              <a:cxn ang="0">
                <a:pos x="T2" y="T3"/>
              </a:cxn>
              <a:cxn ang="0">
                <a:pos x="T4" y="T5"/>
              </a:cxn>
              <a:cxn ang="0">
                <a:pos x="T6" y="T7"/>
              </a:cxn>
              <a:cxn ang="0">
                <a:pos x="T8" y="T9"/>
              </a:cxn>
              <a:cxn ang="0">
                <a:pos x="T10" y="T11"/>
              </a:cxn>
            </a:cxnLst>
            <a:rect l="0" t="0" r="r" b="b"/>
            <a:pathLst>
              <a:path w="10" h="291">
                <a:moveTo>
                  <a:pt x="10" y="291"/>
                </a:moveTo>
                <a:lnTo>
                  <a:pt x="10" y="291"/>
                </a:lnTo>
                <a:lnTo>
                  <a:pt x="0" y="291"/>
                </a:lnTo>
                <a:lnTo>
                  <a:pt x="0" y="0"/>
                </a:lnTo>
                <a:lnTo>
                  <a:pt x="10" y="0"/>
                </a:lnTo>
                <a:lnTo>
                  <a:pt x="10" y="29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6" name="TextBox 272"/>
          <p:cNvSpPr txBox="1"/>
          <p:nvPr/>
        </p:nvSpPr>
        <p:spPr>
          <a:xfrm>
            <a:off x="1032706" y="5544641"/>
            <a:ext cx="437415" cy="153825"/>
          </a:xfrm>
          <a:prstGeom prst="rect">
            <a:avLst/>
          </a:prstGeom>
          <a:noFill/>
          <a:ln>
            <a:noFill/>
          </a:ln>
        </p:spPr>
        <p:txBody>
          <a:bodyPr wrap="square" rtlCol="0">
            <a:noAutofit/>
          </a:bodyPr>
          <a:lstStyle/>
          <a:p>
            <a:pPr marL="0" marR="0" lvl="0" indent="0" algn="ctr" defTabSz="1218349" rtl="0" eaLnBrk="1" fontAlgn="ctr"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rPr>
              <a:t>HDD</a:t>
            </a:r>
          </a:p>
        </p:txBody>
      </p:sp>
      <p:sp>
        <p:nvSpPr>
          <p:cNvPr id="118" name="Freeform 135"/>
          <p:cNvSpPr>
            <a:spLocks/>
          </p:cNvSpPr>
          <p:nvPr/>
        </p:nvSpPr>
        <p:spPr bwMode="auto">
          <a:xfrm>
            <a:off x="1612408" y="3910868"/>
            <a:ext cx="108604" cy="73843"/>
          </a:xfrm>
          <a:custGeom>
            <a:avLst/>
            <a:gdLst>
              <a:gd name="T0" fmla="*/ 94 w 120"/>
              <a:gd name="T1" fmla="*/ 90 h 90"/>
              <a:gd name="T2" fmla="*/ 94 w 120"/>
              <a:gd name="T3" fmla="*/ 90 h 90"/>
              <a:gd name="T4" fmla="*/ 0 w 120"/>
              <a:gd name="T5" fmla="*/ 90 h 90"/>
              <a:gd name="T6" fmla="*/ 0 w 120"/>
              <a:gd name="T7" fmla="*/ 65 h 90"/>
              <a:gd name="T8" fmla="*/ 94 w 120"/>
              <a:gd name="T9" fmla="*/ 65 h 90"/>
              <a:gd name="T10" fmla="*/ 95 w 120"/>
              <a:gd name="T11" fmla="*/ 64 h 90"/>
              <a:gd name="T12" fmla="*/ 95 w 120"/>
              <a:gd name="T13" fmla="*/ 0 h 90"/>
              <a:gd name="T14" fmla="*/ 120 w 120"/>
              <a:gd name="T15" fmla="*/ 0 h 90"/>
              <a:gd name="T16" fmla="*/ 120 w 120"/>
              <a:gd name="T17" fmla="*/ 64 h 90"/>
              <a:gd name="T18" fmla="*/ 94 w 12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90">
                <a:moveTo>
                  <a:pt x="94" y="90"/>
                </a:moveTo>
                <a:lnTo>
                  <a:pt x="94" y="90"/>
                </a:lnTo>
                <a:lnTo>
                  <a:pt x="0" y="90"/>
                </a:lnTo>
                <a:lnTo>
                  <a:pt x="0" y="65"/>
                </a:lnTo>
                <a:lnTo>
                  <a:pt x="94" y="65"/>
                </a:lnTo>
                <a:cubicBezTo>
                  <a:pt x="94" y="65"/>
                  <a:pt x="95" y="65"/>
                  <a:pt x="95" y="64"/>
                </a:cubicBezTo>
                <a:lnTo>
                  <a:pt x="95" y="0"/>
                </a:lnTo>
                <a:lnTo>
                  <a:pt x="120" y="0"/>
                </a:lnTo>
                <a:lnTo>
                  <a:pt x="120" y="64"/>
                </a:lnTo>
                <a:cubicBezTo>
                  <a:pt x="120" y="78"/>
                  <a:pt x="108" y="90"/>
                  <a:pt x="94" y="90"/>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19" name="Freeform 136"/>
          <p:cNvSpPr>
            <a:spLocks/>
          </p:cNvSpPr>
          <p:nvPr/>
        </p:nvSpPr>
        <p:spPr bwMode="auto">
          <a:xfrm>
            <a:off x="1118594" y="3613957"/>
            <a:ext cx="602418" cy="370755"/>
          </a:xfrm>
          <a:custGeom>
            <a:avLst/>
            <a:gdLst>
              <a:gd name="T0" fmla="*/ 449 w 663"/>
              <a:gd name="T1" fmla="*/ 447 h 447"/>
              <a:gd name="T2" fmla="*/ 449 w 663"/>
              <a:gd name="T3" fmla="*/ 447 h 447"/>
              <a:gd name="T4" fmla="*/ 26 w 663"/>
              <a:gd name="T5" fmla="*/ 447 h 447"/>
              <a:gd name="T6" fmla="*/ 0 w 663"/>
              <a:gd name="T7" fmla="*/ 421 h 447"/>
              <a:gd name="T8" fmla="*/ 0 w 663"/>
              <a:gd name="T9" fmla="*/ 27 h 447"/>
              <a:gd name="T10" fmla="*/ 26 w 663"/>
              <a:gd name="T11" fmla="*/ 0 h 447"/>
              <a:gd name="T12" fmla="*/ 637 w 663"/>
              <a:gd name="T13" fmla="*/ 0 h 447"/>
              <a:gd name="T14" fmla="*/ 663 w 663"/>
              <a:gd name="T15" fmla="*/ 27 h 447"/>
              <a:gd name="T16" fmla="*/ 663 w 663"/>
              <a:gd name="T17" fmla="*/ 86 h 447"/>
              <a:gd name="T18" fmla="*/ 638 w 663"/>
              <a:gd name="T19" fmla="*/ 86 h 447"/>
              <a:gd name="T20" fmla="*/ 638 w 663"/>
              <a:gd name="T21" fmla="*/ 27 h 447"/>
              <a:gd name="T22" fmla="*/ 637 w 663"/>
              <a:gd name="T23" fmla="*/ 25 h 447"/>
              <a:gd name="T24" fmla="*/ 26 w 663"/>
              <a:gd name="T25" fmla="*/ 25 h 447"/>
              <a:gd name="T26" fmla="*/ 24 w 663"/>
              <a:gd name="T27" fmla="*/ 27 h 447"/>
              <a:gd name="T28" fmla="*/ 24 w 663"/>
              <a:gd name="T29" fmla="*/ 421 h 447"/>
              <a:gd name="T30" fmla="*/ 26 w 663"/>
              <a:gd name="T31" fmla="*/ 422 h 447"/>
              <a:gd name="T32" fmla="*/ 449 w 663"/>
              <a:gd name="T33" fmla="*/ 422 h 447"/>
              <a:gd name="T34" fmla="*/ 449 w 663"/>
              <a:gd name="T35"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447">
                <a:moveTo>
                  <a:pt x="449" y="447"/>
                </a:moveTo>
                <a:lnTo>
                  <a:pt x="449" y="447"/>
                </a:lnTo>
                <a:lnTo>
                  <a:pt x="26" y="447"/>
                </a:lnTo>
                <a:cubicBezTo>
                  <a:pt x="11" y="447"/>
                  <a:pt x="0" y="435"/>
                  <a:pt x="0" y="421"/>
                </a:cubicBezTo>
                <a:lnTo>
                  <a:pt x="0" y="27"/>
                </a:lnTo>
                <a:cubicBezTo>
                  <a:pt x="0" y="12"/>
                  <a:pt x="11" y="0"/>
                  <a:pt x="26" y="0"/>
                </a:cubicBezTo>
                <a:lnTo>
                  <a:pt x="637" y="0"/>
                </a:lnTo>
                <a:cubicBezTo>
                  <a:pt x="651" y="0"/>
                  <a:pt x="663" y="12"/>
                  <a:pt x="663" y="27"/>
                </a:cubicBezTo>
                <a:lnTo>
                  <a:pt x="663" y="86"/>
                </a:lnTo>
                <a:lnTo>
                  <a:pt x="638" y="86"/>
                </a:lnTo>
                <a:lnTo>
                  <a:pt x="638" y="27"/>
                </a:lnTo>
                <a:cubicBezTo>
                  <a:pt x="638" y="26"/>
                  <a:pt x="637" y="25"/>
                  <a:pt x="637" y="25"/>
                </a:cubicBezTo>
                <a:lnTo>
                  <a:pt x="26" y="25"/>
                </a:lnTo>
                <a:cubicBezTo>
                  <a:pt x="25" y="25"/>
                  <a:pt x="24" y="26"/>
                  <a:pt x="24" y="27"/>
                </a:cubicBezTo>
                <a:lnTo>
                  <a:pt x="24" y="421"/>
                </a:lnTo>
                <a:cubicBezTo>
                  <a:pt x="24" y="422"/>
                  <a:pt x="25" y="422"/>
                  <a:pt x="26" y="422"/>
                </a:cubicBezTo>
                <a:lnTo>
                  <a:pt x="449" y="422"/>
                </a:lnTo>
                <a:lnTo>
                  <a:pt x="449" y="44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0" name="Freeform 137"/>
          <p:cNvSpPr>
            <a:spLocks/>
          </p:cNvSpPr>
          <p:nvPr/>
        </p:nvSpPr>
        <p:spPr bwMode="auto">
          <a:xfrm>
            <a:off x="1327320" y="3623187"/>
            <a:ext cx="93333" cy="353832"/>
          </a:xfrm>
          <a:custGeom>
            <a:avLst/>
            <a:gdLst>
              <a:gd name="T0" fmla="*/ 24 w 102"/>
              <a:gd name="T1" fmla="*/ 426 h 426"/>
              <a:gd name="T2" fmla="*/ 24 w 102"/>
              <a:gd name="T3" fmla="*/ 426 h 426"/>
              <a:gd name="T4" fmla="*/ 0 w 102"/>
              <a:gd name="T5" fmla="*/ 421 h 426"/>
              <a:gd name="T6" fmla="*/ 78 w 102"/>
              <a:gd name="T7" fmla="*/ 0 h 426"/>
              <a:gd name="T8" fmla="*/ 102 w 102"/>
              <a:gd name="T9" fmla="*/ 4 h 426"/>
              <a:gd name="T10" fmla="*/ 24 w 102"/>
              <a:gd name="T11" fmla="*/ 426 h 426"/>
            </a:gdLst>
            <a:ahLst/>
            <a:cxnLst>
              <a:cxn ang="0">
                <a:pos x="T0" y="T1"/>
              </a:cxn>
              <a:cxn ang="0">
                <a:pos x="T2" y="T3"/>
              </a:cxn>
              <a:cxn ang="0">
                <a:pos x="T4" y="T5"/>
              </a:cxn>
              <a:cxn ang="0">
                <a:pos x="T6" y="T7"/>
              </a:cxn>
              <a:cxn ang="0">
                <a:pos x="T8" y="T9"/>
              </a:cxn>
              <a:cxn ang="0">
                <a:pos x="T10" y="T11"/>
              </a:cxn>
            </a:cxnLst>
            <a:rect l="0" t="0" r="r" b="b"/>
            <a:pathLst>
              <a:path w="102" h="426">
                <a:moveTo>
                  <a:pt x="24" y="426"/>
                </a:moveTo>
                <a:lnTo>
                  <a:pt x="24" y="426"/>
                </a:lnTo>
                <a:lnTo>
                  <a:pt x="0" y="421"/>
                </a:lnTo>
                <a:lnTo>
                  <a:pt x="78" y="0"/>
                </a:lnTo>
                <a:lnTo>
                  <a:pt x="102" y="4"/>
                </a:lnTo>
                <a:lnTo>
                  <a:pt x="24" y="426"/>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1" name="Freeform 138"/>
          <p:cNvSpPr>
            <a:spLocks noEditPoints="1"/>
          </p:cNvSpPr>
          <p:nvPr/>
        </p:nvSpPr>
        <p:spPr bwMode="auto">
          <a:xfrm>
            <a:off x="1525863" y="3670876"/>
            <a:ext cx="103514" cy="110764"/>
          </a:xfrm>
          <a:custGeom>
            <a:avLst/>
            <a:gdLst>
              <a:gd name="T0" fmla="*/ 21 w 114"/>
              <a:gd name="T1" fmla="*/ 14 h 132"/>
              <a:gd name="T2" fmla="*/ 21 w 114"/>
              <a:gd name="T3" fmla="*/ 14 h 132"/>
              <a:gd name="T4" fmla="*/ 15 w 114"/>
              <a:gd name="T5" fmla="*/ 21 h 132"/>
              <a:gd name="T6" fmla="*/ 15 w 114"/>
              <a:gd name="T7" fmla="*/ 111 h 132"/>
              <a:gd name="T8" fmla="*/ 21 w 114"/>
              <a:gd name="T9" fmla="*/ 117 h 132"/>
              <a:gd name="T10" fmla="*/ 93 w 114"/>
              <a:gd name="T11" fmla="*/ 117 h 132"/>
              <a:gd name="T12" fmla="*/ 99 w 114"/>
              <a:gd name="T13" fmla="*/ 111 h 132"/>
              <a:gd name="T14" fmla="*/ 99 w 114"/>
              <a:gd name="T15" fmla="*/ 21 h 132"/>
              <a:gd name="T16" fmla="*/ 93 w 114"/>
              <a:gd name="T17" fmla="*/ 14 h 132"/>
              <a:gd name="T18" fmla="*/ 21 w 114"/>
              <a:gd name="T19" fmla="*/ 14 h 132"/>
              <a:gd name="T20" fmla="*/ 93 w 114"/>
              <a:gd name="T21" fmla="*/ 132 h 132"/>
              <a:gd name="T22" fmla="*/ 93 w 114"/>
              <a:gd name="T23" fmla="*/ 132 h 132"/>
              <a:gd name="T24" fmla="*/ 21 w 114"/>
              <a:gd name="T25" fmla="*/ 132 h 132"/>
              <a:gd name="T26" fmla="*/ 0 w 114"/>
              <a:gd name="T27" fmla="*/ 111 h 132"/>
              <a:gd name="T28" fmla="*/ 0 w 114"/>
              <a:gd name="T29" fmla="*/ 21 h 132"/>
              <a:gd name="T30" fmla="*/ 21 w 114"/>
              <a:gd name="T31" fmla="*/ 0 h 132"/>
              <a:gd name="T32" fmla="*/ 93 w 114"/>
              <a:gd name="T33" fmla="*/ 0 h 132"/>
              <a:gd name="T34" fmla="*/ 114 w 114"/>
              <a:gd name="T35" fmla="*/ 21 h 132"/>
              <a:gd name="T36" fmla="*/ 114 w 114"/>
              <a:gd name="T37" fmla="*/ 111 h 132"/>
              <a:gd name="T38" fmla="*/ 93 w 114"/>
              <a:gd name="T3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2">
                <a:moveTo>
                  <a:pt x="21" y="14"/>
                </a:moveTo>
                <a:lnTo>
                  <a:pt x="21" y="14"/>
                </a:lnTo>
                <a:cubicBezTo>
                  <a:pt x="18" y="14"/>
                  <a:pt x="15" y="17"/>
                  <a:pt x="15" y="21"/>
                </a:cubicBezTo>
                <a:lnTo>
                  <a:pt x="15" y="111"/>
                </a:lnTo>
                <a:cubicBezTo>
                  <a:pt x="15" y="115"/>
                  <a:pt x="18" y="117"/>
                  <a:pt x="21" y="117"/>
                </a:cubicBezTo>
                <a:lnTo>
                  <a:pt x="93" y="117"/>
                </a:lnTo>
                <a:cubicBezTo>
                  <a:pt x="96" y="117"/>
                  <a:pt x="99" y="115"/>
                  <a:pt x="99" y="111"/>
                </a:cubicBezTo>
                <a:lnTo>
                  <a:pt x="99" y="21"/>
                </a:lnTo>
                <a:cubicBezTo>
                  <a:pt x="99" y="17"/>
                  <a:pt x="96" y="14"/>
                  <a:pt x="93" y="14"/>
                </a:cubicBezTo>
                <a:lnTo>
                  <a:pt x="21" y="14"/>
                </a:lnTo>
                <a:close/>
                <a:moveTo>
                  <a:pt x="93" y="132"/>
                </a:moveTo>
                <a:lnTo>
                  <a:pt x="93" y="132"/>
                </a:lnTo>
                <a:lnTo>
                  <a:pt x="21" y="132"/>
                </a:lnTo>
                <a:cubicBezTo>
                  <a:pt x="10" y="132"/>
                  <a:pt x="0" y="123"/>
                  <a:pt x="0" y="111"/>
                </a:cubicBezTo>
                <a:lnTo>
                  <a:pt x="0" y="21"/>
                </a:lnTo>
                <a:cubicBezTo>
                  <a:pt x="0" y="9"/>
                  <a:pt x="10" y="0"/>
                  <a:pt x="21" y="0"/>
                </a:cubicBezTo>
                <a:lnTo>
                  <a:pt x="93" y="0"/>
                </a:lnTo>
                <a:cubicBezTo>
                  <a:pt x="105" y="0"/>
                  <a:pt x="114" y="9"/>
                  <a:pt x="114" y="21"/>
                </a:cubicBezTo>
                <a:lnTo>
                  <a:pt x="114" y="111"/>
                </a:lnTo>
                <a:cubicBezTo>
                  <a:pt x="114" y="123"/>
                  <a:pt x="105" y="132"/>
                  <a:pt x="93" y="132"/>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2" name="Freeform 139"/>
          <p:cNvSpPr>
            <a:spLocks/>
          </p:cNvSpPr>
          <p:nvPr/>
        </p:nvSpPr>
        <p:spPr bwMode="auto">
          <a:xfrm>
            <a:off x="1551317" y="3663185"/>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3" name="Freeform 140"/>
          <p:cNvSpPr>
            <a:spLocks/>
          </p:cNvSpPr>
          <p:nvPr/>
        </p:nvSpPr>
        <p:spPr bwMode="auto">
          <a:xfrm>
            <a:off x="1573377" y="3663185"/>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4" name="Freeform 141"/>
          <p:cNvSpPr>
            <a:spLocks/>
          </p:cNvSpPr>
          <p:nvPr/>
        </p:nvSpPr>
        <p:spPr bwMode="auto">
          <a:xfrm>
            <a:off x="1595437" y="3663185"/>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5" name="Freeform 142"/>
          <p:cNvSpPr>
            <a:spLocks/>
          </p:cNvSpPr>
          <p:nvPr/>
        </p:nvSpPr>
        <p:spPr bwMode="auto">
          <a:xfrm>
            <a:off x="1551317" y="377548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6" name="Freeform 143"/>
          <p:cNvSpPr>
            <a:spLocks/>
          </p:cNvSpPr>
          <p:nvPr/>
        </p:nvSpPr>
        <p:spPr bwMode="auto">
          <a:xfrm>
            <a:off x="1573377" y="377548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7" name="Freeform 144"/>
          <p:cNvSpPr>
            <a:spLocks/>
          </p:cNvSpPr>
          <p:nvPr/>
        </p:nvSpPr>
        <p:spPr bwMode="auto">
          <a:xfrm>
            <a:off x="1595437" y="377548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8" name="Freeform 146"/>
          <p:cNvSpPr>
            <a:spLocks/>
          </p:cNvSpPr>
          <p:nvPr/>
        </p:nvSpPr>
        <p:spPr bwMode="auto">
          <a:xfrm>
            <a:off x="1551317" y="381241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29" name="Freeform 147"/>
          <p:cNvSpPr>
            <a:spLocks/>
          </p:cNvSpPr>
          <p:nvPr/>
        </p:nvSpPr>
        <p:spPr bwMode="auto">
          <a:xfrm>
            <a:off x="1573377" y="381241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0" name="Freeform 148"/>
          <p:cNvSpPr>
            <a:spLocks/>
          </p:cNvSpPr>
          <p:nvPr/>
        </p:nvSpPr>
        <p:spPr bwMode="auto">
          <a:xfrm>
            <a:off x="1595437" y="3812410"/>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1" name="Freeform 149"/>
          <p:cNvSpPr>
            <a:spLocks/>
          </p:cNvSpPr>
          <p:nvPr/>
        </p:nvSpPr>
        <p:spPr bwMode="auto">
          <a:xfrm>
            <a:off x="1551317" y="392471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2" name="Freeform 150"/>
          <p:cNvSpPr>
            <a:spLocks/>
          </p:cNvSpPr>
          <p:nvPr/>
        </p:nvSpPr>
        <p:spPr bwMode="auto">
          <a:xfrm>
            <a:off x="1573377" y="392471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3" name="Freeform 151"/>
          <p:cNvSpPr>
            <a:spLocks/>
          </p:cNvSpPr>
          <p:nvPr/>
        </p:nvSpPr>
        <p:spPr bwMode="auto">
          <a:xfrm>
            <a:off x="1595437" y="392471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4" name="Freeform 152"/>
          <p:cNvSpPr>
            <a:spLocks/>
          </p:cNvSpPr>
          <p:nvPr/>
        </p:nvSpPr>
        <p:spPr bwMode="auto">
          <a:xfrm>
            <a:off x="1400288" y="3678569"/>
            <a:ext cx="132362" cy="32306"/>
          </a:xfrm>
          <a:custGeom>
            <a:avLst/>
            <a:gdLst>
              <a:gd name="T0" fmla="*/ 146 w 146"/>
              <a:gd name="T1" fmla="*/ 40 h 40"/>
              <a:gd name="T2" fmla="*/ 146 w 146"/>
              <a:gd name="T3" fmla="*/ 40 h 40"/>
              <a:gd name="T4" fmla="*/ 123 w 146"/>
              <a:gd name="T5" fmla="*/ 40 h 40"/>
              <a:gd name="T6" fmla="*/ 95 w 146"/>
              <a:gd name="T7" fmla="*/ 10 h 40"/>
              <a:gd name="T8" fmla="*/ 0 w 146"/>
              <a:gd name="T9" fmla="*/ 10 h 40"/>
              <a:gd name="T10" fmla="*/ 0 w 146"/>
              <a:gd name="T11" fmla="*/ 0 h 40"/>
              <a:gd name="T12" fmla="*/ 99 w 146"/>
              <a:gd name="T13" fmla="*/ 0 h 40"/>
              <a:gd name="T14" fmla="*/ 127 w 146"/>
              <a:gd name="T15" fmla="*/ 30 h 40"/>
              <a:gd name="T16" fmla="*/ 146 w 146"/>
              <a:gd name="T17" fmla="*/ 30 h 40"/>
              <a:gd name="T18" fmla="*/ 146 w 14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0">
                <a:moveTo>
                  <a:pt x="146" y="40"/>
                </a:moveTo>
                <a:lnTo>
                  <a:pt x="146" y="40"/>
                </a:lnTo>
                <a:lnTo>
                  <a:pt x="123" y="40"/>
                </a:lnTo>
                <a:lnTo>
                  <a:pt x="95" y="10"/>
                </a:lnTo>
                <a:lnTo>
                  <a:pt x="0" y="10"/>
                </a:lnTo>
                <a:lnTo>
                  <a:pt x="0" y="0"/>
                </a:lnTo>
                <a:lnTo>
                  <a:pt x="99" y="0"/>
                </a:lnTo>
                <a:lnTo>
                  <a:pt x="127" y="30"/>
                </a:lnTo>
                <a:lnTo>
                  <a:pt x="146" y="30"/>
                </a:lnTo>
                <a:lnTo>
                  <a:pt x="146" y="4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5" name="Freeform 153"/>
          <p:cNvSpPr>
            <a:spLocks/>
          </p:cNvSpPr>
          <p:nvPr/>
        </p:nvSpPr>
        <p:spPr bwMode="auto">
          <a:xfrm>
            <a:off x="1622589" y="3703184"/>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6" name="Freeform 154"/>
          <p:cNvSpPr>
            <a:spLocks/>
          </p:cNvSpPr>
          <p:nvPr/>
        </p:nvSpPr>
        <p:spPr bwMode="auto">
          <a:xfrm>
            <a:off x="1388410" y="3732413"/>
            <a:ext cx="145937" cy="29231"/>
          </a:xfrm>
          <a:custGeom>
            <a:avLst/>
            <a:gdLst>
              <a:gd name="T0" fmla="*/ 160 w 160"/>
              <a:gd name="T1" fmla="*/ 35 h 35"/>
              <a:gd name="T2" fmla="*/ 160 w 160"/>
              <a:gd name="T3" fmla="*/ 35 h 35"/>
              <a:gd name="T4" fmla="*/ 124 w 160"/>
              <a:gd name="T5" fmla="*/ 35 h 35"/>
              <a:gd name="T6" fmla="*/ 98 w 160"/>
              <a:gd name="T7" fmla="*/ 10 h 35"/>
              <a:gd name="T8" fmla="*/ 0 w 160"/>
              <a:gd name="T9" fmla="*/ 10 h 35"/>
              <a:gd name="T10" fmla="*/ 0 w 160"/>
              <a:gd name="T11" fmla="*/ 0 h 35"/>
              <a:gd name="T12" fmla="*/ 102 w 160"/>
              <a:gd name="T13" fmla="*/ 0 h 35"/>
              <a:gd name="T14" fmla="*/ 128 w 160"/>
              <a:gd name="T15" fmla="*/ 25 h 35"/>
              <a:gd name="T16" fmla="*/ 160 w 160"/>
              <a:gd name="T17" fmla="*/ 25 h 35"/>
              <a:gd name="T18" fmla="*/ 160 w 16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35">
                <a:moveTo>
                  <a:pt x="160" y="35"/>
                </a:moveTo>
                <a:lnTo>
                  <a:pt x="160" y="35"/>
                </a:lnTo>
                <a:lnTo>
                  <a:pt x="124" y="35"/>
                </a:lnTo>
                <a:lnTo>
                  <a:pt x="98" y="10"/>
                </a:lnTo>
                <a:lnTo>
                  <a:pt x="0" y="10"/>
                </a:lnTo>
                <a:lnTo>
                  <a:pt x="0" y="0"/>
                </a:lnTo>
                <a:lnTo>
                  <a:pt x="102" y="0"/>
                </a:lnTo>
                <a:lnTo>
                  <a:pt x="128" y="25"/>
                </a:lnTo>
                <a:lnTo>
                  <a:pt x="160" y="25"/>
                </a:lnTo>
                <a:lnTo>
                  <a:pt x="16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7" name="Freeform 155"/>
          <p:cNvSpPr>
            <a:spLocks/>
          </p:cNvSpPr>
          <p:nvPr/>
        </p:nvSpPr>
        <p:spPr bwMode="auto">
          <a:xfrm>
            <a:off x="1354470" y="3849331"/>
            <a:ext cx="178180" cy="29231"/>
          </a:xfrm>
          <a:custGeom>
            <a:avLst/>
            <a:gdLst>
              <a:gd name="T0" fmla="*/ 100 w 197"/>
              <a:gd name="T1" fmla="*/ 35 h 35"/>
              <a:gd name="T2" fmla="*/ 100 w 197"/>
              <a:gd name="T3" fmla="*/ 35 h 35"/>
              <a:gd name="T4" fmla="*/ 0 w 197"/>
              <a:gd name="T5" fmla="*/ 35 h 35"/>
              <a:gd name="T6" fmla="*/ 0 w 197"/>
              <a:gd name="T7" fmla="*/ 25 h 35"/>
              <a:gd name="T8" fmla="*/ 97 w 197"/>
              <a:gd name="T9" fmla="*/ 25 h 35"/>
              <a:gd name="T10" fmla="*/ 137 w 197"/>
              <a:gd name="T11" fmla="*/ 0 h 35"/>
              <a:gd name="T12" fmla="*/ 197 w 197"/>
              <a:gd name="T13" fmla="*/ 0 h 35"/>
              <a:gd name="T14" fmla="*/ 197 w 197"/>
              <a:gd name="T15" fmla="*/ 10 h 35"/>
              <a:gd name="T16" fmla="*/ 139 w 197"/>
              <a:gd name="T17" fmla="*/ 10 h 35"/>
              <a:gd name="T18" fmla="*/ 100 w 197"/>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35">
                <a:moveTo>
                  <a:pt x="100" y="35"/>
                </a:moveTo>
                <a:lnTo>
                  <a:pt x="100" y="35"/>
                </a:lnTo>
                <a:lnTo>
                  <a:pt x="0" y="35"/>
                </a:lnTo>
                <a:lnTo>
                  <a:pt x="0" y="25"/>
                </a:lnTo>
                <a:lnTo>
                  <a:pt x="97" y="25"/>
                </a:lnTo>
                <a:lnTo>
                  <a:pt x="137" y="0"/>
                </a:lnTo>
                <a:lnTo>
                  <a:pt x="197" y="0"/>
                </a:lnTo>
                <a:lnTo>
                  <a:pt x="197" y="10"/>
                </a:lnTo>
                <a:lnTo>
                  <a:pt x="139" y="10"/>
                </a:lnTo>
                <a:lnTo>
                  <a:pt x="10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8" name="Freeform 156"/>
          <p:cNvSpPr>
            <a:spLocks/>
          </p:cNvSpPr>
          <p:nvPr/>
        </p:nvSpPr>
        <p:spPr bwMode="auto">
          <a:xfrm>
            <a:off x="1622589" y="3849331"/>
            <a:ext cx="42424" cy="9230"/>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39" name="Freeform 157"/>
          <p:cNvSpPr>
            <a:spLocks/>
          </p:cNvSpPr>
          <p:nvPr/>
        </p:nvSpPr>
        <p:spPr bwMode="auto">
          <a:xfrm>
            <a:off x="1351077" y="3889329"/>
            <a:ext cx="181574" cy="24614"/>
          </a:xfrm>
          <a:custGeom>
            <a:avLst/>
            <a:gdLst>
              <a:gd name="T0" fmla="*/ 105 w 201"/>
              <a:gd name="T1" fmla="*/ 31 h 31"/>
              <a:gd name="T2" fmla="*/ 105 w 201"/>
              <a:gd name="T3" fmla="*/ 31 h 31"/>
              <a:gd name="T4" fmla="*/ 0 w 201"/>
              <a:gd name="T5" fmla="*/ 31 h 31"/>
              <a:gd name="T6" fmla="*/ 0 w 201"/>
              <a:gd name="T7" fmla="*/ 21 h 31"/>
              <a:gd name="T8" fmla="*/ 102 w 201"/>
              <a:gd name="T9" fmla="*/ 21 h 31"/>
              <a:gd name="T10" fmla="*/ 139 w 201"/>
              <a:gd name="T11" fmla="*/ 0 h 31"/>
              <a:gd name="T12" fmla="*/ 201 w 201"/>
              <a:gd name="T13" fmla="*/ 0 h 31"/>
              <a:gd name="T14" fmla="*/ 201 w 201"/>
              <a:gd name="T15" fmla="*/ 10 h 31"/>
              <a:gd name="T16" fmla="*/ 142 w 201"/>
              <a:gd name="T17" fmla="*/ 10 h 31"/>
              <a:gd name="T18" fmla="*/ 105 w 201"/>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
                <a:moveTo>
                  <a:pt x="105" y="31"/>
                </a:moveTo>
                <a:lnTo>
                  <a:pt x="105" y="31"/>
                </a:lnTo>
                <a:lnTo>
                  <a:pt x="0" y="31"/>
                </a:lnTo>
                <a:lnTo>
                  <a:pt x="0" y="21"/>
                </a:lnTo>
                <a:lnTo>
                  <a:pt x="102" y="21"/>
                </a:lnTo>
                <a:lnTo>
                  <a:pt x="139" y="0"/>
                </a:lnTo>
                <a:lnTo>
                  <a:pt x="201" y="0"/>
                </a:lnTo>
                <a:lnTo>
                  <a:pt x="201" y="10"/>
                </a:lnTo>
                <a:lnTo>
                  <a:pt x="142" y="10"/>
                </a:lnTo>
                <a:lnTo>
                  <a:pt x="105" y="3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0" name="Freeform 158"/>
          <p:cNvSpPr>
            <a:spLocks/>
          </p:cNvSpPr>
          <p:nvPr/>
        </p:nvSpPr>
        <p:spPr bwMode="auto">
          <a:xfrm>
            <a:off x="1622589" y="3889329"/>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1" name="Freeform 159"/>
          <p:cNvSpPr>
            <a:spLocks/>
          </p:cNvSpPr>
          <p:nvPr/>
        </p:nvSpPr>
        <p:spPr bwMode="auto">
          <a:xfrm>
            <a:off x="1429136" y="3766257"/>
            <a:ext cx="27151" cy="26153"/>
          </a:xfrm>
          <a:custGeom>
            <a:avLst/>
            <a:gdLst>
              <a:gd name="T0" fmla="*/ 30 w 30"/>
              <a:gd name="T1" fmla="*/ 15 h 31"/>
              <a:gd name="T2" fmla="*/ 30 w 30"/>
              <a:gd name="T3" fmla="*/ 15 h 31"/>
              <a:gd name="T4" fmla="*/ 15 w 30"/>
              <a:gd name="T5" fmla="*/ 31 h 31"/>
              <a:gd name="T6" fmla="*/ 0 w 30"/>
              <a:gd name="T7" fmla="*/ 15 h 31"/>
              <a:gd name="T8" fmla="*/ 15 w 30"/>
              <a:gd name="T9" fmla="*/ 0 h 31"/>
              <a:gd name="T10" fmla="*/ 30 w 30"/>
              <a:gd name="T11" fmla="*/ 15 h 31"/>
            </a:gdLst>
            <a:ahLst/>
            <a:cxnLst>
              <a:cxn ang="0">
                <a:pos x="T0" y="T1"/>
              </a:cxn>
              <a:cxn ang="0">
                <a:pos x="T2" y="T3"/>
              </a:cxn>
              <a:cxn ang="0">
                <a:pos x="T4" y="T5"/>
              </a:cxn>
              <a:cxn ang="0">
                <a:pos x="T6" y="T7"/>
              </a:cxn>
              <a:cxn ang="0">
                <a:pos x="T8" y="T9"/>
              </a:cxn>
              <a:cxn ang="0">
                <a:pos x="T10" y="T11"/>
              </a:cxn>
            </a:cxnLst>
            <a:rect l="0" t="0" r="r" b="b"/>
            <a:pathLst>
              <a:path w="30" h="31">
                <a:moveTo>
                  <a:pt x="30" y="15"/>
                </a:moveTo>
                <a:lnTo>
                  <a:pt x="30" y="15"/>
                </a:lnTo>
                <a:cubicBezTo>
                  <a:pt x="30" y="24"/>
                  <a:pt x="24" y="31"/>
                  <a:pt x="15" y="31"/>
                </a:cubicBezTo>
                <a:cubicBezTo>
                  <a:pt x="7" y="31"/>
                  <a:pt x="0" y="24"/>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2" name="Freeform 160"/>
          <p:cNvSpPr>
            <a:spLocks/>
          </p:cNvSpPr>
          <p:nvPr/>
        </p:nvSpPr>
        <p:spPr bwMode="auto">
          <a:xfrm>
            <a:off x="1429136" y="3807795"/>
            <a:ext cx="27151" cy="26153"/>
          </a:xfrm>
          <a:custGeom>
            <a:avLst/>
            <a:gdLst>
              <a:gd name="T0" fmla="*/ 30 w 30"/>
              <a:gd name="T1" fmla="*/ 15 h 30"/>
              <a:gd name="T2" fmla="*/ 30 w 30"/>
              <a:gd name="T3" fmla="*/ 15 h 30"/>
              <a:gd name="T4" fmla="*/ 15 w 30"/>
              <a:gd name="T5" fmla="*/ 30 h 30"/>
              <a:gd name="T6" fmla="*/ 0 w 30"/>
              <a:gd name="T7" fmla="*/ 15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lnTo>
                  <a:pt x="30" y="15"/>
                </a:lnTo>
                <a:cubicBezTo>
                  <a:pt x="30" y="23"/>
                  <a:pt x="24" y="30"/>
                  <a:pt x="15" y="30"/>
                </a:cubicBezTo>
                <a:cubicBezTo>
                  <a:pt x="7" y="30"/>
                  <a:pt x="0" y="23"/>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3" name="Freeform 161"/>
          <p:cNvSpPr>
            <a:spLocks/>
          </p:cNvSpPr>
          <p:nvPr/>
        </p:nvSpPr>
        <p:spPr bwMode="auto">
          <a:xfrm>
            <a:off x="1656527" y="3669338"/>
            <a:ext cx="52606" cy="256913"/>
          </a:xfrm>
          <a:custGeom>
            <a:avLst/>
            <a:gdLst>
              <a:gd name="T0" fmla="*/ 59 w 59"/>
              <a:gd name="T1" fmla="*/ 311 h 311"/>
              <a:gd name="T2" fmla="*/ 59 w 59"/>
              <a:gd name="T3" fmla="*/ 311 h 311"/>
              <a:gd name="T4" fmla="*/ 0 w 59"/>
              <a:gd name="T5" fmla="*/ 311 h 311"/>
              <a:gd name="T6" fmla="*/ 0 w 59"/>
              <a:gd name="T7" fmla="*/ 0 h 311"/>
              <a:gd name="T8" fmla="*/ 59 w 59"/>
              <a:gd name="T9" fmla="*/ 0 h 311"/>
              <a:gd name="T10" fmla="*/ 59 w 59"/>
              <a:gd name="T11" fmla="*/ 20 h 311"/>
              <a:gd name="T12" fmla="*/ 20 w 59"/>
              <a:gd name="T13" fmla="*/ 20 h 311"/>
              <a:gd name="T14" fmla="*/ 20 w 59"/>
              <a:gd name="T15" fmla="*/ 291 h 311"/>
              <a:gd name="T16" fmla="*/ 59 w 59"/>
              <a:gd name="T17" fmla="*/ 291 h 311"/>
              <a:gd name="T18" fmla="*/ 59 w 59"/>
              <a:gd name="T1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1">
                <a:moveTo>
                  <a:pt x="59" y="311"/>
                </a:moveTo>
                <a:lnTo>
                  <a:pt x="59" y="311"/>
                </a:lnTo>
                <a:lnTo>
                  <a:pt x="0" y="311"/>
                </a:lnTo>
                <a:lnTo>
                  <a:pt x="0" y="0"/>
                </a:lnTo>
                <a:lnTo>
                  <a:pt x="59" y="0"/>
                </a:lnTo>
                <a:lnTo>
                  <a:pt x="59" y="20"/>
                </a:lnTo>
                <a:lnTo>
                  <a:pt x="20" y="20"/>
                </a:lnTo>
                <a:lnTo>
                  <a:pt x="20" y="291"/>
                </a:lnTo>
                <a:lnTo>
                  <a:pt x="59" y="291"/>
                </a:lnTo>
                <a:lnTo>
                  <a:pt x="59" y="31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4" name="Freeform 162"/>
          <p:cNvSpPr>
            <a:spLocks/>
          </p:cNvSpPr>
          <p:nvPr/>
        </p:nvSpPr>
        <p:spPr bwMode="auto">
          <a:xfrm>
            <a:off x="1688770" y="3698567"/>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5" name="Freeform 163"/>
          <p:cNvSpPr>
            <a:spLocks/>
          </p:cNvSpPr>
          <p:nvPr/>
        </p:nvSpPr>
        <p:spPr bwMode="auto">
          <a:xfrm>
            <a:off x="1688770" y="3709337"/>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6" name="Freeform 164"/>
          <p:cNvSpPr>
            <a:spLocks/>
          </p:cNvSpPr>
          <p:nvPr/>
        </p:nvSpPr>
        <p:spPr bwMode="auto">
          <a:xfrm>
            <a:off x="1688770" y="3721644"/>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7" name="Freeform 165"/>
          <p:cNvSpPr>
            <a:spLocks/>
          </p:cNvSpPr>
          <p:nvPr/>
        </p:nvSpPr>
        <p:spPr bwMode="auto">
          <a:xfrm>
            <a:off x="1688770" y="3733952"/>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8" name="Freeform 166"/>
          <p:cNvSpPr>
            <a:spLocks/>
          </p:cNvSpPr>
          <p:nvPr/>
        </p:nvSpPr>
        <p:spPr bwMode="auto">
          <a:xfrm>
            <a:off x="1688770" y="374625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49" name="Freeform 167"/>
          <p:cNvSpPr>
            <a:spLocks/>
          </p:cNvSpPr>
          <p:nvPr/>
        </p:nvSpPr>
        <p:spPr bwMode="auto">
          <a:xfrm>
            <a:off x="1688770" y="375702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0" name="Freeform 168"/>
          <p:cNvSpPr>
            <a:spLocks/>
          </p:cNvSpPr>
          <p:nvPr/>
        </p:nvSpPr>
        <p:spPr bwMode="auto">
          <a:xfrm>
            <a:off x="1688770" y="3770874"/>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1" name="Freeform 169"/>
          <p:cNvSpPr>
            <a:spLocks/>
          </p:cNvSpPr>
          <p:nvPr/>
        </p:nvSpPr>
        <p:spPr bwMode="auto">
          <a:xfrm>
            <a:off x="1688770" y="3781642"/>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2" name="Freeform 170"/>
          <p:cNvSpPr>
            <a:spLocks/>
          </p:cNvSpPr>
          <p:nvPr/>
        </p:nvSpPr>
        <p:spPr bwMode="auto">
          <a:xfrm>
            <a:off x="1688770" y="3793950"/>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3" name="Freeform 171"/>
          <p:cNvSpPr>
            <a:spLocks/>
          </p:cNvSpPr>
          <p:nvPr/>
        </p:nvSpPr>
        <p:spPr bwMode="auto">
          <a:xfrm>
            <a:off x="1688770" y="3806255"/>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4" name="Freeform 172"/>
          <p:cNvSpPr>
            <a:spLocks/>
          </p:cNvSpPr>
          <p:nvPr/>
        </p:nvSpPr>
        <p:spPr bwMode="auto">
          <a:xfrm>
            <a:off x="1688770" y="3818563"/>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5" name="Freeform 173"/>
          <p:cNvSpPr>
            <a:spLocks/>
          </p:cNvSpPr>
          <p:nvPr/>
        </p:nvSpPr>
        <p:spPr bwMode="auto">
          <a:xfrm>
            <a:off x="1688770" y="3829332"/>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6" name="Freeform 174"/>
          <p:cNvSpPr>
            <a:spLocks/>
          </p:cNvSpPr>
          <p:nvPr/>
        </p:nvSpPr>
        <p:spPr bwMode="auto">
          <a:xfrm>
            <a:off x="1688770" y="3860100"/>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7" name="Freeform 175"/>
          <p:cNvSpPr>
            <a:spLocks/>
          </p:cNvSpPr>
          <p:nvPr/>
        </p:nvSpPr>
        <p:spPr bwMode="auto">
          <a:xfrm>
            <a:off x="1688770" y="3872406"/>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8" name="Freeform 176"/>
          <p:cNvSpPr>
            <a:spLocks/>
          </p:cNvSpPr>
          <p:nvPr/>
        </p:nvSpPr>
        <p:spPr bwMode="auto">
          <a:xfrm>
            <a:off x="1688770" y="3884716"/>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59" name="Freeform 177"/>
          <p:cNvSpPr>
            <a:spLocks/>
          </p:cNvSpPr>
          <p:nvPr/>
        </p:nvSpPr>
        <p:spPr bwMode="auto">
          <a:xfrm>
            <a:off x="1688770" y="3898561"/>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0" name="Freeform 181"/>
          <p:cNvSpPr>
            <a:spLocks/>
          </p:cNvSpPr>
          <p:nvPr/>
        </p:nvSpPr>
        <p:spPr bwMode="auto">
          <a:xfrm>
            <a:off x="1502103" y="3952407"/>
            <a:ext cx="45819" cy="43075"/>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39" y="0"/>
                  <a:pt x="51" y="11"/>
                  <a:pt x="51" y="25"/>
                </a:cubicBezTo>
                <a:cubicBezTo>
                  <a:pt x="51" y="39"/>
                  <a:pt x="39" y="51"/>
                  <a:pt x="25"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1" name="Freeform 182"/>
          <p:cNvSpPr>
            <a:spLocks/>
          </p:cNvSpPr>
          <p:nvPr/>
        </p:nvSpPr>
        <p:spPr bwMode="auto">
          <a:xfrm>
            <a:off x="1592045" y="3953943"/>
            <a:ext cx="47514" cy="43075"/>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2" name="Freeform 183"/>
          <p:cNvSpPr>
            <a:spLocks/>
          </p:cNvSpPr>
          <p:nvPr/>
        </p:nvSpPr>
        <p:spPr bwMode="auto">
          <a:xfrm>
            <a:off x="1625981" y="3752413"/>
            <a:ext cx="35637" cy="9230"/>
          </a:xfrm>
          <a:custGeom>
            <a:avLst/>
            <a:gdLst>
              <a:gd name="T0" fmla="*/ 40 w 40"/>
              <a:gd name="T1" fmla="*/ 10 h 10"/>
              <a:gd name="T2" fmla="*/ 40 w 40"/>
              <a:gd name="T3" fmla="*/ 10 h 10"/>
              <a:gd name="T4" fmla="*/ 0 w 40"/>
              <a:gd name="T5" fmla="*/ 10 h 10"/>
              <a:gd name="T6" fmla="*/ 0 w 40"/>
              <a:gd name="T7" fmla="*/ 0 h 10"/>
              <a:gd name="T8" fmla="*/ 40 w 40"/>
              <a:gd name="T9" fmla="*/ 0 h 10"/>
              <a:gd name="T10" fmla="*/ 40 w 40"/>
              <a:gd name="T11" fmla="*/ 10 h 10"/>
            </a:gdLst>
            <a:ahLst/>
            <a:cxnLst>
              <a:cxn ang="0">
                <a:pos x="T0" y="T1"/>
              </a:cxn>
              <a:cxn ang="0">
                <a:pos x="T2" y="T3"/>
              </a:cxn>
              <a:cxn ang="0">
                <a:pos x="T4" y="T5"/>
              </a:cxn>
              <a:cxn ang="0">
                <a:pos x="T6" y="T7"/>
              </a:cxn>
              <a:cxn ang="0">
                <a:pos x="T8" y="T9"/>
              </a:cxn>
              <a:cxn ang="0">
                <a:pos x="T10" y="T11"/>
              </a:cxn>
            </a:cxnLst>
            <a:rect l="0" t="0" r="r" b="b"/>
            <a:pathLst>
              <a:path w="40" h="10">
                <a:moveTo>
                  <a:pt x="40" y="10"/>
                </a:moveTo>
                <a:lnTo>
                  <a:pt x="40" y="10"/>
                </a:lnTo>
                <a:lnTo>
                  <a:pt x="0" y="10"/>
                </a:lnTo>
                <a:lnTo>
                  <a:pt x="0" y="0"/>
                </a:lnTo>
                <a:lnTo>
                  <a:pt x="40" y="0"/>
                </a:lnTo>
                <a:lnTo>
                  <a:pt x="40"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3" name="Freeform 184"/>
          <p:cNvSpPr>
            <a:spLocks/>
          </p:cNvSpPr>
          <p:nvPr/>
        </p:nvSpPr>
        <p:spPr bwMode="auto">
          <a:xfrm>
            <a:off x="1683678" y="3677029"/>
            <a:ext cx="8486" cy="241529"/>
          </a:xfrm>
          <a:custGeom>
            <a:avLst/>
            <a:gdLst>
              <a:gd name="T0" fmla="*/ 10 w 10"/>
              <a:gd name="T1" fmla="*/ 291 h 291"/>
              <a:gd name="T2" fmla="*/ 10 w 10"/>
              <a:gd name="T3" fmla="*/ 291 h 291"/>
              <a:gd name="T4" fmla="*/ 0 w 10"/>
              <a:gd name="T5" fmla="*/ 291 h 291"/>
              <a:gd name="T6" fmla="*/ 0 w 10"/>
              <a:gd name="T7" fmla="*/ 0 h 291"/>
              <a:gd name="T8" fmla="*/ 10 w 10"/>
              <a:gd name="T9" fmla="*/ 0 h 291"/>
              <a:gd name="T10" fmla="*/ 10 w 10"/>
              <a:gd name="T11" fmla="*/ 291 h 291"/>
            </a:gdLst>
            <a:ahLst/>
            <a:cxnLst>
              <a:cxn ang="0">
                <a:pos x="T0" y="T1"/>
              </a:cxn>
              <a:cxn ang="0">
                <a:pos x="T2" y="T3"/>
              </a:cxn>
              <a:cxn ang="0">
                <a:pos x="T4" y="T5"/>
              </a:cxn>
              <a:cxn ang="0">
                <a:pos x="T6" y="T7"/>
              </a:cxn>
              <a:cxn ang="0">
                <a:pos x="T8" y="T9"/>
              </a:cxn>
              <a:cxn ang="0">
                <a:pos x="T10" y="T11"/>
              </a:cxn>
            </a:cxnLst>
            <a:rect l="0" t="0" r="r" b="b"/>
            <a:pathLst>
              <a:path w="10" h="291">
                <a:moveTo>
                  <a:pt x="10" y="291"/>
                </a:moveTo>
                <a:lnTo>
                  <a:pt x="10" y="291"/>
                </a:lnTo>
                <a:lnTo>
                  <a:pt x="0" y="291"/>
                </a:lnTo>
                <a:lnTo>
                  <a:pt x="0" y="0"/>
                </a:lnTo>
                <a:lnTo>
                  <a:pt x="10" y="0"/>
                </a:lnTo>
                <a:lnTo>
                  <a:pt x="10" y="29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4" name="TextBox 272"/>
          <p:cNvSpPr txBox="1"/>
          <p:nvPr/>
        </p:nvSpPr>
        <p:spPr>
          <a:xfrm>
            <a:off x="1034384" y="3674452"/>
            <a:ext cx="424224" cy="153825"/>
          </a:xfrm>
          <a:prstGeom prst="rect">
            <a:avLst/>
          </a:prstGeom>
          <a:noFill/>
          <a:ln>
            <a:noFill/>
          </a:ln>
        </p:spPr>
        <p:txBody>
          <a:bodyPr wrap="square" rtlCol="0">
            <a:noAutofit/>
          </a:bodyPr>
          <a:lstStyle/>
          <a:p>
            <a:pPr marL="0" marR="0" lvl="0" indent="0" algn="ctr" defTabSz="1218349" rtl="0" eaLnBrk="1" fontAlgn="ctr"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rPr>
              <a:t>HDD</a:t>
            </a:r>
          </a:p>
        </p:txBody>
      </p:sp>
      <p:sp>
        <p:nvSpPr>
          <p:cNvPr id="166" name="Freeform 135"/>
          <p:cNvSpPr>
            <a:spLocks/>
          </p:cNvSpPr>
          <p:nvPr/>
        </p:nvSpPr>
        <p:spPr bwMode="auto">
          <a:xfrm>
            <a:off x="1602364" y="5252188"/>
            <a:ext cx="108604" cy="73843"/>
          </a:xfrm>
          <a:custGeom>
            <a:avLst/>
            <a:gdLst>
              <a:gd name="T0" fmla="*/ 94 w 120"/>
              <a:gd name="T1" fmla="*/ 90 h 90"/>
              <a:gd name="T2" fmla="*/ 94 w 120"/>
              <a:gd name="T3" fmla="*/ 90 h 90"/>
              <a:gd name="T4" fmla="*/ 0 w 120"/>
              <a:gd name="T5" fmla="*/ 90 h 90"/>
              <a:gd name="T6" fmla="*/ 0 w 120"/>
              <a:gd name="T7" fmla="*/ 65 h 90"/>
              <a:gd name="T8" fmla="*/ 94 w 120"/>
              <a:gd name="T9" fmla="*/ 65 h 90"/>
              <a:gd name="T10" fmla="*/ 95 w 120"/>
              <a:gd name="T11" fmla="*/ 64 h 90"/>
              <a:gd name="T12" fmla="*/ 95 w 120"/>
              <a:gd name="T13" fmla="*/ 0 h 90"/>
              <a:gd name="T14" fmla="*/ 120 w 120"/>
              <a:gd name="T15" fmla="*/ 0 h 90"/>
              <a:gd name="T16" fmla="*/ 120 w 120"/>
              <a:gd name="T17" fmla="*/ 64 h 90"/>
              <a:gd name="T18" fmla="*/ 94 w 120"/>
              <a:gd name="T1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90">
                <a:moveTo>
                  <a:pt x="94" y="90"/>
                </a:moveTo>
                <a:lnTo>
                  <a:pt x="94" y="90"/>
                </a:lnTo>
                <a:lnTo>
                  <a:pt x="0" y="90"/>
                </a:lnTo>
                <a:lnTo>
                  <a:pt x="0" y="65"/>
                </a:lnTo>
                <a:lnTo>
                  <a:pt x="94" y="65"/>
                </a:lnTo>
                <a:cubicBezTo>
                  <a:pt x="94" y="65"/>
                  <a:pt x="95" y="65"/>
                  <a:pt x="95" y="64"/>
                </a:cubicBezTo>
                <a:lnTo>
                  <a:pt x="95" y="0"/>
                </a:lnTo>
                <a:lnTo>
                  <a:pt x="120" y="0"/>
                </a:lnTo>
                <a:lnTo>
                  <a:pt x="120" y="64"/>
                </a:lnTo>
                <a:cubicBezTo>
                  <a:pt x="120" y="78"/>
                  <a:pt x="108" y="90"/>
                  <a:pt x="94" y="90"/>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7" name="Freeform 136"/>
          <p:cNvSpPr>
            <a:spLocks/>
          </p:cNvSpPr>
          <p:nvPr/>
        </p:nvSpPr>
        <p:spPr bwMode="auto">
          <a:xfrm>
            <a:off x="1108549" y="4955276"/>
            <a:ext cx="602418" cy="370755"/>
          </a:xfrm>
          <a:custGeom>
            <a:avLst/>
            <a:gdLst>
              <a:gd name="T0" fmla="*/ 449 w 663"/>
              <a:gd name="T1" fmla="*/ 447 h 447"/>
              <a:gd name="T2" fmla="*/ 449 w 663"/>
              <a:gd name="T3" fmla="*/ 447 h 447"/>
              <a:gd name="T4" fmla="*/ 26 w 663"/>
              <a:gd name="T5" fmla="*/ 447 h 447"/>
              <a:gd name="T6" fmla="*/ 0 w 663"/>
              <a:gd name="T7" fmla="*/ 421 h 447"/>
              <a:gd name="T8" fmla="*/ 0 w 663"/>
              <a:gd name="T9" fmla="*/ 27 h 447"/>
              <a:gd name="T10" fmla="*/ 26 w 663"/>
              <a:gd name="T11" fmla="*/ 0 h 447"/>
              <a:gd name="T12" fmla="*/ 637 w 663"/>
              <a:gd name="T13" fmla="*/ 0 h 447"/>
              <a:gd name="T14" fmla="*/ 663 w 663"/>
              <a:gd name="T15" fmla="*/ 27 h 447"/>
              <a:gd name="T16" fmla="*/ 663 w 663"/>
              <a:gd name="T17" fmla="*/ 86 h 447"/>
              <a:gd name="T18" fmla="*/ 638 w 663"/>
              <a:gd name="T19" fmla="*/ 86 h 447"/>
              <a:gd name="T20" fmla="*/ 638 w 663"/>
              <a:gd name="T21" fmla="*/ 27 h 447"/>
              <a:gd name="T22" fmla="*/ 637 w 663"/>
              <a:gd name="T23" fmla="*/ 25 h 447"/>
              <a:gd name="T24" fmla="*/ 26 w 663"/>
              <a:gd name="T25" fmla="*/ 25 h 447"/>
              <a:gd name="T26" fmla="*/ 24 w 663"/>
              <a:gd name="T27" fmla="*/ 27 h 447"/>
              <a:gd name="T28" fmla="*/ 24 w 663"/>
              <a:gd name="T29" fmla="*/ 421 h 447"/>
              <a:gd name="T30" fmla="*/ 26 w 663"/>
              <a:gd name="T31" fmla="*/ 422 h 447"/>
              <a:gd name="T32" fmla="*/ 449 w 663"/>
              <a:gd name="T33" fmla="*/ 422 h 447"/>
              <a:gd name="T34" fmla="*/ 449 w 663"/>
              <a:gd name="T35"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3" h="447">
                <a:moveTo>
                  <a:pt x="449" y="447"/>
                </a:moveTo>
                <a:lnTo>
                  <a:pt x="449" y="447"/>
                </a:lnTo>
                <a:lnTo>
                  <a:pt x="26" y="447"/>
                </a:lnTo>
                <a:cubicBezTo>
                  <a:pt x="11" y="447"/>
                  <a:pt x="0" y="435"/>
                  <a:pt x="0" y="421"/>
                </a:cubicBezTo>
                <a:lnTo>
                  <a:pt x="0" y="27"/>
                </a:lnTo>
                <a:cubicBezTo>
                  <a:pt x="0" y="12"/>
                  <a:pt x="11" y="0"/>
                  <a:pt x="26" y="0"/>
                </a:cubicBezTo>
                <a:lnTo>
                  <a:pt x="637" y="0"/>
                </a:lnTo>
                <a:cubicBezTo>
                  <a:pt x="651" y="0"/>
                  <a:pt x="663" y="12"/>
                  <a:pt x="663" y="27"/>
                </a:cubicBezTo>
                <a:lnTo>
                  <a:pt x="663" y="86"/>
                </a:lnTo>
                <a:lnTo>
                  <a:pt x="638" y="86"/>
                </a:lnTo>
                <a:lnTo>
                  <a:pt x="638" y="27"/>
                </a:lnTo>
                <a:cubicBezTo>
                  <a:pt x="638" y="26"/>
                  <a:pt x="637" y="25"/>
                  <a:pt x="637" y="25"/>
                </a:cubicBezTo>
                <a:lnTo>
                  <a:pt x="26" y="25"/>
                </a:lnTo>
                <a:cubicBezTo>
                  <a:pt x="25" y="25"/>
                  <a:pt x="24" y="26"/>
                  <a:pt x="24" y="27"/>
                </a:cubicBezTo>
                <a:lnTo>
                  <a:pt x="24" y="421"/>
                </a:lnTo>
                <a:cubicBezTo>
                  <a:pt x="24" y="422"/>
                  <a:pt x="25" y="422"/>
                  <a:pt x="26" y="422"/>
                </a:cubicBezTo>
                <a:lnTo>
                  <a:pt x="449" y="422"/>
                </a:lnTo>
                <a:lnTo>
                  <a:pt x="449" y="44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8" name="Freeform 137"/>
          <p:cNvSpPr>
            <a:spLocks/>
          </p:cNvSpPr>
          <p:nvPr/>
        </p:nvSpPr>
        <p:spPr bwMode="auto">
          <a:xfrm>
            <a:off x="1317275" y="4964506"/>
            <a:ext cx="93333" cy="353832"/>
          </a:xfrm>
          <a:custGeom>
            <a:avLst/>
            <a:gdLst>
              <a:gd name="T0" fmla="*/ 24 w 102"/>
              <a:gd name="T1" fmla="*/ 426 h 426"/>
              <a:gd name="T2" fmla="*/ 24 w 102"/>
              <a:gd name="T3" fmla="*/ 426 h 426"/>
              <a:gd name="T4" fmla="*/ 0 w 102"/>
              <a:gd name="T5" fmla="*/ 421 h 426"/>
              <a:gd name="T6" fmla="*/ 78 w 102"/>
              <a:gd name="T7" fmla="*/ 0 h 426"/>
              <a:gd name="T8" fmla="*/ 102 w 102"/>
              <a:gd name="T9" fmla="*/ 4 h 426"/>
              <a:gd name="T10" fmla="*/ 24 w 102"/>
              <a:gd name="T11" fmla="*/ 426 h 426"/>
            </a:gdLst>
            <a:ahLst/>
            <a:cxnLst>
              <a:cxn ang="0">
                <a:pos x="T0" y="T1"/>
              </a:cxn>
              <a:cxn ang="0">
                <a:pos x="T2" y="T3"/>
              </a:cxn>
              <a:cxn ang="0">
                <a:pos x="T4" y="T5"/>
              </a:cxn>
              <a:cxn ang="0">
                <a:pos x="T6" y="T7"/>
              </a:cxn>
              <a:cxn ang="0">
                <a:pos x="T8" y="T9"/>
              </a:cxn>
              <a:cxn ang="0">
                <a:pos x="T10" y="T11"/>
              </a:cxn>
            </a:cxnLst>
            <a:rect l="0" t="0" r="r" b="b"/>
            <a:pathLst>
              <a:path w="102" h="426">
                <a:moveTo>
                  <a:pt x="24" y="426"/>
                </a:moveTo>
                <a:lnTo>
                  <a:pt x="24" y="426"/>
                </a:lnTo>
                <a:lnTo>
                  <a:pt x="0" y="421"/>
                </a:lnTo>
                <a:lnTo>
                  <a:pt x="78" y="0"/>
                </a:lnTo>
                <a:lnTo>
                  <a:pt x="102" y="4"/>
                </a:lnTo>
                <a:lnTo>
                  <a:pt x="24" y="426"/>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69" name="Freeform 138"/>
          <p:cNvSpPr>
            <a:spLocks noEditPoints="1"/>
          </p:cNvSpPr>
          <p:nvPr/>
        </p:nvSpPr>
        <p:spPr bwMode="auto">
          <a:xfrm>
            <a:off x="1515818" y="5012197"/>
            <a:ext cx="103514" cy="110764"/>
          </a:xfrm>
          <a:custGeom>
            <a:avLst/>
            <a:gdLst>
              <a:gd name="T0" fmla="*/ 21 w 114"/>
              <a:gd name="T1" fmla="*/ 14 h 132"/>
              <a:gd name="T2" fmla="*/ 21 w 114"/>
              <a:gd name="T3" fmla="*/ 14 h 132"/>
              <a:gd name="T4" fmla="*/ 15 w 114"/>
              <a:gd name="T5" fmla="*/ 21 h 132"/>
              <a:gd name="T6" fmla="*/ 15 w 114"/>
              <a:gd name="T7" fmla="*/ 111 h 132"/>
              <a:gd name="T8" fmla="*/ 21 w 114"/>
              <a:gd name="T9" fmla="*/ 117 h 132"/>
              <a:gd name="T10" fmla="*/ 93 w 114"/>
              <a:gd name="T11" fmla="*/ 117 h 132"/>
              <a:gd name="T12" fmla="*/ 99 w 114"/>
              <a:gd name="T13" fmla="*/ 111 h 132"/>
              <a:gd name="T14" fmla="*/ 99 w 114"/>
              <a:gd name="T15" fmla="*/ 21 h 132"/>
              <a:gd name="T16" fmla="*/ 93 w 114"/>
              <a:gd name="T17" fmla="*/ 14 h 132"/>
              <a:gd name="T18" fmla="*/ 21 w 114"/>
              <a:gd name="T19" fmla="*/ 14 h 132"/>
              <a:gd name="T20" fmla="*/ 93 w 114"/>
              <a:gd name="T21" fmla="*/ 132 h 132"/>
              <a:gd name="T22" fmla="*/ 93 w 114"/>
              <a:gd name="T23" fmla="*/ 132 h 132"/>
              <a:gd name="T24" fmla="*/ 21 w 114"/>
              <a:gd name="T25" fmla="*/ 132 h 132"/>
              <a:gd name="T26" fmla="*/ 0 w 114"/>
              <a:gd name="T27" fmla="*/ 111 h 132"/>
              <a:gd name="T28" fmla="*/ 0 w 114"/>
              <a:gd name="T29" fmla="*/ 21 h 132"/>
              <a:gd name="T30" fmla="*/ 21 w 114"/>
              <a:gd name="T31" fmla="*/ 0 h 132"/>
              <a:gd name="T32" fmla="*/ 93 w 114"/>
              <a:gd name="T33" fmla="*/ 0 h 132"/>
              <a:gd name="T34" fmla="*/ 114 w 114"/>
              <a:gd name="T35" fmla="*/ 21 h 132"/>
              <a:gd name="T36" fmla="*/ 114 w 114"/>
              <a:gd name="T37" fmla="*/ 111 h 132"/>
              <a:gd name="T38" fmla="*/ 93 w 114"/>
              <a:gd name="T3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32">
                <a:moveTo>
                  <a:pt x="21" y="14"/>
                </a:moveTo>
                <a:lnTo>
                  <a:pt x="21" y="14"/>
                </a:lnTo>
                <a:cubicBezTo>
                  <a:pt x="18" y="14"/>
                  <a:pt x="15" y="17"/>
                  <a:pt x="15" y="21"/>
                </a:cubicBezTo>
                <a:lnTo>
                  <a:pt x="15" y="111"/>
                </a:lnTo>
                <a:cubicBezTo>
                  <a:pt x="15" y="115"/>
                  <a:pt x="18" y="117"/>
                  <a:pt x="21" y="117"/>
                </a:cubicBezTo>
                <a:lnTo>
                  <a:pt x="93" y="117"/>
                </a:lnTo>
                <a:cubicBezTo>
                  <a:pt x="96" y="117"/>
                  <a:pt x="99" y="115"/>
                  <a:pt x="99" y="111"/>
                </a:cubicBezTo>
                <a:lnTo>
                  <a:pt x="99" y="21"/>
                </a:lnTo>
                <a:cubicBezTo>
                  <a:pt x="99" y="17"/>
                  <a:pt x="96" y="14"/>
                  <a:pt x="93" y="14"/>
                </a:cubicBezTo>
                <a:lnTo>
                  <a:pt x="21" y="14"/>
                </a:lnTo>
                <a:close/>
                <a:moveTo>
                  <a:pt x="93" y="132"/>
                </a:moveTo>
                <a:lnTo>
                  <a:pt x="93" y="132"/>
                </a:lnTo>
                <a:lnTo>
                  <a:pt x="21" y="132"/>
                </a:lnTo>
                <a:cubicBezTo>
                  <a:pt x="10" y="132"/>
                  <a:pt x="0" y="123"/>
                  <a:pt x="0" y="111"/>
                </a:cubicBezTo>
                <a:lnTo>
                  <a:pt x="0" y="21"/>
                </a:lnTo>
                <a:cubicBezTo>
                  <a:pt x="0" y="9"/>
                  <a:pt x="10" y="0"/>
                  <a:pt x="21" y="0"/>
                </a:cubicBezTo>
                <a:lnTo>
                  <a:pt x="93" y="0"/>
                </a:lnTo>
                <a:cubicBezTo>
                  <a:pt x="105" y="0"/>
                  <a:pt x="114" y="9"/>
                  <a:pt x="114" y="21"/>
                </a:cubicBezTo>
                <a:lnTo>
                  <a:pt x="114" y="111"/>
                </a:lnTo>
                <a:cubicBezTo>
                  <a:pt x="114" y="123"/>
                  <a:pt x="105" y="132"/>
                  <a:pt x="93" y="132"/>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0" name="Freeform 139"/>
          <p:cNvSpPr>
            <a:spLocks/>
          </p:cNvSpPr>
          <p:nvPr/>
        </p:nvSpPr>
        <p:spPr bwMode="auto">
          <a:xfrm>
            <a:off x="1541272" y="5004506"/>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1" name="Freeform 140"/>
          <p:cNvSpPr>
            <a:spLocks/>
          </p:cNvSpPr>
          <p:nvPr/>
        </p:nvSpPr>
        <p:spPr bwMode="auto">
          <a:xfrm>
            <a:off x="1563332" y="5004506"/>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2" name="Freeform 141"/>
          <p:cNvSpPr>
            <a:spLocks/>
          </p:cNvSpPr>
          <p:nvPr/>
        </p:nvSpPr>
        <p:spPr bwMode="auto">
          <a:xfrm>
            <a:off x="1585393" y="5004506"/>
            <a:ext cx="8486" cy="18461"/>
          </a:xfrm>
          <a:custGeom>
            <a:avLst/>
            <a:gdLst>
              <a:gd name="T0" fmla="*/ 10 w 10"/>
              <a:gd name="T1" fmla="*/ 22 h 22"/>
              <a:gd name="T2" fmla="*/ 10 w 10"/>
              <a:gd name="T3" fmla="*/ 22 h 22"/>
              <a:gd name="T4" fmla="*/ 0 w 10"/>
              <a:gd name="T5" fmla="*/ 22 h 22"/>
              <a:gd name="T6" fmla="*/ 0 w 10"/>
              <a:gd name="T7" fmla="*/ 0 h 22"/>
              <a:gd name="T8" fmla="*/ 10 w 10"/>
              <a:gd name="T9" fmla="*/ 0 h 22"/>
              <a:gd name="T10" fmla="*/ 10 w 10"/>
              <a:gd name="T11" fmla="*/ 22 h 22"/>
            </a:gdLst>
            <a:ahLst/>
            <a:cxnLst>
              <a:cxn ang="0">
                <a:pos x="T0" y="T1"/>
              </a:cxn>
              <a:cxn ang="0">
                <a:pos x="T2" y="T3"/>
              </a:cxn>
              <a:cxn ang="0">
                <a:pos x="T4" y="T5"/>
              </a:cxn>
              <a:cxn ang="0">
                <a:pos x="T6" y="T7"/>
              </a:cxn>
              <a:cxn ang="0">
                <a:pos x="T8" y="T9"/>
              </a:cxn>
              <a:cxn ang="0">
                <a:pos x="T10" y="T11"/>
              </a:cxn>
            </a:cxnLst>
            <a:rect l="0" t="0" r="r" b="b"/>
            <a:pathLst>
              <a:path w="10" h="22">
                <a:moveTo>
                  <a:pt x="10" y="22"/>
                </a:moveTo>
                <a:lnTo>
                  <a:pt x="10" y="22"/>
                </a:lnTo>
                <a:lnTo>
                  <a:pt x="0" y="22"/>
                </a:lnTo>
                <a:lnTo>
                  <a:pt x="0" y="0"/>
                </a:lnTo>
                <a:lnTo>
                  <a:pt x="10" y="0"/>
                </a:lnTo>
                <a:lnTo>
                  <a:pt x="10" y="22"/>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3" name="Freeform 142"/>
          <p:cNvSpPr>
            <a:spLocks/>
          </p:cNvSpPr>
          <p:nvPr/>
        </p:nvSpPr>
        <p:spPr bwMode="auto">
          <a:xfrm>
            <a:off x="1541272" y="511680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4" name="Freeform 143"/>
          <p:cNvSpPr>
            <a:spLocks/>
          </p:cNvSpPr>
          <p:nvPr/>
        </p:nvSpPr>
        <p:spPr bwMode="auto">
          <a:xfrm>
            <a:off x="1563332" y="511680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5" name="Freeform 144"/>
          <p:cNvSpPr>
            <a:spLocks/>
          </p:cNvSpPr>
          <p:nvPr/>
        </p:nvSpPr>
        <p:spPr bwMode="auto">
          <a:xfrm>
            <a:off x="1585393" y="5116808"/>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6" name="Freeform 146"/>
          <p:cNvSpPr>
            <a:spLocks/>
          </p:cNvSpPr>
          <p:nvPr/>
        </p:nvSpPr>
        <p:spPr bwMode="auto">
          <a:xfrm>
            <a:off x="1541272" y="5153731"/>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7" name="Freeform 147"/>
          <p:cNvSpPr>
            <a:spLocks/>
          </p:cNvSpPr>
          <p:nvPr/>
        </p:nvSpPr>
        <p:spPr bwMode="auto">
          <a:xfrm>
            <a:off x="1563332" y="5153731"/>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8" name="Freeform 148"/>
          <p:cNvSpPr>
            <a:spLocks/>
          </p:cNvSpPr>
          <p:nvPr/>
        </p:nvSpPr>
        <p:spPr bwMode="auto">
          <a:xfrm>
            <a:off x="1585393" y="5153731"/>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79" name="Freeform 149"/>
          <p:cNvSpPr>
            <a:spLocks/>
          </p:cNvSpPr>
          <p:nvPr/>
        </p:nvSpPr>
        <p:spPr bwMode="auto">
          <a:xfrm>
            <a:off x="1541272" y="526603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0" name="Freeform 150"/>
          <p:cNvSpPr>
            <a:spLocks/>
          </p:cNvSpPr>
          <p:nvPr/>
        </p:nvSpPr>
        <p:spPr bwMode="auto">
          <a:xfrm>
            <a:off x="1563332" y="526603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1" name="Freeform 151"/>
          <p:cNvSpPr>
            <a:spLocks/>
          </p:cNvSpPr>
          <p:nvPr/>
        </p:nvSpPr>
        <p:spPr bwMode="auto">
          <a:xfrm>
            <a:off x="1585393" y="5266033"/>
            <a:ext cx="8486" cy="13846"/>
          </a:xfrm>
          <a:custGeom>
            <a:avLst/>
            <a:gdLst>
              <a:gd name="T0" fmla="*/ 10 w 10"/>
              <a:gd name="T1" fmla="*/ 17 h 17"/>
              <a:gd name="T2" fmla="*/ 10 w 10"/>
              <a:gd name="T3" fmla="*/ 17 h 17"/>
              <a:gd name="T4" fmla="*/ 0 w 10"/>
              <a:gd name="T5" fmla="*/ 17 h 17"/>
              <a:gd name="T6" fmla="*/ 0 w 10"/>
              <a:gd name="T7" fmla="*/ 0 h 17"/>
              <a:gd name="T8" fmla="*/ 10 w 10"/>
              <a:gd name="T9" fmla="*/ 0 h 17"/>
              <a:gd name="T10" fmla="*/ 10 w 10"/>
              <a:gd name="T11" fmla="*/ 17 h 17"/>
            </a:gdLst>
            <a:ahLst/>
            <a:cxnLst>
              <a:cxn ang="0">
                <a:pos x="T0" y="T1"/>
              </a:cxn>
              <a:cxn ang="0">
                <a:pos x="T2" y="T3"/>
              </a:cxn>
              <a:cxn ang="0">
                <a:pos x="T4" y="T5"/>
              </a:cxn>
              <a:cxn ang="0">
                <a:pos x="T6" y="T7"/>
              </a:cxn>
              <a:cxn ang="0">
                <a:pos x="T8" y="T9"/>
              </a:cxn>
              <a:cxn ang="0">
                <a:pos x="T10" y="T11"/>
              </a:cxn>
            </a:cxnLst>
            <a:rect l="0" t="0" r="r" b="b"/>
            <a:pathLst>
              <a:path w="10" h="17">
                <a:moveTo>
                  <a:pt x="10" y="17"/>
                </a:moveTo>
                <a:lnTo>
                  <a:pt x="10" y="17"/>
                </a:lnTo>
                <a:lnTo>
                  <a:pt x="0" y="17"/>
                </a:lnTo>
                <a:lnTo>
                  <a:pt x="0" y="0"/>
                </a:lnTo>
                <a:lnTo>
                  <a:pt x="10" y="0"/>
                </a:lnTo>
                <a:lnTo>
                  <a:pt x="10" y="17"/>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2" name="Freeform 152"/>
          <p:cNvSpPr>
            <a:spLocks/>
          </p:cNvSpPr>
          <p:nvPr/>
        </p:nvSpPr>
        <p:spPr bwMode="auto">
          <a:xfrm>
            <a:off x="1390243" y="5019889"/>
            <a:ext cx="132362" cy="32306"/>
          </a:xfrm>
          <a:custGeom>
            <a:avLst/>
            <a:gdLst>
              <a:gd name="T0" fmla="*/ 146 w 146"/>
              <a:gd name="T1" fmla="*/ 40 h 40"/>
              <a:gd name="T2" fmla="*/ 146 w 146"/>
              <a:gd name="T3" fmla="*/ 40 h 40"/>
              <a:gd name="T4" fmla="*/ 123 w 146"/>
              <a:gd name="T5" fmla="*/ 40 h 40"/>
              <a:gd name="T6" fmla="*/ 95 w 146"/>
              <a:gd name="T7" fmla="*/ 10 h 40"/>
              <a:gd name="T8" fmla="*/ 0 w 146"/>
              <a:gd name="T9" fmla="*/ 10 h 40"/>
              <a:gd name="T10" fmla="*/ 0 w 146"/>
              <a:gd name="T11" fmla="*/ 0 h 40"/>
              <a:gd name="T12" fmla="*/ 99 w 146"/>
              <a:gd name="T13" fmla="*/ 0 h 40"/>
              <a:gd name="T14" fmla="*/ 127 w 146"/>
              <a:gd name="T15" fmla="*/ 30 h 40"/>
              <a:gd name="T16" fmla="*/ 146 w 146"/>
              <a:gd name="T17" fmla="*/ 30 h 40"/>
              <a:gd name="T18" fmla="*/ 146 w 14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40">
                <a:moveTo>
                  <a:pt x="146" y="40"/>
                </a:moveTo>
                <a:lnTo>
                  <a:pt x="146" y="40"/>
                </a:lnTo>
                <a:lnTo>
                  <a:pt x="123" y="40"/>
                </a:lnTo>
                <a:lnTo>
                  <a:pt x="95" y="10"/>
                </a:lnTo>
                <a:lnTo>
                  <a:pt x="0" y="10"/>
                </a:lnTo>
                <a:lnTo>
                  <a:pt x="0" y="0"/>
                </a:lnTo>
                <a:lnTo>
                  <a:pt x="99" y="0"/>
                </a:lnTo>
                <a:lnTo>
                  <a:pt x="127" y="30"/>
                </a:lnTo>
                <a:lnTo>
                  <a:pt x="146" y="30"/>
                </a:lnTo>
                <a:lnTo>
                  <a:pt x="146" y="4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3" name="Freeform 153"/>
          <p:cNvSpPr>
            <a:spLocks/>
          </p:cNvSpPr>
          <p:nvPr/>
        </p:nvSpPr>
        <p:spPr bwMode="auto">
          <a:xfrm>
            <a:off x="1612544" y="5044503"/>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4" name="Freeform 154"/>
          <p:cNvSpPr>
            <a:spLocks/>
          </p:cNvSpPr>
          <p:nvPr/>
        </p:nvSpPr>
        <p:spPr bwMode="auto">
          <a:xfrm>
            <a:off x="1378365" y="5073733"/>
            <a:ext cx="145937" cy="29231"/>
          </a:xfrm>
          <a:custGeom>
            <a:avLst/>
            <a:gdLst>
              <a:gd name="T0" fmla="*/ 160 w 160"/>
              <a:gd name="T1" fmla="*/ 35 h 35"/>
              <a:gd name="T2" fmla="*/ 160 w 160"/>
              <a:gd name="T3" fmla="*/ 35 h 35"/>
              <a:gd name="T4" fmla="*/ 124 w 160"/>
              <a:gd name="T5" fmla="*/ 35 h 35"/>
              <a:gd name="T6" fmla="*/ 98 w 160"/>
              <a:gd name="T7" fmla="*/ 10 h 35"/>
              <a:gd name="T8" fmla="*/ 0 w 160"/>
              <a:gd name="T9" fmla="*/ 10 h 35"/>
              <a:gd name="T10" fmla="*/ 0 w 160"/>
              <a:gd name="T11" fmla="*/ 0 h 35"/>
              <a:gd name="T12" fmla="*/ 102 w 160"/>
              <a:gd name="T13" fmla="*/ 0 h 35"/>
              <a:gd name="T14" fmla="*/ 128 w 160"/>
              <a:gd name="T15" fmla="*/ 25 h 35"/>
              <a:gd name="T16" fmla="*/ 160 w 160"/>
              <a:gd name="T17" fmla="*/ 25 h 35"/>
              <a:gd name="T18" fmla="*/ 160 w 16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35">
                <a:moveTo>
                  <a:pt x="160" y="35"/>
                </a:moveTo>
                <a:lnTo>
                  <a:pt x="160" y="35"/>
                </a:lnTo>
                <a:lnTo>
                  <a:pt x="124" y="35"/>
                </a:lnTo>
                <a:lnTo>
                  <a:pt x="98" y="10"/>
                </a:lnTo>
                <a:lnTo>
                  <a:pt x="0" y="10"/>
                </a:lnTo>
                <a:lnTo>
                  <a:pt x="0" y="0"/>
                </a:lnTo>
                <a:lnTo>
                  <a:pt x="102" y="0"/>
                </a:lnTo>
                <a:lnTo>
                  <a:pt x="128" y="25"/>
                </a:lnTo>
                <a:lnTo>
                  <a:pt x="160" y="25"/>
                </a:lnTo>
                <a:lnTo>
                  <a:pt x="16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5" name="Freeform 155"/>
          <p:cNvSpPr>
            <a:spLocks/>
          </p:cNvSpPr>
          <p:nvPr/>
        </p:nvSpPr>
        <p:spPr bwMode="auto">
          <a:xfrm>
            <a:off x="1344426" y="5190652"/>
            <a:ext cx="178180" cy="29231"/>
          </a:xfrm>
          <a:custGeom>
            <a:avLst/>
            <a:gdLst>
              <a:gd name="T0" fmla="*/ 100 w 197"/>
              <a:gd name="T1" fmla="*/ 35 h 35"/>
              <a:gd name="T2" fmla="*/ 100 w 197"/>
              <a:gd name="T3" fmla="*/ 35 h 35"/>
              <a:gd name="T4" fmla="*/ 0 w 197"/>
              <a:gd name="T5" fmla="*/ 35 h 35"/>
              <a:gd name="T6" fmla="*/ 0 w 197"/>
              <a:gd name="T7" fmla="*/ 25 h 35"/>
              <a:gd name="T8" fmla="*/ 97 w 197"/>
              <a:gd name="T9" fmla="*/ 25 h 35"/>
              <a:gd name="T10" fmla="*/ 137 w 197"/>
              <a:gd name="T11" fmla="*/ 0 h 35"/>
              <a:gd name="T12" fmla="*/ 197 w 197"/>
              <a:gd name="T13" fmla="*/ 0 h 35"/>
              <a:gd name="T14" fmla="*/ 197 w 197"/>
              <a:gd name="T15" fmla="*/ 10 h 35"/>
              <a:gd name="T16" fmla="*/ 139 w 197"/>
              <a:gd name="T17" fmla="*/ 10 h 35"/>
              <a:gd name="T18" fmla="*/ 100 w 197"/>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35">
                <a:moveTo>
                  <a:pt x="100" y="35"/>
                </a:moveTo>
                <a:lnTo>
                  <a:pt x="100" y="35"/>
                </a:lnTo>
                <a:lnTo>
                  <a:pt x="0" y="35"/>
                </a:lnTo>
                <a:lnTo>
                  <a:pt x="0" y="25"/>
                </a:lnTo>
                <a:lnTo>
                  <a:pt x="97" y="25"/>
                </a:lnTo>
                <a:lnTo>
                  <a:pt x="137" y="0"/>
                </a:lnTo>
                <a:lnTo>
                  <a:pt x="197" y="0"/>
                </a:lnTo>
                <a:lnTo>
                  <a:pt x="197" y="10"/>
                </a:lnTo>
                <a:lnTo>
                  <a:pt x="139" y="10"/>
                </a:lnTo>
                <a:lnTo>
                  <a:pt x="100" y="3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6" name="Freeform 156"/>
          <p:cNvSpPr>
            <a:spLocks/>
          </p:cNvSpPr>
          <p:nvPr/>
        </p:nvSpPr>
        <p:spPr bwMode="auto">
          <a:xfrm>
            <a:off x="1612544" y="5190652"/>
            <a:ext cx="42424" cy="9230"/>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7" name="Freeform 157"/>
          <p:cNvSpPr>
            <a:spLocks/>
          </p:cNvSpPr>
          <p:nvPr/>
        </p:nvSpPr>
        <p:spPr bwMode="auto">
          <a:xfrm>
            <a:off x="1341032" y="5230649"/>
            <a:ext cx="181574" cy="24614"/>
          </a:xfrm>
          <a:custGeom>
            <a:avLst/>
            <a:gdLst>
              <a:gd name="T0" fmla="*/ 105 w 201"/>
              <a:gd name="T1" fmla="*/ 31 h 31"/>
              <a:gd name="T2" fmla="*/ 105 w 201"/>
              <a:gd name="T3" fmla="*/ 31 h 31"/>
              <a:gd name="T4" fmla="*/ 0 w 201"/>
              <a:gd name="T5" fmla="*/ 31 h 31"/>
              <a:gd name="T6" fmla="*/ 0 w 201"/>
              <a:gd name="T7" fmla="*/ 21 h 31"/>
              <a:gd name="T8" fmla="*/ 102 w 201"/>
              <a:gd name="T9" fmla="*/ 21 h 31"/>
              <a:gd name="T10" fmla="*/ 139 w 201"/>
              <a:gd name="T11" fmla="*/ 0 h 31"/>
              <a:gd name="T12" fmla="*/ 201 w 201"/>
              <a:gd name="T13" fmla="*/ 0 h 31"/>
              <a:gd name="T14" fmla="*/ 201 w 201"/>
              <a:gd name="T15" fmla="*/ 10 h 31"/>
              <a:gd name="T16" fmla="*/ 142 w 201"/>
              <a:gd name="T17" fmla="*/ 10 h 31"/>
              <a:gd name="T18" fmla="*/ 105 w 201"/>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31">
                <a:moveTo>
                  <a:pt x="105" y="31"/>
                </a:moveTo>
                <a:lnTo>
                  <a:pt x="105" y="31"/>
                </a:lnTo>
                <a:lnTo>
                  <a:pt x="0" y="31"/>
                </a:lnTo>
                <a:lnTo>
                  <a:pt x="0" y="21"/>
                </a:lnTo>
                <a:lnTo>
                  <a:pt x="102" y="21"/>
                </a:lnTo>
                <a:lnTo>
                  <a:pt x="139" y="0"/>
                </a:lnTo>
                <a:lnTo>
                  <a:pt x="201" y="0"/>
                </a:lnTo>
                <a:lnTo>
                  <a:pt x="201" y="10"/>
                </a:lnTo>
                <a:lnTo>
                  <a:pt x="142" y="10"/>
                </a:lnTo>
                <a:lnTo>
                  <a:pt x="105" y="3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8" name="Freeform 158"/>
          <p:cNvSpPr>
            <a:spLocks/>
          </p:cNvSpPr>
          <p:nvPr/>
        </p:nvSpPr>
        <p:spPr bwMode="auto">
          <a:xfrm>
            <a:off x="1612544" y="5230649"/>
            <a:ext cx="42424" cy="7693"/>
          </a:xfrm>
          <a:custGeom>
            <a:avLst/>
            <a:gdLst>
              <a:gd name="T0" fmla="*/ 46 w 46"/>
              <a:gd name="T1" fmla="*/ 10 h 10"/>
              <a:gd name="T2" fmla="*/ 46 w 46"/>
              <a:gd name="T3" fmla="*/ 10 h 10"/>
              <a:gd name="T4" fmla="*/ 0 w 46"/>
              <a:gd name="T5" fmla="*/ 10 h 10"/>
              <a:gd name="T6" fmla="*/ 0 w 46"/>
              <a:gd name="T7" fmla="*/ 0 h 10"/>
              <a:gd name="T8" fmla="*/ 46 w 46"/>
              <a:gd name="T9" fmla="*/ 0 h 10"/>
              <a:gd name="T10" fmla="*/ 46 w 46"/>
              <a:gd name="T11" fmla="*/ 10 h 10"/>
            </a:gdLst>
            <a:ahLst/>
            <a:cxnLst>
              <a:cxn ang="0">
                <a:pos x="T0" y="T1"/>
              </a:cxn>
              <a:cxn ang="0">
                <a:pos x="T2" y="T3"/>
              </a:cxn>
              <a:cxn ang="0">
                <a:pos x="T4" y="T5"/>
              </a:cxn>
              <a:cxn ang="0">
                <a:pos x="T6" y="T7"/>
              </a:cxn>
              <a:cxn ang="0">
                <a:pos x="T8" y="T9"/>
              </a:cxn>
              <a:cxn ang="0">
                <a:pos x="T10" y="T11"/>
              </a:cxn>
            </a:cxnLst>
            <a:rect l="0" t="0" r="r" b="b"/>
            <a:pathLst>
              <a:path w="46" h="10">
                <a:moveTo>
                  <a:pt x="46" y="10"/>
                </a:moveTo>
                <a:lnTo>
                  <a:pt x="46" y="10"/>
                </a:lnTo>
                <a:lnTo>
                  <a:pt x="0" y="10"/>
                </a:lnTo>
                <a:lnTo>
                  <a:pt x="0" y="0"/>
                </a:lnTo>
                <a:lnTo>
                  <a:pt x="46" y="0"/>
                </a:lnTo>
                <a:lnTo>
                  <a:pt x="46"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89" name="Freeform 159"/>
          <p:cNvSpPr>
            <a:spLocks/>
          </p:cNvSpPr>
          <p:nvPr/>
        </p:nvSpPr>
        <p:spPr bwMode="auto">
          <a:xfrm>
            <a:off x="1419091" y="5107578"/>
            <a:ext cx="27151" cy="26153"/>
          </a:xfrm>
          <a:custGeom>
            <a:avLst/>
            <a:gdLst>
              <a:gd name="T0" fmla="*/ 30 w 30"/>
              <a:gd name="T1" fmla="*/ 15 h 31"/>
              <a:gd name="T2" fmla="*/ 30 w 30"/>
              <a:gd name="T3" fmla="*/ 15 h 31"/>
              <a:gd name="T4" fmla="*/ 15 w 30"/>
              <a:gd name="T5" fmla="*/ 31 h 31"/>
              <a:gd name="T6" fmla="*/ 0 w 30"/>
              <a:gd name="T7" fmla="*/ 15 h 31"/>
              <a:gd name="T8" fmla="*/ 15 w 30"/>
              <a:gd name="T9" fmla="*/ 0 h 31"/>
              <a:gd name="T10" fmla="*/ 30 w 30"/>
              <a:gd name="T11" fmla="*/ 15 h 31"/>
            </a:gdLst>
            <a:ahLst/>
            <a:cxnLst>
              <a:cxn ang="0">
                <a:pos x="T0" y="T1"/>
              </a:cxn>
              <a:cxn ang="0">
                <a:pos x="T2" y="T3"/>
              </a:cxn>
              <a:cxn ang="0">
                <a:pos x="T4" y="T5"/>
              </a:cxn>
              <a:cxn ang="0">
                <a:pos x="T6" y="T7"/>
              </a:cxn>
              <a:cxn ang="0">
                <a:pos x="T8" y="T9"/>
              </a:cxn>
              <a:cxn ang="0">
                <a:pos x="T10" y="T11"/>
              </a:cxn>
            </a:cxnLst>
            <a:rect l="0" t="0" r="r" b="b"/>
            <a:pathLst>
              <a:path w="30" h="31">
                <a:moveTo>
                  <a:pt x="30" y="15"/>
                </a:moveTo>
                <a:lnTo>
                  <a:pt x="30" y="15"/>
                </a:lnTo>
                <a:cubicBezTo>
                  <a:pt x="30" y="24"/>
                  <a:pt x="24" y="31"/>
                  <a:pt x="15" y="31"/>
                </a:cubicBezTo>
                <a:cubicBezTo>
                  <a:pt x="7" y="31"/>
                  <a:pt x="0" y="24"/>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0" name="Freeform 160"/>
          <p:cNvSpPr>
            <a:spLocks/>
          </p:cNvSpPr>
          <p:nvPr/>
        </p:nvSpPr>
        <p:spPr bwMode="auto">
          <a:xfrm>
            <a:off x="1419091" y="5149115"/>
            <a:ext cx="27151" cy="26153"/>
          </a:xfrm>
          <a:custGeom>
            <a:avLst/>
            <a:gdLst>
              <a:gd name="T0" fmla="*/ 30 w 30"/>
              <a:gd name="T1" fmla="*/ 15 h 30"/>
              <a:gd name="T2" fmla="*/ 30 w 30"/>
              <a:gd name="T3" fmla="*/ 15 h 30"/>
              <a:gd name="T4" fmla="*/ 15 w 30"/>
              <a:gd name="T5" fmla="*/ 30 h 30"/>
              <a:gd name="T6" fmla="*/ 0 w 30"/>
              <a:gd name="T7" fmla="*/ 15 h 30"/>
              <a:gd name="T8" fmla="*/ 15 w 30"/>
              <a:gd name="T9" fmla="*/ 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lnTo>
                  <a:pt x="30" y="15"/>
                </a:lnTo>
                <a:cubicBezTo>
                  <a:pt x="30" y="23"/>
                  <a:pt x="24" y="30"/>
                  <a:pt x="15" y="30"/>
                </a:cubicBezTo>
                <a:cubicBezTo>
                  <a:pt x="7" y="30"/>
                  <a:pt x="0" y="23"/>
                  <a:pt x="0" y="15"/>
                </a:cubicBezTo>
                <a:cubicBezTo>
                  <a:pt x="0" y="7"/>
                  <a:pt x="7" y="0"/>
                  <a:pt x="15" y="0"/>
                </a:cubicBezTo>
                <a:cubicBezTo>
                  <a:pt x="24" y="0"/>
                  <a:pt x="30" y="7"/>
                  <a:pt x="30" y="15"/>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1" name="Freeform 161"/>
          <p:cNvSpPr>
            <a:spLocks/>
          </p:cNvSpPr>
          <p:nvPr/>
        </p:nvSpPr>
        <p:spPr bwMode="auto">
          <a:xfrm>
            <a:off x="1646482" y="5010659"/>
            <a:ext cx="52606" cy="256913"/>
          </a:xfrm>
          <a:custGeom>
            <a:avLst/>
            <a:gdLst>
              <a:gd name="T0" fmla="*/ 59 w 59"/>
              <a:gd name="T1" fmla="*/ 311 h 311"/>
              <a:gd name="T2" fmla="*/ 59 w 59"/>
              <a:gd name="T3" fmla="*/ 311 h 311"/>
              <a:gd name="T4" fmla="*/ 0 w 59"/>
              <a:gd name="T5" fmla="*/ 311 h 311"/>
              <a:gd name="T6" fmla="*/ 0 w 59"/>
              <a:gd name="T7" fmla="*/ 0 h 311"/>
              <a:gd name="T8" fmla="*/ 59 w 59"/>
              <a:gd name="T9" fmla="*/ 0 h 311"/>
              <a:gd name="T10" fmla="*/ 59 w 59"/>
              <a:gd name="T11" fmla="*/ 20 h 311"/>
              <a:gd name="T12" fmla="*/ 20 w 59"/>
              <a:gd name="T13" fmla="*/ 20 h 311"/>
              <a:gd name="T14" fmla="*/ 20 w 59"/>
              <a:gd name="T15" fmla="*/ 291 h 311"/>
              <a:gd name="T16" fmla="*/ 59 w 59"/>
              <a:gd name="T17" fmla="*/ 291 h 311"/>
              <a:gd name="T18" fmla="*/ 59 w 59"/>
              <a:gd name="T19"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311">
                <a:moveTo>
                  <a:pt x="59" y="311"/>
                </a:moveTo>
                <a:lnTo>
                  <a:pt x="59" y="311"/>
                </a:lnTo>
                <a:lnTo>
                  <a:pt x="0" y="311"/>
                </a:lnTo>
                <a:lnTo>
                  <a:pt x="0" y="0"/>
                </a:lnTo>
                <a:lnTo>
                  <a:pt x="59" y="0"/>
                </a:lnTo>
                <a:lnTo>
                  <a:pt x="59" y="20"/>
                </a:lnTo>
                <a:lnTo>
                  <a:pt x="20" y="20"/>
                </a:lnTo>
                <a:lnTo>
                  <a:pt x="20" y="291"/>
                </a:lnTo>
                <a:lnTo>
                  <a:pt x="59" y="291"/>
                </a:lnTo>
                <a:lnTo>
                  <a:pt x="59" y="31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2" name="Freeform 162"/>
          <p:cNvSpPr>
            <a:spLocks/>
          </p:cNvSpPr>
          <p:nvPr/>
        </p:nvSpPr>
        <p:spPr bwMode="auto">
          <a:xfrm>
            <a:off x="1678726" y="5039888"/>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3" name="Freeform 163"/>
          <p:cNvSpPr>
            <a:spLocks/>
          </p:cNvSpPr>
          <p:nvPr/>
        </p:nvSpPr>
        <p:spPr bwMode="auto">
          <a:xfrm>
            <a:off x="1678726" y="5050657"/>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4" name="Freeform 164"/>
          <p:cNvSpPr>
            <a:spLocks/>
          </p:cNvSpPr>
          <p:nvPr/>
        </p:nvSpPr>
        <p:spPr bwMode="auto">
          <a:xfrm>
            <a:off x="1678726" y="5062964"/>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5" name="Freeform 165"/>
          <p:cNvSpPr>
            <a:spLocks/>
          </p:cNvSpPr>
          <p:nvPr/>
        </p:nvSpPr>
        <p:spPr bwMode="auto">
          <a:xfrm>
            <a:off x="1678726" y="5075272"/>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6" name="Freeform 166"/>
          <p:cNvSpPr>
            <a:spLocks/>
          </p:cNvSpPr>
          <p:nvPr/>
        </p:nvSpPr>
        <p:spPr bwMode="auto">
          <a:xfrm>
            <a:off x="1678726" y="5087578"/>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7" name="Freeform 167"/>
          <p:cNvSpPr>
            <a:spLocks/>
          </p:cNvSpPr>
          <p:nvPr/>
        </p:nvSpPr>
        <p:spPr bwMode="auto">
          <a:xfrm>
            <a:off x="1678726" y="5098347"/>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8" name="Freeform 168"/>
          <p:cNvSpPr>
            <a:spLocks/>
          </p:cNvSpPr>
          <p:nvPr/>
        </p:nvSpPr>
        <p:spPr bwMode="auto">
          <a:xfrm>
            <a:off x="1678726" y="5112193"/>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199" name="Freeform 169"/>
          <p:cNvSpPr>
            <a:spLocks/>
          </p:cNvSpPr>
          <p:nvPr/>
        </p:nvSpPr>
        <p:spPr bwMode="auto">
          <a:xfrm>
            <a:off x="1678726" y="5122962"/>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0" name="Freeform 170"/>
          <p:cNvSpPr>
            <a:spLocks/>
          </p:cNvSpPr>
          <p:nvPr/>
        </p:nvSpPr>
        <p:spPr bwMode="auto">
          <a:xfrm>
            <a:off x="1678726" y="5135269"/>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1" name="Freeform 171"/>
          <p:cNvSpPr>
            <a:spLocks/>
          </p:cNvSpPr>
          <p:nvPr/>
        </p:nvSpPr>
        <p:spPr bwMode="auto">
          <a:xfrm>
            <a:off x="1678726" y="5147576"/>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2" name="Freeform 172"/>
          <p:cNvSpPr>
            <a:spLocks/>
          </p:cNvSpPr>
          <p:nvPr/>
        </p:nvSpPr>
        <p:spPr bwMode="auto">
          <a:xfrm>
            <a:off x="1678726" y="5159883"/>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3" name="Freeform 173"/>
          <p:cNvSpPr>
            <a:spLocks/>
          </p:cNvSpPr>
          <p:nvPr/>
        </p:nvSpPr>
        <p:spPr bwMode="auto">
          <a:xfrm>
            <a:off x="1678726" y="5170651"/>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4" name="Freeform 174"/>
          <p:cNvSpPr>
            <a:spLocks/>
          </p:cNvSpPr>
          <p:nvPr/>
        </p:nvSpPr>
        <p:spPr bwMode="auto">
          <a:xfrm>
            <a:off x="1678726" y="5201419"/>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5" name="Freeform 175"/>
          <p:cNvSpPr>
            <a:spLocks/>
          </p:cNvSpPr>
          <p:nvPr/>
        </p:nvSpPr>
        <p:spPr bwMode="auto">
          <a:xfrm>
            <a:off x="1678726" y="5213726"/>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6" name="Freeform 176"/>
          <p:cNvSpPr>
            <a:spLocks/>
          </p:cNvSpPr>
          <p:nvPr/>
        </p:nvSpPr>
        <p:spPr bwMode="auto">
          <a:xfrm>
            <a:off x="1678726" y="5226035"/>
            <a:ext cx="32242" cy="4616"/>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7" name="Freeform 177"/>
          <p:cNvSpPr>
            <a:spLocks/>
          </p:cNvSpPr>
          <p:nvPr/>
        </p:nvSpPr>
        <p:spPr bwMode="auto">
          <a:xfrm>
            <a:off x="1678726" y="5239880"/>
            <a:ext cx="32242" cy="3077"/>
          </a:xfrm>
          <a:custGeom>
            <a:avLst/>
            <a:gdLst>
              <a:gd name="T0" fmla="*/ 36 w 36"/>
              <a:gd name="T1" fmla="*/ 5 h 5"/>
              <a:gd name="T2" fmla="*/ 36 w 36"/>
              <a:gd name="T3" fmla="*/ 5 h 5"/>
              <a:gd name="T4" fmla="*/ 0 w 36"/>
              <a:gd name="T5" fmla="*/ 5 h 5"/>
              <a:gd name="T6" fmla="*/ 0 w 36"/>
              <a:gd name="T7" fmla="*/ 0 h 5"/>
              <a:gd name="T8" fmla="*/ 36 w 36"/>
              <a:gd name="T9" fmla="*/ 0 h 5"/>
              <a:gd name="T10" fmla="*/ 36 w 36"/>
              <a:gd name="T11" fmla="*/ 5 h 5"/>
            </a:gdLst>
            <a:ahLst/>
            <a:cxnLst>
              <a:cxn ang="0">
                <a:pos x="T0" y="T1"/>
              </a:cxn>
              <a:cxn ang="0">
                <a:pos x="T2" y="T3"/>
              </a:cxn>
              <a:cxn ang="0">
                <a:pos x="T4" y="T5"/>
              </a:cxn>
              <a:cxn ang="0">
                <a:pos x="T6" y="T7"/>
              </a:cxn>
              <a:cxn ang="0">
                <a:pos x="T8" y="T9"/>
              </a:cxn>
              <a:cxn ang="0">
                <a:pos x="T10" y="T11"/>
              </a:cxn>
            </a:cxnLst>
            <a:rect l="0" t="0" r="r" b="b"/>
            <a:pathLst>
              <a:path w="36" h="5">
                <a:moveTo>
                  <a:pt x="36" y="5"/>
                </a:moveTo>
                <a:lnTo>
                  <a:pt x="36" y="5"/>
                </a:lnTo>
                <a:lnTo>
                  <a:pt x="0" y="5"/>
                </a:lnTo>
                <a:lnTo>
                  <a:pt x="0" y="0"/>
                </a:lnTo>
                <a:lnTo>
                  <a:pt x="36" y="0"/>
                </a:lnTo>
                <a:lnTo>
                  <a:pt x="36" y="5"/>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8" name="Freeform 181"/>
          <p:cNvSpPr>
            <a:spLocks/>
          </p:cNvSpPr>
          <p:nvPr/>
        </p:nvSpPr>
        <p:spPr bwMode="auto">
          <a:xfrm>
            <a:off x="1492059" y="5293726"/>
            <a:ext cx="45819" cy="43075"/>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39"/>
                  <a:pt x="0" y="25"/>
                </a:cubicBezTo>
                <a:cubicBezTo>
                  <a:pt x="0" y="11"/>
                  <a:pt x="11" y="0"/>
                  <a:pt x="25" y="0"/>
                </a:cubicBezTo>
                <a:cubicBezTo>
                  <a:pt x="39" y="0"/>
                  <a:pt x="51" y="11"/>
                  <a:pt x="51" y="25"/>
                </a:cubicBezTo>
                <a:cubicBezTo>
                  <a:pt x="51" y="39"/>
                  <a:pt x="39" y="51"/>
                  <a:pt x="25"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09" name="Freeform 182"/>
          <p:cNvSpPr>
            <a:spLocks/>
          </p:cNvSpPr>
          <p:nvPr/>
        </p:nvSpPr>
        <p:spPr bwMode="auto">
          <a:xfrm>
            <a:off x="1582000" y="5295263"/>
            <a:ext cx="47514" cy="43075"/>
          </a:xfrm>
          <a:custGeom>
            <a:avLst/>
            <a:gdLst>
              <a:gd name="T0" fmla="*/ 26 w 52"/>
              <a:gd name="T1" fmla="*/ 51 h 51"/>
              <a:gd name="T2" fmla="*/ 26 w 52"/>
              <a:gd name="T3" fmla="*/ 51 h 51"/>
              <a:gd name="T4" fmla="*/ 0 w 52"/>
              <a:gd name="T5" fmla="*/ 26 h 51"/>
              <a:gd name="T6" fmla="*/ 26 w 52"/>
              <a:gd name="T7" fmla="*/ 0 h 51"/>
              <a:gd name="T8" fmla="*/ 52 w 52"/>
              <a:gd name="T9" fmla="*/ 26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40"/>
                  <a:pt x="0" y="26"/>
                </a:cubicBezTo>
                <a:cubicBezTo>
                  <a:pt x="0" y="12"/>
                  <a:pt x="12" y="0"/>
                  <a:pt x="26" y="0"/>
                </a:cubicBezTo>
                <a:cubicBezTo>
                  <a:pt x="40" y="0"/>
                  <a:pt x="52" y="12"/>
                  <a:pt x="52" y="26"/>
                </a:cubicBezTo>
                <a:cubicBezTo>
                  <a:pt x="52" y="40"/>
                  <a:pt x="40" y="51"/>
                  <a:pt x="26" y="51"/>
                </a:cubicBez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0" name="Freeform 183"/>
          <p:cNvSpPr>
            <a:spLocks/>
          </p:cNvSpPr>
          <p:nvPr/>
        </p:nvSpPr>
        <p:spPr bwMode="auto">
          <a:xfrm>
            <a:off x="1615938" y="5093733"/>
            <a:ext cx="35637" cy="9230"/>
          </a:xfrm>
          <a:custGeom>
            <a:avLst/>
            <a:gdLst>
              <a:gd name="T0" fmla="*/ 40 w 40"/>
              <a:gd name="T1" fmla="*/ 10 h 10"/>
              <a:gd name="T2" fmla="*/ 40 w 40"/>
              <a:gd name="T3" fmla="*/ 10 h 10"/>
              <a:gd name="T4" fmla="*/ 0 w 40"/>
              <a:gd name="T5" fmla="*/ 10 h 10"/>
              <a:gd name="T6" fmla="*/ 0 w 40"/>
              <a:gd name="T7" fmla="*/ 0 h 10"/>
              <a:gd name="T8" fmla="*/ 40 w 40"/>
              <a:gd name="T9" fmla="*/ 0 h 10"/>
              <a:gd name="T10" fmla="*/ 40 w 40"/>
              <a:gd name="T11" fmla="*/ 10 h 10"/>
            </a:gdLst>
            <a:ahLst/>
            <a:cxnLst>
              <a:cxn ang="0">
                <a:pos x="T0" y="T1"/>
              </a:cxn>
              <a:cxn ang="0">
                <a:pos x="T2" y="T3"/>
              </a:cxn>
              <a:cxn ang="0">
                <a:pos x="T4" y="T5"/>
              </a:cxn>
              <a:cxn ang="0">
                <a:pos x="T6" y="T7"/>
              </a:cxn>
              <a:cxn ang="0">
                <a:pos x="T8" y="T9"/>
              </a:cxn>
              <a:cxn ang="0">
                <a:pos x="T10" y="T11"/>
              </a:cxn>
            </a:cxnLst>
            <a:rect l="0" t="0" r="r" b="b"/>
            <a:pathLst>
              <a:path w="40" h="10">
                <a:moveTo>
                  <a:pt x="40" y="10"/>
                </a:moveTo>
                <a:lnTo>
                  <a:pt x="40" y="10"/>
                </a:lnTo>
                <a:lnTo>
                  <a:pt x="0" y="10"/>
                </a:lnTo>
                <a:lnTo>
                  <a:pt x="0" y="0"/>
                </a:lnTo>
                <a:lnTo>
                  <a:pt x="40" y="0"/>
                </a:lnTo>
                <a:lnTo>
                  <a:pt x="40" y="10"/>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1" name="Freeform 184"/>
          <p:cNvSpPr>
            <a:spLocks/>
          </p:cNvSpPr>
          <p:nvPr/>
        </p:nvSpPr>
        <p:spPr bwMode="auto">
          <a:xfrm>
            <a:off x="1673634" y="5018349"/>
            <a:ext cx="8486" cy="241529"/>
          </a:xfrm>
          <a:custGeom>
            <a:avLst/>
            <a:gdLst>
              <a:gd name="T0" fmla="*/ 10 w 10"/>
              <a:gd name="T1" fmla="*/ 291 h 291"/>
              <a:gd name="T2" fmla="*/ 10 w 10"/>
              <a:gd name="T3" fmla="*/ 291 h 291"/>
              <a:gd name="T4" fmla="*/ 0 w 10"/>
              <a:gd name="T5" fmla="*/ 291 h 291"/>
              <a:gd name="T6" fmla="*/ 0 w 10"/>
              <a:gd name="T7" fmla="*/ 0 h 291"/>
              <a:gd name="T8" fmla="*/ 10 w 10"/>
              <a:gd name="T9" fmla="*/ 0 h 291"/>
              <a:gd name="T10" fmla="*/ 10 w 10"/>
              <a:gd name="T11" fmla="*/ 291 h 291"/>
            </a:gdLst>
            <a:ahLst/>
            <a:cxnLst>
              <a:cxn ang="0">
                <a:pos x="T0" y="T1"/>
              </a:cxn>
              <a:cxn ang="0">
                <a:pos x="T2" y="T3"/>
              </a:cxn>
              <a:cxn ang="0">
                <a:pos x="T4" y="T5"/>
              </a:cxn>
              <a:cxn ang="0">
                <a:pos x="T6" y="T7"/>
              </a:cxn>
              <a:cxn ang="0">
                <a:pos x="T8" y="T9"/>
              </a:cxn>
              <a:cxn ang="0">
                <a:pos x="T10" y="T11"/>
              </a:cxn>
            </a:cxnLst>
            <a:rect l="0" t="0" r="r" b="b"/>
            <a:pathLst>
              <a:path w="10" h="291">
                <a:moveTo>
                  <a:pt x="10" y="291"/>
                </a:moveTo>
                <a:lnTo>
                  <a:pt x="10" y="291"/>
                </a:lnTo>
                <a:lnTo>
                  <a:pt x="0" y="291"/>
                </a:lnTo>
                <a:lnTo>
                  <a:pt x="0" y="0"/>
                </a:lnTo>
                <a:lnTo>
                  <a:pt x="10" y="0"/>
                </a:lnTo>
                <a:lnTo>
                  <a:pt x="10" y="291"/>
                </a:lnTo>
                <a:close/>
              </a:path>
            </a:pathLst>
          </a:custGeom>
          <a:noFill/>
          <a:ln w="0">
            <a:solidFill>
              <a:schemeClr val="bg1">
                <a:lumMod val="60000"/>
                <a:lumOff val="40000"/>
              </a:schemeClr>
            </a:solidFill>
            <a:prstDash val="solid"/>
            <a:round/>
            <a:headEnd/>
            <a:tailEnd/>
          </a:ln>
        </p:spPr>
        <p:txBody>
          <a:bodyPr wrap="square">
            <a:noAutofit/>
          </a:bodyPr>
          <a:lstStyle/>
          <a:p>
            <a:pPr marL="0" marR="0" lvl="0" indent="0" algn="ctr" defTabSz="543200"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2" name="TextBox 272"/>
          <p:cNvSpPr txBox="1"/>
          <p:nvPr/>
        </p:nvSpPr>
        <p:spPr>
          <a:xfrm>
            <a:off x="997316" y="5022471"/>
            <a:ext cx="497083" cy="153825"/>
          </a:xfrm>
          <a:prstGeom prst="rect">
            <a:avLst/>
          </a:prstGeom>
          <a:noFill/>
          <a:ln>
            <a:noFill/>
          </a:ln>
        </p:spPr>
        <p:txBody>
          <a:bodyPr wrap="square" rtlCol="0">
            <a:noAutofit/>
          </a:bodyPr>
          <a:lstStyle/>
          <a:p>
            <a:pPr marL="0" marR="0" lvl="0" indent="0" algn="ctr" defTabSz="1218349" rtl="0" eaLnBrk="1" fontAlgn="ctr"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rPr>
              <a:t>HDD</a:t>
            </a:r>
          </a:p>
        </p:txBody>
      </p:sp>
      <p:sp>
        <p:nvSpPr>
          <p:cNvPr id="213" name="圆角矩形 2054"/>
          <p:cNvSpPr/>
          <p:nvPr/>
        </p:nvSpPr>
        <p:spPr bwMode="auto">
          <a:xfrm>
            <a:off x="3136237" y="1678096"/>
            <a:ext cx="1706603" cy="927408"/>
          </a:xfrm>
          <a:prstGeom prst="roundRect">
            <a:avLst>
              <a:gd name="adj" fmla="val 9776"/>
            </a:avLst>
          </a:prstGeom>
          <a:noFill/>
          <a:ln w="12700">
            <a:solidFill>
              <a:schemeClr val="bg1">
                <a:lumMod val="60000"/>
                <a:lumOff val="40000"/>
              </a:schemeClr>
            </a:solidFill>
          </a:ln>
        </p:spPr>
        <p:txBody>
          <a:bodyPr vert="horz" wrap="square" lIns="96692" tIns="48347" rIns="96692" bIns="48347" numCol="1" rtlCol="0" anchor="t" anchorCtr="0" compatLnSpc="1">
            <a:prstTxWarp prst="textNoShape">
              <a:avLst/>
            </a:prstTxWarp>
            <a:noAutofit/>
          </a:bodyPr>
          <a:lstStyle/>
          <a:p>
            <a:pPr marL="0" marR="0" lvl="0" indent="0" algn="ctr" defTabSz="966881" rtl="0" eaLnBrk="1" fontAlgn="ctr" latinLnBrk="0" hangingPunct="0">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4" name="Freeform 30"/>
          <p:cNvSpPr>
            <a:spLocks noEditPoints="1"/>
          </p:cNvSpPr>
          <p:nvPr/>
        </p:nvSpPr>
        <p:spPr bwMode="auto">
          <a:xfrm>
            <a:off x="786685" y="1678096"/>
            <a:ext cx="879957" cy="721323"/>
          </a:xfrm>
          <a:custGeom>
            <a:avLst/>
            <a:gdLst>
              <a:gd name="T0" fmla="*/ 310 w 440"/>
              <a:gd name="T1" fmla="*/ 162 h 488"/>
              <a:gd name="T2" fmla="*/ 310 w 440"/>
              <a:gd name="T3" fmla="*/ 68 h 488"/>
              <a:gd name="T4" fmla="*/ 137 w 440"/>
              <a:gd name="T5" fmla="*/ 360 h 488"/>
              <a:gd name="T6" fmla="*/ 137 w 440"/>
              <a:gd name="T7" fmla="*/ 463 h 488"/>
              <a:gd name="T8" fmla="*/ 137 w 440"/>
              <a:gd name="T9" fmla="*/ 135 h 488"/>
              <a:gd name="T10" fmla="*/ 231 w 440"/>
              <a:gd name="T11" fmla="*/ 150 h 488"/>
              <a:gd name="T12" fmla="*/ 231 w 440"/>
              <a:gd name="T13" fmla="*/ 250 h 488"/>
              <a:gd name="T14" fmla="*/ 231 w 440"/>
              <a:gd name="T15" fmla="*/ 155 h 488"/>
              <a:gd name="T16" fmla="*/ 310 w 440"/>
              <a:gd name="T17" fmla="*/ 250 h 488"/>
              <a:gd name="T18" fmla="*/ 310 w 440"/>
              <a:gd name="T19" fmla="*/ 167 h 488"/>
              <a:gd name="T20" fmla="*/ 371 w 440"/>
              <a:gd name="T21" fmla="*/ 176 h 488"/>
              <a:gd name="T22" fmla="*/ 325 w 440"/>
              <a:gd name="T23" fmla="*/ 169 h 488"/>
              <a:gd name="T24" fmla="*/ 371 w 440"/>
              <a:gd name="T25" fmla="*/ 171 h 488"/>
              <a:gd name="T26" fmla="*/ 371 w 440"/>
              <a:gd name="T27" fmla="*/ 83 h 488"/>
              <a:gd name="T28" fmla="*/ 420 w 440"/>
              <a:gd name="T29" fmla="*/ 179 h 488"/>
              <a:gd name="T30" fmla="*/ 420 w 440"/>
              <a:gd name="T31" fmla="*/ 95 h 488"/>
              <a:gd name="T32" fmla="*/ 386 w 440"/>
              <a:gd name="T33" fmla="*/ 337 h 488"/>
              <a:gd name="T34" fmla="*/ 386 w 440"/>
              <a:gd name="T35" fmla="*/ 420 h 488"/>
              <a:gd name="T36" fmla="*/ 325 w 440"/>
              <a:gd name="T37" fmla="*/ 342 h 488"/>
              <a:gd name="T38" fmla="*/ 325 w 440"/>
              <a:gd name="T39" fmla="*/ 431 h 488"/>
              <a:gd name="T40" fmla="*/ 310 w 440"/>
              <a:gd name="T41" fmla="*/ 344 h 488"/>
              <a:gd name="T42" fmla="*/ 245 w 440"/>
              <a:gd name="T43" fmla="*/ 350 h 488"/>
              <a:gd name="T44" fmla="*/ 371 w 440"/>
              <a:gd name="T45" fmla="*/ 333 h 488"/>
              <a:gd name="T46" fmla="*/ 371 w 440"/>
              <a:gd name="T47" fmla="*/ 256 h 488"/>
              <a:gd name="T48" fmla="*/ 420 w 440"/>
              <a:gd name="T49" fmla="*/ 256 h 488"/>
              <a:gd name="T50" fmla="*/ 386 w 440"/>
              <a:gd name="T51" fmla="*/ 256 h 488"/>
              <a:gd name="T52" fmla="*/ 420 w 440"/>
              <a:gd name="T53" fmla="*/ 251 h 488"/>
              <a:gd name="T54" fmla="*/ 420 w 440"/>
              <a:gd name="T55" fmla="*/ 184 h 488"/>
              <a:gd name="T56" fmla="*/ 245 w 440"/>
              <a:gd name="T57" fmla="*/ 255 h 488"/>
              <a:gd name="T58" fmla="*/ 245 w 440"/>
              <a:gd name="T59" fmla="*/ 345 h 488"/>
              <a:gd name="T60" fmla="*/ 137 w 440"/>
              <a:gd name="T61" fmla="*/ 254 h 488"/>
              <a:gd name="T62" fmla="*/ 137 w 440"/>
              <a:gd name="T63" fmla="*/ 355 h 488"/>
              <a:gd name="T64" fmla="*/ 25 w 440"/>
              <a:gd name="T65" fmla="*/ 354 h 488"/>
              <a:gd name="T66" fmla="*/ 38 w 440"/>
              <a:gd name="T67" fmla="*/ 24 h 488"/>
              <a:gd name="T68" fmla="*/ 112 w 440"/>
              <a:gd name="T69" fmla="*/ 463 h 488"/>
              <a:gd name="T70" fmla="*/ 38 w 440"/>
              <a:gd name="T71" fmla="*/ 425 h 488"/>
              <a:gd name="T72" fmla="*/ 0 w 440"/>
              <a:gd name="T73" fmla="*/ 403 h 488"/>
              <a:gd name="T74" fmla="*/ 25 w 440"/>
              <a:gd name="T75" fmla="*/ 488 h 488"/>
              <a:gd name="T76" fmla="*/ 132 w 440"/>
              <a:gd name="T77" fmla="*/ 488 h 488"/>
              <a:gd name="T78" fmla="*/ 432 w 440"/>
              <a:gd name="T79" fmla="*/ 436 h 488"/>
              <a:gd name="T80" fmla="*/ 436 w 440"/>
              <a:gd name="T81" fmla="*/ 78 h 488"/>
              <a:gd name="T82" fmla="*/ 245 w 440"/>
              <a:gd name="T83" fmla="*/ 26 h 488"/>
              <a:gd name="T84" fmla="*/ 132 w 440"/>
              <a:gd name="T85" fmla="*/ 0 h 488"/>
              <a:gd name="T86" fmla="*/ 13 w 440"/>
              <a:gd name="T87" fmla="*/ 30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0" h="488">
                <a:moveTo>
                  <a:pt x="310" y="68"/>
                </a:moveTo>
                <a:lnTo>
                  <a:pt x="310" y="68"/>
                </a:lnTo>
                <a:lnTo>
                  <a:pt x="310" y="162"/>
                </a:lnTo>
                <a:lnTo>
                  <a:pt x="245" y="152"/>
                </a:lnTo>
                <a:lnTo>
                  <a:pt x="245" y="52"/>
                </a:lnTo>
                <a:lnTo>
                  <a:pt x="310" y="68"/>
                </a:lnTo>
                <a:close/>
                <a:moveTo>
                  <a:pt x="137" y="463"/>
                </a:moveTo>
                <a:lnTo>
                  <a:pt x="137" y="463"/>
                </a:lnTo>
                <a:lnTo>
                  <a:pt x="137" y="360"/>
                </a:lnTo>
                <a:lnTo>
                  <a:pt x="231" y="351"/>
                </a:lnTo>
                <a:lnTo>
                  <a:pt x="231" y="447"/>
                </a:lnTo>
                <a:lnTo>
                  <a:pt x="137" y="463"/>
                </a:lnTo>
                <a:lnTo>
                  <a:pt x="137" y="463"/>
                </a:lnTo>
                <a:close/>
                <a:moveTo>
                  <a:pt x="137" y="135"/>
                </a:moveTo>
                <a:lnTo>
                  <a:pt x="137" y="135"/>
                </a:lnTo>
                <a:lnTo>
                  <a:pt x="137" y="26"/>
                </a:lnTo>
                <a:lnTo>
                  <a:pt x="231" y="49"/>
                </a:lnTo>
                <a:lnTo>
                  <a:pt x="231" y="150"/>
                </a:lnTo>
                <a:lnTo>
                  <a:pt x="137" y="135"/>
                </a:lnTo>
                <a:close/>
                <a:moveTo>
                  <a:pt x="231" y="250"/>
                </a:moveTo>
                <a:lnTo>
                  <a:pt x="231" y="250"/>
                </a:lnTo>
                <a:lnTo>
                  <a:pt x="137" y="249"/>
                </a:lnTo>
                <a:lnTo>
                  <a:pt x="137" y="140"/>
                </a:lnTo>
                <a:lnTo>
                  <a:pt x="231" y="155"/>
                </a:lnTo>
                <a:lnTo>
                  <a:pt x="231" y="250"/>
                </a:lnTo>
                <a:close/>
                <a:moveTo>
                  <a:pt x="310" y="250"/>
                </a:moveTo>
                <a:lnTo>
                  <a:pt x="310" y="250"/>
                </a:lnTo>
                <a:lnTo>
                  <a:pt x="245" y="250"/>
                </a:lnTo>
                <a:lnTo>
                  <a:pt x="245" y="157"/>
                </a:lnTo>
                <a:lnTo>
                  <a:pt x="310" y="167"/>
                </a:lnTo>
                <a:lnTo>
                  <a:pt x="310" y="250"/>
                </a:lnTo>
                <a:close/>
                <a:moveTo>
                  <a:pt x="371" y="176"/>
                </a:moveTo>
                <a:lnTo>
                  <a:pt x="371" y="176"/>
                </a:lnTo>
                <a:lnTo>
                  <a:pt x="371" y="251"/>
                </a:lnTo>
                <a:lnTo>
                  <a:pt x="325" y="250"/>
                </a:lnTo>
                <a:lnTo>
                  <a:pt x="325" y="169"/>
                </a:lnTo>
                <a:lnTo>
                  <a:pt x="371" y="176"/>
                </a:lnTo>
                <a:close/>
                <a:moveTo>
                  <a:pt x="371" y="171"/>
                </a:moveTo>
                <a:lnTo>
                  <a:pt x="371" y="171"/>
                </a:lnTo>
                <a:lnTo>
                  <a:pt x="325" y="164"/>
                </a:lnTo>
                <a:lnTo>
                  <a:pt x="325" y="72"/>
                </a:lnTo>
                <a:lnTo>
                  <a:pt x="371" y="83"/>
                </a:lnTo>
                <a:lnTo>
                  <a:pt x="371" y="171"/>
                </a:lnTo>
                <a:close/>
                <a:moveTo>
                  <a:pt x="420" y="179"/>
                </a:moveTo>
                <a:lnTo>
                  <a:pt x="420" y="179"/>
                </a:lnTo>
                <a:lnTo>
                  <a:pt x="386" y="174"/>
                </a:lnTo>
                <a:lnTo>
                  <a:pt x="386" y="87"/>
                </a:lnTo>
                <a:lnTo>
                  <a:pt x="420" y="95"/>
                </a:lnTo>
                <a:lnTo>
                  <a:pt x="420" y="179"/>
                </a:lnTo>
                <a:close/>
                <a:moveTo>
                  <a:pt x="386" y="337"/>
                </a:moveTo>
                <a:lnTo>
                  <a:pt x="386" y="337"/>
                </a:lnTo>
                <a:lnTo>
                  <a:pt x="420" y="334"/>
                </a:lnTo>
                <a:lnTo>
                  <a:pt x="420" y="414"/>
                </a:lnTo>
                <a:lnTo>
                  <a:pt x="386" y="420"/>
                </a:lnTo>
                <a:lnTo>
                  <a:pt x="386" y="337"/>
                </a:lnTo>
                <a:close/>
                <a:moveTo>
                  <a:pt x="325" y="342"/>
                </a:moveTo>
                <a:lnTo>
                  <a:pt x="325" y="342"/>
                </a:lnTo>
                <a:lnTo>
                  <a:pt x="371" y="338"/>
                </a:lnTo>
                <a:lnTo>
                  <a:pt x="371" y="423"/>
                </a:lnTo>
                <a:lnTo>
                  <a:pt x="325" y="431"/>
                </a:lnTo>
                <a:lnTo>
                  <a:pt x="325" y="342"/>
                </a:lnTo>
                <a:close/>
                <a:moveTo>
                  <a:pt x="310" y="344"/>
                </a:moveTo>
                <a:lnTo>
                  <a:pt x="310" y="344"/>
                </a:lnTo>
                <a:lnTo>
                  <a:pt x="310" y="433"/>
                </a:lnTo>
                <a:lnTo>
                  <a:pt x="245" y="444"/>
                </a:lnTo>
                <a:lnTo>
                  <a:pt x="245" y="350"/>
                </a:lnTo>
                <a:lnTo>
                  <a:pt x="310" y="344"/>
                </a:lnTo>
                <a:close/>
                <a:moveTo>
                  <a:pt x="371" y="333"/>
                </a:moveTo>
                <a:lnTo>
                  <a:pt x="371" y="333"/>
                </a:lnTo>
                <a:lnTo>
                  <a:pt x="325" y="338"/>
                </a:lnTo>
                <a:lnTo>
                  <a:pt x="325" y="255"/>
                </a:lnTo>
                <a:lnTo>
                  <a:pt x="371" y="256"/>
                </a:lnTo>
                <a:lnTo>
                  <a:pt x="371" y="333"/>
                </a:lnTo>
                <a:close/>
                <a:moveTo>
                  <a:pt x="420" y="256"/>
                </a:moveTo>
                <a:lnTo>
                  <a:pt x="420" y="256"/>
                </a:lnTo>
                <a:lnTo>
                  <a:pt x="420" y="329"/>
                </a:lnTo>
                <a:lnTo>
                  <a:pt x="386" y="332"/>
                </a:lnTo>
                <a:lnTo>
                  <a:pt x="386" y="256"/>
                </a:lnTo>
                <a:lnTo>
                  <a:pt x="420" y="256"/>
                </a:lnTo>
                <a:close/>
                <a:moveTo>
                  <a:pt x="420" y="251"/>
                </a:moveTo>
                <a:lnTo>
                  <a:pt x="420" y="251"/>
                </a:lnTo>
                <a:lnTo>
                  <a:pt x="386" y="251"/>
                </a:lnTo>
                <a:lnTo>
                  <a:pt x="386" y="179"/>
                </a:lnTo>
                <a:lnTo>
                  <a:pt x="420" y="184"/>
                </a:lnTo>
                <a:lnTo>
                  <a:pt x="420" y="251"/>
                </a:lnTo>
                <a:close/>
                <a:moveTo>
                  <a:pt x="245" y="255"/>
                </a:moveTo>
                <a:lnTo>
                  <a:pt x="245" y="255"/>
                </a:lnTo>
                <a:lnTo>
                  <a:pt x="310" y="255"/>
                </a:lnTo>
                <a:lnTo>
                  <a:pt x="310" y="339"/>
                </a:lnTo>
                <a:lnTo>
                  <a:pt x="245" y="345"/>
                </a:lnTo>
                <a:lnTo>
                  <a:pt x="245" y="255"/>
                </a:lnTo>
                <a:close/>
                <a:moveTo>
                  <a:pt x="137" y="254"/>
                </a:moveTo>
                <a:lnTo>
                  <a:pt x="137" y="254"/>
                </a:lnTo>
                <a:lnTo>
                  <a:pt x="231" y="255"/>
                </a:lnTo>
                <a:lnTo>
                  <a:pt x="231" y="346"/>
                </a:lnTo>
                <a:lnTo>
                  <a:pt x="137" y="355"/>
                </a:lnTo>
                <a:lnTo>
                  <a:pt x="137" y="254"/>
                </a:lnTo>
                <a:close/>
                <a:moveTo>
                  <a:pt x="25" y="354"/>
                </a:moveTo>
                <a:lnTo>
                  <a:pt x="25" y="354"/>
                </a:lnTo>
                <a:cubicBezTo>
                  <a:pt x="39" y="354"/>
                  <a:pt x="51" y="343"/>
                  <a:pt x="51" y="329"/>
                </a:cubicBezTo>
                <a:cubicBezTo>
                  <a:pt x="51" y="319"/>
                  <a:pt x="46" y="311"/>
                  <a:pt x="38" y="306"/>
                </a:cubicBezTo>
                <a:lnTo>
                  <a:pt x="38" y="24"/>
                </a:lnTo>
                <a:lnTo>
                  <a:pt x="112" y="24"/>
                </a:lnTo>
                <a:cubicBezTo>
                  <a:pt x="112" y="24"/>
                  <a:pt x="112" y="25"/>
                  <a:pt x="112" y="25"/>
                </a:cubicBezTo>
                <a:lnTo>
                  <a:pt x="112" y="463"/>
                </a:lnTo>
                <a:cubicBezTo>
                  <a:pt x="112" y="463"/>
                  <a:pt x="112" y="463"/>
                  <a:pt x="112" y="464"/>
                </a:cubicBezTo>
                <a:lnTo>
                  <a:pt x="38" y="464"/>
                </a:lnTo>
                <a:lnTo>
                  <a:pt x="38" y="425"/>
                </a:lnTo>
                <a:cubicBezTo>
                  <a:pt x="46" y="421"/>
                  <a:pt x="51" y="413"/>
                  <a:pt x="51" y="403"/>
                </a:cubicBezTo>
                <a:cubicBezTo>
                  <a:pt x="51" y="389"/>
                  <a:pt x="40" y="377"/>
                  <a:pt x="26" y="377"/>
                </a:cubicBezTo>
                <a:cubicBezTo>
                  <a:pt x="11" y="377"/>
                  <a:pt x="0" y="389"/>
                  <a:pt x="0" y="403"/>
                </a:cubicBezTo>
                <a:cubicBezTo>
                  <a:pt x="0" y="412"/>
                  <a:pt x="5" y="421"/>
                  <a:pt x="13" y="425"/>
                </a:cubicBezTo>
                <a:lnTo>
                  <a:pt x="13" y="476"/>
                </a:lnTo>
                <a:cubicBezTo>
                  <a:pt x="13" y="483"/>
                  <a:pt x="19" y="488"/>
                  <a:pt x="25" y="488"/>
                </a:cubicBezTo>
                <a:lnTo>
                  <a:pt x="124" y="488"/>
                </a:lnTo>
                <a:cubicBezTo>
                  <a:pt x="126" y="488"/>
                  <a:pt x="127" y="488"/>
                  <a:pt x="128" y="488"/>
                </a:cubicBezTo>
                <a:cubicBezTo>
                  <a:pt x="129" y="488"/>
                  <a:pt x="131" y="488"/>
                  <a:pt x="132" y="488"/>
                </a:cubicBezTo>
                <a:lnTo>
                  <a:pt x="133" y="488"/>
                </a:lnTo>
                <a:lnTo>
                  <a:pt x="428" y="438"/>
                </a:lnTo>
                <a:cubicBezTo>
                  <a:pt x="429" y="438"/>
                  <a:pt x="431" y="437"/>
                  <a:pt x="432" y="436"/>
                </a:cubicBezTo>
                <a:cubicBezTo>
                  <a:pt x="437" y="435"/>
                  <a:pt x="440" y="431"/>
                  <a:pt x="440" y="427"/>
                </a:cubicBezTo>
                <a:lnTo>
                  <a:pt x="440" y="85"/>
                </a:lnTo>
                <a:cubicBezTo>
                  <a:pt x="440" y="82"/>
                  <a:pt x="438" y="79"/>
                  <a:pt x="436" y="78"/>
                </a:cubicBezTo>
                <a:cubicBezTo>
                  <a:pt x="435" y="75"/>
                  <a:pt x="432" y="73"/>
                  <a:pt x="429" y="72"/>
                </a:cubicBezTo>
                <a:lnTo>
                  <a:pt x="245" y="27"/>
                </a:lnTo>
                <a:lnTo>
                  <a:pt x="245" y="26"/>
                </a:lnTo>
                <a:lnTo>
                  <a:pt x="243" y="26"/>
                </a:lnTo>
                <a:lnTo>
                  <a:pt x="135" y="1"/>
                </a:lnTo>
                <a:lnTo>
                  <a:pt x="132" y="0"/>
                </a:lnTo>
                <a:lnTo>
                  <a:pt x="25" y="0"/>
                </a:lnTo>
                <a:cubicBezTo>
                  <a:pt x="19" y="0"/>
                  <a:pt x="13" y="5"/>
                  <a:pt x="13" y="12"/>
                </a:cubicBezTo>
                <a:lnTo>
                  <a:pt x="13" y="306"/>
                </a:lnTo>
                <a:cubicBezTo>
                  <a:pt x="5" y="311"/>
                  <a:pt x="0" y="319"/>
                  <a:pt x="0" y="329"/>
                </a:cubicBezTo>
                <a:cubicBezTo>
                  <a:pt x="0" y="343"/>
                  <a:pt x="11" y="354"/>
                  <a:pt x="25" y="354"/>
                </a:cubicBezTo>
                <a:close/>
              </a:path>
            </a:pathLst>
          </a:custGeom>
          <a:solidFill>
            <a:schemeClr val="bg1">
              <a:lumMod val="60000"/>
              <a:lumOff val="40000"/>
            </a:schemeClr>
          </a:solidFill>
          <a:ln w="0">
            <a:solidFill>
              <a:schemeClr val="bg1">
                <a:lumMod val="60000"/>
                <a:lumOff val="40000"/>
              </a:schemeClr>
            </a:solidFill>
            <a:prstDash val="solid"/>
            <a:round/>
            <a:headEnd/>
            <a:tailEnd/>
          </a:ln>
        </p:spPr>
        <p:txBody>
          <a:bodyPr wrap="square">
            <a:noAutofit/>
          </a:bodyPr>
          <a:lstStyle/>
          <a:p>
            <a:pPr marL="0" marR="0" lvl="0" indent="0" algn="ctr" defTabSz="543309"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5" name="Freeform 26"/>
          <p:cNvSpPr>
            <a:spLocks noEditPoints="1"/>
          </p:cNvSpPr>
          <p:nvPr/>
        </p:nvSpPr>
        <p:spPr bwMode="auto">
          <a:xfrm>
            <a:off x="1770952" y="1720366"/>
            <a:ext cx="357949" cy="649466"/>
          </a:xfrm>
          <a:custGeom>
            <a:avLst/>
            <a:gdLst>
              <a:gd name="T0" fmla="*/ 156 w 180"/>
              <a:gd name="T1" fmla="*/ 122 h 438"/>
              <a:gd name="T2" fmla="*/ 156 w 180"/>
              <a:gd name="T3" fmla="*/ 122 h 438"/>
              <a:gd name="T4" fmla="*/ 24 w 180"/>
              <a:gd name="T5" fmla="*/ 122 h 438"/>
              <a:gd name="T6" fmla="*/ 24 w 180"/>
              <a:gd name="T7" fmla="*/ 24 h 438"/>
              <a:gd name="T8" fmla="*/ 156 w 180"/>
              <a:gd name="T9" fmla="*/ 24 h 438"/>
              <a:gd name="T10" fmla="*/ 156 w 180"/>
              <a:gd name="T11" fmla="*/ 122 h 438"/>
              <a:gd name="T12" fmla="*/ 24 w 180"/>
              <a:gd name="T13" fmla="*/ 127 h 438"/>
              <a:gd name="T14" fmla="*/ 24 w 180"/>
              <a:gd name="T15" fmla="*/ 127 h 438"/>
              <a:gd name="T16" fmla="*/ 156 w 180"/>
              <a:gd name="T17" fmla="*/ 127 h 438"/>
              <a:gd name="T18" fmla="*/ 156 w 180"/>
              <a:gd name="T19" fmla="*/ 212 h 438"/>
              <a:gd name="T20" fmla="*/ 24 w 180"/>
              <a:gd name="T21" fmla="*/ 212 h 438"/>
              <a:gd name="T22" fmla="*/ 24 w 180"/>
              <a:gd name="T23" fmla="*/ 127 h 438"/>
              <a:gd name="T24" fmla="*/ 156 w 180"/>
              <a:gd name="T25" fmla="*/ 305 h 438"/>
              <a:gd name="T26" fmla="*/ 156 w 180"/>
              <a:gd name="T27" fmla="*/ 305 h 438"/>
              <a:gd name="T28" fmla="*/ 24 w 180"/>
              <a:gd name="T29" fmla="*/ 305 h 438"/>
              <a:gd name="T30" fmla="*/ 24 w 180"/>
              <a:gd name="T31" fmla="*/ 217 h 438"/>
              <a:gd name="T32" fmla="*/ 156 w 180"/>
              <a:gd name="T33" fmla="*/ 217 h 438"/>
              <a:gd name="T34" fmla="*/ 156 w 180"/>
              <a:gd name="T35" fmla="*/ 305 h 438"/>
              <a:gd name="T36" fmla="*/ 24 w 180"/>
              <a:gd name="T37" fmla="*/ 310 h 438"/>
              <a:gd name="T38" fmla="*/ 24 w 180"/>
              <a:gd name="T39" fmla="*/ 310 h 438"/>
              <a:gd name="T40" fmla="*/ 156 w 180"/>
              <a:gd name="T41" fmla="*/ 310 h 438"/>
              <a:gd name="T42" fmla="*/ 156 w 180"/>
              <a:gd name="T43" fmla="*/ 413 h 438"/>
              <a:gd name="T44" fmla="*/ 24 w 180"/>
              <a:gd name="T45" fmla="*/ 413 h 438"/>
              <a:gd name="T46" fmla="*/ 24 w 180"/>
              <a:gd name="T47" fmla="*/ 310 h 438"/>
              <a:gd name="T48" fmla="*/ 12 w 180"/>
              <a:gd name="T49" fmla="*/ 438 h 438"/>
              <a:gd name="T50" fmla="*/ 12 w 180"/>
              <a:gd name="T51" fmla="*/ 438 h 438"/>
              <a:gd name="T52" fmla="*/ 168 w 180"/>
              <a:gd name="T53" fmla="*/ 438 h 438"/>
              <a:gd name="T54" fmla="*/ 180 w 180"/>
              <a:gd name="T55" fmla="*/ 425 h 438"/>
              <a:gd name="T56" fmla="*/ 180 w 180"/>
              <a:gd name="T57" fmla="*/ 12 h 438"/>
              <a:gd name="T58" fmla="*/ 168 w 180"/>
              <a:gd name="T59" fmla="*/ 0 h 438"/>
              <a:gd name="T60" fmla="*/ 12 w 180"/>
              <a:gd name="T61" fmla="*/ 0 h 438"/>
              <a:gd name="T62" fmla="*/ 0 w 180"/>
              <a:gd name="T63" fmla="*/ 12 h 438"/>
              <a:gd name="T64" fmla="*/ 0 w 180"/>
              <a:gd name="T65" fmla="*/ 425 h 438"/>
              <a:gd name="T66" fmla="*/ 12 w 180"/>
              <a:gd name="T67"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438">
                <a:moveTo>
                  <a:pt x="156" y="122"/>
                </a:moveTo>
                <a:lnTo>
                  <a:pt x="156" y="122"/>
                </a:lnTo>
                <a:lnTo>
                  <a:pt x="24" y="122"/>
                </a:lnTo>
                <a:lnTo>
                  <a:pt x="24" y="24"/>
                </a:lnTo>
                <a:lnTo>
                  <a:pt x="156" y="24"/>
                </a:lnTo>
                <a:lnTo>
                  <a:pt x="156" y="122"/>
                </a:lnTo>
                <a:close/>
                <a:moveTo>
                  <a:pt x="24" y="127"/>
                </a:moveTo>
                <a:lnTo>
                  <a:pt x="24" y="127"/>
                </a:lnTo>
                <a:lnTo>
                  <a:pt x="156" y="127"/>
                </a:lnTo>
                <a:lnTo>
                  <a:pt x="156" y="212"/>
                </a:lnTo>
                <a:lnTo>
                  <a:pt x="24" y="212"/>
                </a:lnTo>
                <a:lnTo>
                  <a:pt x="24" y="127"/>
                </a:lnTo>
                <a:close/>
                <a:moveTo>
                  <a:pt x="156" y="305"/>
                </a:moveTo>
                <a:lnTo>
                  <a:pt x="156" y="305"/>
                </a:lnTo>
                <a:lnTo>
                  <a:pt x="24" y="305"/>
                </a:lnTo>
                <a:lnTo>
                  <a:pt x="24" y="217"/>
                </a:lnTo>
                <a:lnTo>
                  <a:pt x="156" y="217"/>
                </a:lnTo>
                <a:lnTo>
                  <a:pt x="156" y="305"/>
                </a:lnTo>
                <a:close/>
                <a:moveTo>
                  <a:pt x="24" y="310"/>
                </a:moveTo>
                <a:lnTo>
                  <a:pt x="24" y="310"/>
                </a:lnTo>
                <a:lnTo>
                  <a:pt x="156" y="310"/>
                </a:lnTo>
                <a:lnTo>
                  <a:pt x="156" y="413"/>
                </a:lnTo>
                <a:lnTo>
                  <a:pt x="24" y="413"/>
                </a:lnTo>
                <a:lnTo>
                  <a:pt x="24" y="310"/>
                </a:lnTo>
                <a:close/>
                <a:moveTo>
                  <a:pt x="12" y="438"/>
                </a:moveTo>
                <a:lnTo>
                  <a:pt x="12" y="438"/>
                </a:lnTo>
                <a:lnTo>
                  <a:pt x="168" y="438"/>
                </a:lnTo>
                <a:cubicBezTo>
                  <a:pt x="175" y="438"/>
                  <a:pt x="180" y="432"/>
                  <a:pt x="180" y="425"/>
                </a:cubicBezTo>
                <a:lnTo>
                  <a:pt x="180" y="12"/>
                </a:lnTo>
                <a:cubicBezTo>
                  <a:pt x="180" y="5"/>
                  <a:pt x="175" y="0"/>
                  <a:pt x="168" y="0"/>
                </a:cubicBezTo>
                <a:lnTo>
                  <a:pt x="12" y="0"/>
                </a:lnTo>
                <a:cubicBezTo>
                  <a:pt x="5" y="0"/>
                  <a:pt x="0" y="5"/>
                  <a:pt x="0" y="12"/>
                </a:cubicBezTo>
                <a:lnTo>
                  <a:pt x="0" y="425"/>
                </a:lnTo>
                <a:cubicBezTo>
                  <a:pt x="0" y="432"/>
                  <a:pt x="5" y="438"/>
                  <a:pt x="12" y="438"/>
                </a:cubicBezTo>
                <a:close/>
              </a:path>
            </a:pathLst>
          </a:custGeom>
          <a:solidFill>
            <a:schemeClr val="bg1">
              <a:lumMod val="60000"/>
              <a:lumOff val="40000"/>
            </a:schemeClr>
          </a:solidFill>
          <a:ln w="0">
            <a:solidFill>
              <a:schemeClr val="bg1">
                <a:lumMod val="60000"/>
                <a:lumOff val="40000"/>
              </a:schemeClr>
            </a:solidFill>
            <a:prstDash val="solid"/>
            <a:round/>
            <a:headEnd/>
            <a:tailEnd/>
          </a:ln>
        </p:spPr>
        <p:txBody>
          <a:bodyPr wrap="square">
            <a:noAutofit/>
          </a:bodyPr>
          <a:lstStyle/>
          <a:p>
            <a:pPr marL="0" marR="0" lvl="0" indent="0" algn="ctr" defTabSz="543309"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6" name="TextBox 127"/>
          <p:cNvSpPr txBox="1"/>
          <p:nvPr/>
        </p:nvSpPr>
        <p:spPr>
          <a:xfrm>
            <a:off x="654454" y="2500952"/>
            <a:ext cx="1865713" cy="430712"/>
          </a:xfrm>
          <a:prstGeom prst="rect">
            <a:avLst/>
          </a:prstGeom>
          <a:noFill/>
          <a:ln>
            <a:no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Prediction model trained on</a:t>
            </a:r>
          </a:p>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millions of drives</a:t>
            </a:r>
          </a:p>
        </p:txBody>
      </p:sp>
      <p:sp>
        <p:nvSpPr>
          <p:cNvPr id="217" name="圆角矩形 2054"/>
          <p:cNvSpPr/>
          <p:nvPr/>
        </p:nvSpPr>
        <p:spPr bwMode="auto">
          <a:xfrm>
            <a:off x="5632263" y="1676758"/>
            <a:ext cx="2164756" cy="1446131"/>
          </a:xfrm>
          <a:prstGeom prst="roundRect">
            <a:avLst>
              <a:gd name="adj" fmla="val 9776"/>
            </a:avLst>
          </a:prstGeom>
          <a:noFill/>
          <a:ln w="12700">
            <a:solidFill>
              <a:schemeClr val="bg1">
                <a:lumMod val="60000"/>
                <a:lumOff val="40000"/>
              </a:schemeClr>
            </a:solidFill>
          </a:ln>
        </p:spPr>
        <p:txBody>
          <a:bodyPr vert="horz" wrap="square" lIns="96692" tIns="48347" rIns="96692" bIns="48347" numCol="1" rtlCol="0" anchor="t" anchorCtr="0" compatLnSpc="1">
            <a:prstTxWarp prst="textNoShape">
              <a:avLst/>
            </a:prstTxWarp>
            <a:noAutofit/>
          </a:bodyPr>
          <a:lstStyle/>
          <a:p>
            <a:pPr marL="0" marR="0" lvl="0" indent="0" algn="ctr" defTabSz="966881" rtl="0" eaLnBrk="1" fontAlgn="ctr" latinLnBrk="0" hangingPunct="0">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18" name="TextBox 138"/>
          <p:cNvSpPr txBox="1"/>
          <p:nvPr/>
        </p:nvSpPr>
        <p:spPr>
          <a:xfrm>
            <a:off x="5776568" y="1966977"/>
            <a:ext cx="920334" cy="399948"/>
          </a:xfrm>
          <a:prstGeom prst="rect">
            <a:avLst/>
          </a:prstGeom>
          <a:solidFill>
            <a:srgbClr val="0000EE"/>
          </a:solidFill>
          <a:ln>
            <a:noFill/>
          </a:ln>
        </p:spPr>
        <p:txBody>
          <a:bodyPr wrap="square" rtlCol="0" anchor="ctr">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Inference model</a:t>
            </a:r>
          </a:p>
        </p:txBody>
      </p:sp>
      <p:sp>
        <p:nvSpPr>
          <p:cNvPr id="219" name="TextBox 138"/>
          <p:cNvSpPr txBox="1"/>
          <p:nvPr/>
        </p:nvSpPr>
        <p:spPr>
          <a:xfrm>
            <a:off x="5776568" y="2444942"/>
            <a:ext cx="920333" cy="399948"/>
          </a:xfrm>
          <a:prstGeom prst="rect">
            <a:avLst/>
          </a:prstGeom>
          <a:solidFill>
            <a:srgbClr val="0000EE"/>
          </a:solidFill>
          <a:ln>
            <a:noFill/>
          </a:ln>
        </p:spPr>
        <p:txBody>
          <a:bodyPr wrap="square" rtlCol="0" anchor="ctr">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Drive status data</a:t>
            </a:r>
          </a:p>
        </p:txBody>
      </p:sp>
      <p:sp>
        <p:nvSpPr>
          <p:cNvPr id="220" name="TextBox 138"/>
          <p:cNvSpPr txBox="1"/>
          <p:nvPr/>
        </p:nvSpPr>
        <p:spPr>
          <a:xfrm>
            <a:off x="3494186" y="1935722"/>
            <a:ext cx="909821" cy="399948"/>
          </a:xfrm>
          <a:prstGeom prst="rect">
            <a:avLst/>
          </a:prstGeom>
          <a:solidFill>
            <a:srgbClr val="0000EE"/>
          </a:solidFill>
          <a:ln>
            <a:noFill/>
          </a:ln>
        </p:spPr>
        <p:txBody>
          <a:bodyPr wrap="square" rtlCol="0" anchor="ctr">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Model training</a:t>
            </a:r>
          </a:p>
        </p:txBody>
      </p:sp>
      <p:sp>
        <p:nvSpPr>
          <p:cNvPr id="221" name="矩形 220"/>
          <p:cNvSpPr/>
          <p:nvPr/>
        </p:nvSpPr>
        <p:spPr>
          <a:xfrm>
            <a:off x="6112245" y="1656272"/>
            <a:ext cx="1241674" cy="210539"/>
          </a:xfrm>
          <a:prstGeom prst="rect">
            <a:avLst/>
          </a:prstGeom>
          <a:noFill/>
          <a:ln>
            <a:noFill/>
          </a:ln>
        </p:spPr>
        <p:txBody>
          <a:bodyPr wrap="square">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108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rPr>
              <a:t>FusionDirector</a:t>
            </a:r>
          </a:p>
        </p:txBody>
      </p:sp>
      <p:sp>
        <p:nvSpPr>
          <p:cNvPr id="224" name="TextBox 123"/>
          <p:cNvSpPr txBox="1"/>
          <p:nvPr/>
        </p:nvSpPr>
        <p:spPr>
          <a:xfrm>
            <a:off x="6561239" y="4381053"/>
            <a:ext cx="1339245" cy="246121"/>
          </a:xfrm>
          <a:prstGeom prst="rect">
            <a:avLst/>
          </a:prstGeom>
          <a:noFill/>
          <a:ln>
            <a:solidFill>
              <a:schemeClr val="bg1">
                <a:lumMod val="60000"/>
                <a:lumOff val="40000"/>
              </a:schemeClr>
            </a:solid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Replace </a:t>
            </a: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hard</a:t>
            </a:r>
            <a:r>
              <a:rPr kumimoji="0" lang="en-US" sz="100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 drive</a:t>
            </a:r>
          </a:p>
        </p:txBody>
      </p:sp>
      <p:sp>
        <p:nvSpPr>
          <p:cNvPr id="225" name="右箭头 224"/>
          <p:cNvSpPr/>
          <p:nvPr/>
        </p:nvSpPr>
        <p:spPr>
          <a:xfrm>
            <a:off x="2231286" y="2036881"/>
            <a:ext cx="805509" cy="165070"/>
          </a:xfrm>
          <a:prstGeom prst="rightArrow">
            <a:avLst/>
          </a:prstGeom>
          <a:solidFill>
            <a:srgbClr val="56D3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26" name="左弧形箭头 225"/>
          <p:cNvSpPr/>
          <p:nvPr/>
        </p:nvSpPr>
        <p:spPr>
          <a:xfrm>
            <a:off x="3504111" y="2366468"/>
            <a:ext cx="433381" cy="687359"/>
          </a:xfrm>
          <a:prstGeom prst="curvedRightArrow">
            <a:avLst/>
          </a:prstGeom>
          <a:solidFill>
            <a:srgbClr val="56D3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27" name="左弧形箭头 226"/>
          <p:cNvSpPr/>
          <p:nvPr/>
        </p:nvSpPr>
        <p:spPr>
          <a:xfrm rot="10800000">
            <a:off x="3949785" y="2310499"/>
            <a:ext cx="433381" cy="687359"/>
          </a:xfrm>
          <a:prstGeom prst="curvedRightArrow">
            <a:avLst/>
          </a:prstGeom>
          <a:solidFill>
            <a:srgbClr val="56D3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28" name="右箭头 227"/>
          <p:cNvSpPr/>
          <p:nvPr/>
        </p:nvSpPr>
        <p:spPr>
          <a:xfrm>
            <a:off x="4940796" y="2049313"/>
            <a:ext cx="625023" cy="168936"/>
          </a:xfrm>
          <a:prstGeom prst="rightArrow">
            <a:avLst/>
          </a:prstGeom>
          <a:solidFill>
            <a:srgbClr val="56D3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29" name="任意多边形 228"/>
          <p:cNvSpPr/>
          <p:nvPr/>
        </p:nvSpPr>
        <p:spPr bwMode="auto">
          <a:xfrm>
            <a:off x="1237888" y="2941430"/>
            <a:ext cx="4802276" cy="1813835"/>
          </a:xfrm>
          <a:custGeom>
            <a:avLst/>
            <a:gdLst>
              <a:gd name="connsiteX0" fmla="*/ 0 w 5747657"/>
              <a:gd name="connsiteY0" fmla="*/ 2435290 h 2728309"/>
              <a:gd name="connsiteX1" fmla="*/ 4376057 w 5747657"/>
              <a:gd name="connsiteY1" fmla="*/ 2509935 h 2728309"/>
              <a:gd name="connsiteX2" fmla="*/ 5747657 w 5747657"/>
              <a:gd name="connsiteY2" fmla="*/ 0 h 2728309"/>
              <a:gd name="connsiteX3" fmla="*/ 5747657 w 5747657"/>
              <a:gd name="connsiteY3" fmla="*/ 0 h 2728309"/>
            </a:gdLst>
            <a:ahLst/>
            <a:cxnLst>
              <a:cxn ang="0">
                <a:pos x="connsiteX0" y="connsiteY0"/>
              </a:cxn>
              <a:cxn ang="0">
                <a:pos x="connsiteX1" y="connsiteY1"/>
              </a:cxn>
              <a:cxn ang="0">
                <a:pos x="connsiteX2" y="connsiteY2"/>
              </a:cxn>
              <a:cxn ang="0">
                <a:pos x="connsiteX3" y="connsiteY3"/>
              </a:cxn>
            </a:cxnLst>
            <a:rect l="l" t="t" r="r" b="b"/>
            <a:pathLst>
              <a:path w="5747657" h="2728309">
                <a:moveTo>
                  <a:pt x="0" y="2435290"/>
                </a:moveTo>
                <a:cubicBezTo>
                  <a:pt x="1709057" y="2675553"/>
                  <a:pt x="3418114" y="2915817"/>
                  <a:pt x="4376057" y="2509935"/>
                </a:cubicBezTo>
                <a:cubicBezTo>
                  <a:pt x="5334000" y="2104053"/>
                  <a:pt x="5747657" y="0"/>
                  <a:pt x="5747657" y="0"/>
                </a:cubicBezTo>
                <a:lnTo>
                  <a:pt x="5747657" y="0"/>
                </a:lnTo>
              </a:path>
            </a:pathLst>
          </a:custGeom>
          <a:noFill/>
          <a:ln w="22225">
            <a:solidFill>
              <a:srgbClr val="FFC000"/>
            </a:solidFill>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30" name="右箭头 229"/>
          <p:cNvSpPr/>
          <p:nvPr/>
        </p:nvSpPr>
        <p:spPr>
          <a:xfrm rot="5400000">
            <a:off x="6318155" y="3411282"/>
            <a:ext cx="1724277" cy="142197"/>
          </a:xfrm>
          <a:prstGeom prst="rightArrow">
            <a:avLst/>
          </a:prstGeom>
          <a:solidFill>
            <a:srgbClr val="56D3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endParaRPr>
          </a:p>
        </p:txBody>
      </p:sp>
      <p:sp>
        <p:nvSpPr>
          <p:cNvPr id="231" name="TextBox 127"/>
          <p:cNvSpPr txBox="1"/>
          <p:nvPr/>
        </p:nvSpPr>
        <p:spPr>
          <a:xfrm>
            <a:off x="1770953" y="1288762"/>
            <a:ext cx="1854674" cy="415329"/>
          </a:xfrm>
          <a:prstGeom prst="rect">
            <a:avLst/>
          </a:prstGeom>
          <a:noFill/>
          <a:ln>
            <a:no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Continuous update of massive samples</a:t>
            </a:r>
          </a:p>
        </p:txBody>
      </p:sp>
      <p:sp>
        <p:nvSpPr>
          <p:cNvPr id="232" name="TextBox 127"/>
          <p:cNvSpPr txBox="1"/>
          <p:nvPr/>
        </p:nvSpPr>
        <p:spPr>
          <a:xfrm>
            <a:off x="3022699" y="3071504"/>
            <a:ext cx="1854675" cy="261504"/>
          </a:xfrm>
          <a:prstGeom prst="rect">
            <a:avLst/>
          </a:prstGeom>
          <a:noFill/>
          <a:ln>
            <a:no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Self-Improving</a:t>
            </a:r>
          </a:p>
        </p:txBody>
      </p:sp>
      <p:sp>
        <p:nvSpPr>
          <p:cNvPr id="233" name="TextBox 127"/>
          <p:cNvSpPr txBox="1"/>
          <p:nvPr/>
        </p:nvSpPr>
        <p:spPr>
          <a:xfrm>
            <a:off x="4362857" y="1263075"/>
            <a:ext cx="1854675" cy="415329"/>
          </a:xfrm>
          <a:prstGeom prst="rect">
            <a:avLst/>
          </a:prstGeom>
          <a:noFill/>
          <a:ln>
            <a:no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Continuous inference optimization</a:t>
            </a:r>
          </a:p>
        </p:txBody>
      </p:sp>
      <p:sp>
        <p:nvSpPr>
          <p:cNvPr id="234" name="TextBox 127"/>
          <p:cNvSpPr txBox="1"/>
          <p:nvPr/>
        </p:nvSpPr>
        <p:spPr>
          <a:xfrm>
            <a:off x="4165128" y="4995084"/>
            <a:ext cx="1780015" cy="476078"/>
          </a:xfrm>
          <a:prstGeom prst="rect">
            <a:avLst/>
          </a:prstGeom>
          <a:noFill/>
          <a:ln>
            <a:noFill/>
          </a:ln>
        </p:spPr>
        <p:txBody>
          <a:bodyPr wrap="square" rtlCol="0">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Real-time collection of hard drive information online</a:t>
            </a:r>
          </a:p>
        </p:txBody>
      </p:sp>
      <p:sp>
        <p:nvSpPr>
          <p:cNvPr id="235" name="Text Box 15"/>
          <p:cNvSpPr txBox="1">
            <a:spLocks noChangeArrowheads="1"/>
          </p:cNvSpPr>
          <p:nvPr/>
        </p:nvSpPr>
        <p:spPr bwMode="gray">
          <a:xfrm>
            <a:off x="5898329" y="3565045"/>
            <a:ext cx="1291058" cy="348899"/>
          </a:xfrm>
          <a:prstGeom prst="rect">
            <a:avLst/>
          </a:prstGeom>
          <a:noFill/>
          <a:ln w="9525" algn="ctr">
            <a:noFill/>
            <a:miter lim="800000"/>
            <a:headEnd/>
            <a:tailEnd/>
          </a:ln>
        </p:spPr>
        <p:txBody>
          <a:bodyPr wrap="square" lIns="97703" tIns="48851" rIns="97703" bIns="48851">
            <a:noAutofit/>
          </a:bodyPr>
          <a:lstStyle/>
          <a:p>
            <a:pPr marL="0" marR="0" lvl="0" indent="0" algn="ctr" defTabSz="410766" rtl="0" eaLnBrk="0" fontAlgn="ctr" latinLnBrk="0" hangingPunct="0">
              <a:lnSpc>
                <a:spcPct val="150000"/>
              </a:lnSpc>
              <a:spcBef>
                <a:spcPts val="0"/>
              </a:spcBef>
              <a:spcAft>
                <a:spcPts val="0"/>
              </a:spcAft>
              <a:buClrTx/>
              <a:buSzPct val="70000"/>
              <a:buFontTx/>
              <a:buNone/>
              <a:tabLst/>
              <a:defRPr/>
            </a:pPr>
            <a:r>
              <a:rPr kumimoji="0" lang="en-US" sz="972"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Prediction ≥ 90%</a:t>
            </a:r>
          </a:p>
        </p:txBody>
      </p:sp>
      <p:sp>
        <p:nvSpPr>
          <p:cNvPr id="238" name="同侧圆角矩形 237"/>
          <p:cNvSpPr/>
          <p:nvPr/>
        </p:nvSpPr>
        <p:spPr bwMode="auto">
          <a:xfrm>
            <a:off x="8097090" y="1691797"/>
            <a:ext cx="3083281" cy="690168"/>
          </a:xfrm>
          <a:prstGeom prst="round2SameRect">
            <a:avLst>
              <a:gd name="adj1" fmla="val 0"/>
              <a:gd name="adj2" fmla="val 0"/>
            </a:avLst>
          </a:prstGeom>
          <a:noFill/>
          <a:ln w="9525" cap="flat" cmpd="sng" algn="ctr">
            <a:solidFill>
              <a:schemeClr val="bg1">
                <a:lumMod val="60000"/>
                <a:lumOff val="40000"/>
              </a:schemeClr>
            </a:solidFill>
            <a:prstDash val="solid"/>
          </a:ln>
          <a:effectLst/>
        </p:spPr>
        <p:txBody>
          <a:bodyPr vert="horz" wrap="square" lIns="216617" tIns="0" rIns="216617" bIns="0" numCol="1" rtlCol="0" anchor="ctr"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399"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itchFamily="34" charset="0"/>
              <a:sym typeface="Helvetica Neue"/>
            </a:endParaRPr>
          </a:p>
        </p:txBody>
      </p:sp>
      <p:sp>
        <p:nvSpPr>
          <p:cNvPr id="240" name="同侧圆角矩形 239"/>
          <p:cNvSpPr/>
          <p:nvPr/>
        </p:nvSpPr>
        <p:spPr bwMode="auto">
          <a:xfrm>
            <a:off x="8096744" y="2745280"/>
            <a:ext cx="3083281" cy="690168"/>
          </a:xfrm>
          <a:prstGeom prst="round2SameRect">
            <a:avLst>
              <a:gd name="adj1" fmla="val 0"/>
              <a:gd name="adj2" fmla="val 0"/>
            </a:avLst>
          </a:prstGeom>
          <a:noFill/>
          <a:ln w="9525" cap="flat" cmpd="sng" algn="ctr">
            <a:solidFill>
              <a:schemeClr val="bg1">
                <a:lumMod val="60000"/>
                <a:lumOff val="40000"/>
              </a:schemeClr>
            </a:solidFill>
            <a:prstDash val="solid"/>
          </a:ln>
          <a:effectLst/>
        </p:spPr>
        <p:txBody>
          <a:bodyPr vert="horz" wrap="square" lIns="216617" tIns="0" rIns="216617" bIns="0" numCol="1" rtlCol="0" anchor="ctr"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399"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itchFamily="34" charset="0"/>
              <a:sym typeface="Helvetica Neue"/>
            </a:endParaRPr>
          </a:p>
        </p:txBody>
      </p:sp>
      <p:sp>
        <p:nvSpPr>
          <p:cNvPr id="241" name="Text Box 17"/>
          <p:cNvSpPr txBox="1">
            <a:spLocks noChangeArrowheads="1"/>
          </p:cNvSpPr>
          <p:nvPr/>
        </p:nvSpPr>
        <p:spPr bwMode="gray">
          <a:xfrm>
            <a:off x="9073423" y="1747214"/>
            <a:ext cx="2050182" cy="537768"/>
          </a:xfrm>
          <a:prstGeom prst="rect">
            <a:avLst/>
          </a:prstGeom>
          <a:noFill/>
          <a:ln w="9525" algn="ctr">
            <a:noFill/>
            <a:miter lim="800000"/>
            <a:headEnd/>
            <a:tailEnd/>
          </a:ln>
        </p:spPr>
        <p:txBody>
          <a:bodyPr wrap="square" lIns="97703" tIns="48851" rIns="97703" bIns="48851">
            <a:noAutofit/>
          </a:bodyPr>
          <a:lstStyle/>
          <a:p>
            <a:pPr marL="0" marR="0" lvl="0" indent="0" algn="l" defTabSz="410766" rtl="0" eaLnBrk="0" fontAlgn="ctr" latinLnBrk="0" hangingPunct="0">
              <a:lnSpc>
                <a:spcPct val="100000"/>
              </a:lnSpc>
              <a:spcBef>
                <a:spcPts val="0"/>
              </a:spcBef>
              <a:spcAft>
                <a:spcPts val="0"/>
              </a:spcAft>
              <a:buClrTx/>
              <a:buSzPct val="70000"/>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Real-time collection of drive SMART information for model analysis on the cloud</a:t>
            </a:r>
          </a:p>
        </p:txBody>
      </p:sp>
      <p:sp>
        <p:nvSpPr>
          <p:cNvPr id="243" name="Text Box 15"/>
          <p:cNvSpPr txBox="1">
            <a:spLocks noChangeArrowheads="1"/>
          </p:cNvSpPr>
          <p:nvPr/>
        </p:nvSpPr>
        <p:spPr bwMode="gray">
          <a:xfrm>
            <a:off x="9094299" y="2919199"/>
            <a:ext cx="2029306" cy="304609"/>
          </a:xfrm>
          <a:prstGeom prst="rect">
            <a:avLst/>
          </a:prstGeom>
          <a:noFill/>
          <a:ln w="9525" algn="ctr">
            <a:noFill/>
            <a:miter lim="800000"/>
            <a:headEnd/>
            <a:tailEnd/>
          </a:ln>
        </p:spPr>
        <p:txBody>
          <a:bodyPr wrap="square" lIns="97703" tIns="48851" rIns="97703" bIns="48851">
            <a:noAutofit/>
          </a:bodyPr>
          <a:lstStyle/>
          <a:p>
            <a:pPr marL="0" marR="0" lvl="0" indent="0" algn="l" defTabSz="410766" rtl="0" eaLnBrk="0" fontAlgn="ctr" latinLnBrk="0" hangingPunct="0">
              <a:lnSpc>
                <a:spcPct val="100000"/>
              </a:lnSpc>
              <a:spcBef>
                <a:spcPts val="0"/>
              </a:spcBef>
              <a:spcAft>
                <a:spcPts val="0"/>
              </a:spcAft>
              <a:buClrTx/>
              <a:buSzPct val="70000"/>
              <a:buFontTx/>
              <a:buNone/>
              <a:tabLst/>
              <a:defRPr/>
            </a:pPr>
            <a:r>
              <a:rPr kumimoji="0" lang="en-US" sz="1099" b="0" i="0" u="none" strike="noStrike" kern="0" cap="none" spc="0" normalizeH="0" baseline="0" noProof="0" dirty="0">
                <a:ln>
                  <a:noFill/>
                </a:ln>
                <a:solidFill>
                  <a:srgbClr val="56D3E4"/>
                </a:solidFill>
                <a:effectLst/>
                <a:uLnTx/>
                <a:uFillTx/>
                <a:latin typeface="Arial" panose="020B0604020202020204" pitchFamily="34" charset="0"/>
                <a:ea typeface="微软雅黑" panose="020B0503020204020204" pitchFamily="34" charset="-122"/>
                <a:cs typeface="Arial" pitchFamily="34" charset="0"/>
                <a:sym typeface="Helvetica Neue"/>
              </a:rPr>
              <a:t>Prediction </a:t>
            </a:r>
            <a:r>
              <a:rPr kumimoji="0" lang="en-US" sz="972" b="0" i="0" u="none" strike="noStrike" kern="0" cap="none" spc="0" normalizeH="0" baseline="0" noProof="0" dirty="0">
                <a:ln>
                  <a:noFill/>
                </a:ln>
                <a:solidFill>
                  <a:srgbClr val="56D3E4"/>
                </a:solidFill>
                <a:effectLst/>
                <a:uLnTx/>
                <a:uFillTx/>
                <a:latin typeface="Arial" panose="020B0604020202020204" pitchFamily="34" charset="0"/>
                <a:ea typeface="微软雅黑" panose="020B0503020204020204" pitchFamily="34" charset="-122"/>
                <a:cs typeface="Arial" pitchFamily="34" charset="0"/>
                <a:sym typeface="Helvetica Neue"/>
              </a:rPr>
              <a:t>Accuracy</a:t>
            </a:r>
            <a:r>
              <a:rPr kumimoji="0" lang="en-US" sz="1099" b="0" i="0" u="none" strike="noStrike" kern="0" cap="none" spc="0" normalizeH="0" baseline="0" noProof="0" dirty="0">
                <a:ln>
                  <a:noFill/>
                </a:ln>
                <a:solidFill>
                  <a:srgbClr val="56D3E4"/>
                </a:solidFill>
                <a:effectLst/>
                <a:uLnTx/>
                <a:uFillTx/>
                <a:latin typeface="Arial" panose="020B0604020202020204" pitchFamily="34" charset="0"/>
                <a:ea typeface="微软雅黑" panose="020B0503020204020204" pitchFamily="34" charset="-122"/>
                <a:cs typeface="Arial" pitchFamily="34" charset="0"/>
                <a:sym typeface="Helvetica Neue"/>
              </a:rPr>
              <a:t> ≥ 90%</a:t>
            </a:r>
          </a:p>
        </p:txBody>
      </p:sp>
      <p:sp>
        <p:nvSpPr>
          <p:cNvPr id="244" name="矩形 243"/>
          <p:cNvSpPr/>
          <p:nvPr/>
        </p:nvSpPr>
        <p:spPr>
          <a:xfrm>
            <a:off x="8089969" y="1786622"/>
            <a:ext cx="990575" cy="415328"/>
          </a:xfrm>
          <a:prstGeom prst="rect">
            <a:avLst/>
          </a:prstGeom>
          <a:noFill/>
          <a:ln>
            <a:noFill/>
          </a:ln>
        </p:spPr>
        <p:txBody>
          <a:bodyPr wrap="square">
            <a:noAutofit/>
          </a:bodyPr>
          <a:lstStyle/>
          <a:p>
            <a:pPr marL="0" marR="0" lvl="0" indent="0" algn="ctr" defTabSz="410766" rtl="0" eaLnBrk="0" fontAlgn="ctr" latinLnBrk="0" hangingPunct="0">
              <a:lnSpc>
                <a:spcPct val="150000"/>
              </a:lnSpc>
              <a:spcBef>
                <a:spcPts val="0"/>
              </a:spcBef>
              <a:spcAft>
                <a:spcPts val="0"/>
              </a:spcAft>
              <a:buClrTx/>
              <a:buSzTx/>
              <a:buFontTx/>
              <a:buNone/>
              <a:tabLst/>
              <a:defRPr/>
            </a:pPr>
            <a:r>
              <a:rPr kumimoji="0" lang="en-US" sz="1296" b="1" i="0" u="none" strike="noStrike" kern="0" cap="none" spc="0" normalizeH="0" baseline="0" noProof="0" dirty="0">
                <a:ln>
                  <a:noFill/>
                </a:ln>
                <a:solidFill>
                  <a:srgbClr val="56D3E4"/>
                </a:solidFill>
                <a:effectLst/>
                <a:uLnTx/>
                <a:uFillTx/>
                <a:latin typeface="Arial" panose="020B0604020202020204" pitchFamily="34" charset="0"/>
                <a:ea typeface="微软雅黑" panose="020B0503020204020204" pitchFamily="34" charset="-122"/>
                <a:cs typeface="Arial" pitchFamily="34" charset="0"/>
                <a:sym typeface="Helvetica Neue"/>
              </a:rPr>
              <a:t>Real-time</a:t>
            </a:r>
          </a:p>
        </p:txBody>
      </p:sp>
      <p:sp>
        <p:nvSpPr>
          <p:cNvPr id="246" name="矩形 245"/>
          <p:cNvSpPr/>
          <p:nvPr/>
        </p:nvSpPr>
        <p:spPr>
          <a:xfrm>
            <a:off x="8158750" y="2814306"/>
            <a:ext cx="950515" cy="415328"/>
          </a:xfrm>
          <a:prstGeom prst="rect">
            <a:avLst/>
          </a:prstGeom>
          <a:noFill/>
          <a:ln>
            <a:noFill/>
          </a:ln>
        </p:spPr>
        <p:txBody>
          <a:bodyPr wrap="square">
            <a:noAutofit/>
          </a:bodyPr>
          <a:lstStyle/>
          <a:p>
            <a:pPr marL="0" marR="0" lvl="0" indent="0" algn="ctr" defTabSz="410766" rtl="0" eaLnBrk="0" fontAlgn="ctr" latinLnBrk="0" hangingPunct="0">
              <a:lnSpc>
                <a:spcPct val="150000"/>
              </a:lnSpc>
              <a:spcBef>
                <a:spcPts val="0"/>
              </a:spcBef>
              <a:spcAft>
                <a:spcPts val="0"/>
              </a:spcAft>
              <a:buClrTx/>
              <a:buSzTx/>
              <a:buFontTx/>
              <a:buNone/>
              <a:tabLst/>
              <a:defRPr/>
            </a:pP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Accurate</a:t>
            </a:r>
          </a:p>
        </p:txBody>
      </p:sp>
      <p:sp>
        <p:nvSpPr>
          <p:cNvPr id="247" name="同侧圆角矩形 246"/>
          <p:cNvSpPr/>
          <p:nvPr/>
        </p:nvSpPr>
        <p:spPr bwMode="auto">
          <a:xfrm>
            <a:off x="8096746" y="3793072"/>
            <a:ext cx="3083281" cy="690168"/>
          </a:xfrm>
          <a:prstGeom prst="round2SameRect">
            <a:avLst>
              <a:gd name="adj1" fmla="val 0"/>
              <a:gd name="adj2" fmla="val 0"/>
            </a:avLst>
          </a:prstGeom>
          <a:noFill/>
          <a:ln w="9525" cap="flat" cmpd="sng" algn="ctr">
            <a:solidFill>
              <a:schemeClr val="bg1">
                <a:lumMod val="60000"/>
                <a:lumOff val="40000"/>
              </a:schemeClr>
            </a:solidFill>
            <a:prstDash val="solid"/>
          </a:ln>
          <a:effectLst/>
        </p:spPr>
        <p:txBody>
          <a:bodyPr vert="horz" wrap="square" lIns="216617" tIns="0" rIns="216617" bIns="0" numCol="1" rtlCol="0" anchor="ctr"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399"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itchFamily="34" charset="0"/>
              <a:sym typeface="Helvetica Neue"/>
            </a:endParaRPr>
          </a:p>
        </p:txBody>
      </p:sp>
      <p:sp>
        <p:nvSpPr>
          <p:cNvPr id="248" name="矩形 247"/>
          <p:cNvSpPr/>
          <p:nvPr/>
        </p:nvSpPr>
        <p:spPr>
          <a:xfrm>
            <a:off x="8151684" y="3830633"/>
            <a:ext cx="870398" cy="415328"/>
          </a:xfrm>
          <a:prstGeom prst="rect">
            <a:avLst/>
          </a:prstGeom>
          <a:noFill/>
          <a:ln>
            <a:noFill/>
          </a:ln>
        </p:spPr>
        <p:txBody>
          <a:bodyPr wrap="square">
            <a:noAutofit/>
          </a:bodyPr>
          <a:lstStyle/>
          <a:p>
            <a:pPr marL="0" marR="0" lvl="0" indent="0" algn="ctr" defTabSz="410766" rtl="0" eaLnBrk="0" fontAlgn="ctr" latinLnBrk="0" hangingPunct="0">
              <a:lnSpc>
                <a:spcPct val="150000"/>
              </a:lnSpc>
              <a:spcBef>
                <a:spcPts val="0"/>
              </a:spcBef>
              <a:spcAft>
                <a:spcPts val="0"/>
              </a:spcAft>
              <a:buClrTx/>
              <a:buSzTx/>
              <a:buFontTx/>
              <a:buNone/>
              <a:tabLst/>
              <a:defRPr/>
            </a:pP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Reliable</a:t>
            </a:r>
          </a:p>
        </p:txBody>
      </p:sp>
      <p:sp>
        <p:nvSpPr>
          <p:cNvPr id="249" name="Text Box 15"/>
          <p:cNvSpPr txBox="1">
            <a:spLocks noChangeArrowheads="1"/>
          </p:cNvSpPr>
          <p:nvPr/>
        </p:nvSpPr>
        <p:spPr bwMode="gray">
          <a:xfrm>
            <a:off x="9073423" y="3919643"/>
            <a:ext cx="2108798" cy="459183"/>
          </a:xfrm>
          <a:prstGeom prst="rect">
            <a:avLst/>
          </a:prstGeom>
          <a:noFill/>
          <a:ln w="9525" algn="ctr">
            <a:noFill/>
            <a:miter lim="800000"/>
            <a:headEnd/>
            <a:tailEnd/>
          </a:ln>
        </p:spPr>
        <p:txBody>
          <a:bodyPr wrap="square" lIns="97703" tIns="48851" rIns="97703" bIns="48851">
            <a:noAutofit/>
          </a:bodyPr>
          <a:lstStyle/>
          <a:p>
            <a:pPr marL="0" marR="0" lvl="0" indent="0" algn="l" defTabSz="410766" rtl="0" eaLnBrk="0" fontAlgn="ctr" latinLnBrk="0" hangingPunct="0">
              <a:lnSpc>
                <a:spcPct val="100000"/>
              </a:lnSpc>
              <a:spcBef>
                <a:spcPts val="0"/>
              </a:spcBef>
              <a:spcAft>
                <a:spcPts val="0"/>
              </a:spcAft>
              <a:buClrTx/>
              <a:buSzPct val="70000"/>
              <a:buFontTx/>
              <a:buNone/>
              <a:tabLst/>
              <a:defRPr/>
            </a:pPr>
            <a:r>
              <a:rPr kumimoji="0" lang="en-US" sz="972"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Lower multi-drive simultaneous failure rate</a:t>
            </a:r>
          </a:p>
        </p:txBody>
      </p:sp>
      <p:sp>
        <p:nvSpPr>
          <p:cNvPr id="250" name="同侧圆角矩形 249"/>
          <p:cNvSpPr/>
          <p:nvPr/>
        </p:nvSpPr>
        <p:spPr bwMode="auto">
          <a:xfrm>
            <a:off x="8096398" y="4843503"/>
            <a:ext cx="3083627" cy="690168"/>
          </a:xfrm>
          <a:prstGeom prst="round2SameRect">
            <a:avLst>
              <a:gd name="adj1" fmla="val 0"/>
              <a:gd name="adj2" fmla="val 0"/>
            </a:avLst>
          </a:prstGeom>
          <a:noFill/>
          <a:ln w="9525" cap="flat" cmpd="sng" algn="ctr">
            <a:solidFill>
              <a:schemeClr val="bg1">
                <a:lumMod val="60000"/>
                <a:lumOff val="40000"/>
              </a:schemeClr>
            </a:solidFill>
            <a:prstDash val="solid"/>
          </a:ln>
          <a:effectLst/>
        </p:spPr>
        <p:txBody>
          <a:bodyPr vert="horz" wrap="square" lIns="216617" tIns="0" rIns="216617" bIns="0" numCol="1" rtlCol="0" anchor="ctr"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1399"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itchFamily="34" charset="0"/>
              <a:sym typeface="Helvetica Neue"/>
            </a:endParaRPr>
          </a:p>
        </p:txBody>
      </p:sp>
      <p:sp>
        <p:nvSpPr>
          <p:cNvPr id="251" name="矩形 250"/>
          <p:cNvSpPr/>
          <p:nvPr/>
        </p:nvSpPr>
        <p:spPr>
          <a:xfrm>
            <a:off x="8178037" y="4936525"/>
            <a:ext cx="889625" cy="415329"/>
          </a:xfrm>
          <a:prstGeom prst="rect">
            <a:avLst/>
          </a:prstGeom>
          <a:noFill/>
          <a:ln>
            <a:noFill/>
          </a:ln>
        </p:spPr>
        <p:txBody>
          <a:bodyPr wrap="square">
            <a:noAutofit/>
          </a:bodyPr>
          <a:lstStyle/>
          <a:p>
            <a:pPr marL="0" marR="0" lvl="0" indent="0" algn="ctr" defTabSz="410766" rtl="0" eaLnBrk="0" fontAlgn="ctr" latinLnBrk="0" hangingPunct="0">
              <a:lnSpc>
                <a:spcPct val="150000"/>
              </a:lnSpc>
              <a:spcBef>
                <a:spcPts val="0"/>
              </a:spcBef>
              <a:spcAft>
                <a:spcPts val="0"/>
              </a:spcAft>
              <a:buClrTx/>
              <a:buSzTx/>
              <a:buFontTx/>
              <a:buNone/>
              <a:tabLst/>
              <a:defRPr/>
            </a:pPr>
            <a:r>
              <a:rPr kumimoji="0" 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Efficient</a:t>
            </a:r>
          </a:p>
        </p:txBody>
      </p:sp>
      <p:sp>
        <p:nvSpPr>
          <p:cNvPr id="252" name="Text Box 15"/>
          <p:cNvSpPr txBox="1">
            <a:spLocks noChangeArrowheads="1"/>
          </p:cNvSpPr>
          <p:nvPr/>
        </p:nvSpPr>
        <p:spPr bwMode="gray">
          <a:xfrm>
            <a:off x="9073420" y="4931361"/>
            <a:ext cx="1956259" cy="406976"/>
          </a:xfrm>
          <a:prstGeom prst="rect">
            <a:avLst/>
          </a:prstGeom>
          <a:noFill/>
          <a:ln w="9525" algn="ctr">
            <a:noFill/>
            <a:miter lim="800000"/>
            <a:headEnd/>
            <a:tailEnd/>
          </a:ln>
        </p:spPr>
        <p:txBody>
          <a:bodyPr wrap="square" lIns="97703" tIns="48851" rIns="97703" bIns="48851">
            <a:noAutofit/>
          </a:bodyPr>
          <a:lstStyle/>
          <a:p>
            <a:pPr marL="0" marR="0" lvl="0" indent="0" algn="l" defTabSz="410766" rtl="0" eaLnBrk="0" fontAlgn="ctr" latinLnBrk="0" hangingPunct="0">
              <a:lnSpc>
                <a:spcPct val="100000"/>
              </a:lnSpc>
              <a:spcBef>
                <a:spcPts val="0"/>
              </a:spcBef>
              <a:spcAft>
                <a:spcPts val="0"/>
              </a:spcAft>
              <a:buClrTx/>
              <a:buSzPct val="70000"/>
              <a:buFontTx/>
              <a:buNone/>
              <a:tabLst/>
              <a:defRPr/>
            </a:pPr>
            <a:r>
              <a:rPr kumimoji="0" lang="en-US" sz="1099" b="0"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itchFamily="34" charset="0"/>
                <a:sym typeface="Helvetica Neue"/>
              </a:rPr>
              <a:t>90% less manpower for fault locating</a:t>
            </a:r>
          </a:p>
        </p:txBody>
      </p:sp>
      <p:sp>
        <p:nvSpPr>
          <p:cNvPr id="223" name="TextBox 137"/>
          <p:cNvSpPr txBox="1"/>
          <p:nvPr/>
        </p:nvSpPr>
        <p:spPr>
          <a:xfrm>
            <a:off x="6704284" y="2220294"/>
            <a:ext cx="944474" cy="399948"/>
          </a:xfrm>
          <a:prstGeom prst="rect">
            <a:avLst/>
          </a:prstGeom>
          <a:solidFill>
            <a:srgbClr val="0000EE"/>
          </a:solidFill>
          <a:ln>
            <a:noFill/>
          </a:ln>
        </p:spPr>
        <p:txBody>
          <a:bodyPr wrap="square" rtlCol="0" anchor="ctr">
            <a:noAutofit/>
          </a:bodyPr>
          <a:lstStyle/>
          <a:p>
            <a:pPr marL="0" marR="0" lvl="0" indent="0" algn="ctr" defTabSz="913762"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mn-cs"/>
                <a:sym typeface="Helvetica Neue"/>
              </a:rPr>
              <a:t>Inference result</a:t>
            </a:r>
          </a:p>
        </p:txBody>
      </p:sp>
    </p:spTree>
    <p:extLst>
      <p:ext uri="{BB962C8B-B14F-4D97-AF65-F5344CB8AC3E}">
        <p14:creationId xmlns:p14="http://schemas.microsoft.com/office/powerpoint/2010/main" val="1508454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4871" y="153980"/>
            <a:ext cx="11800154" cy="586093"/>
          </a:xfrm>
          <a:prstGeom prst="rect">
            <a:avLst/>
          </a:prstGeom>
          <a:noFill/>
          <a:ln w="9525" algn="ctr">
            <a:noFill/>
            <a:miter lim="800000"/>
            <a:headEnd/>
            <a:tailEnd/>
          </a:ln>
          <a:effectLst/>
        </p:spPr>
        <p:txBody>
          <a:bodyPr vert="horz" wrap="square" lIns="91354" tIns="45678" rIns="91354" bIns="45678" anchor="ctr" anchorCtr="0">
            <a:noAutofit/>
          </a:bodyPr>
          <a:lstStyle/>
          <a:p>
            <a:pPr eaLnBrk="0" fontAlgn="ctr" hangingPunct="0">
              <a:lnSpc>
                <a:spcPct val="100000"/>
              </a:lnSpc>
              <a:spcAft>
                <a:spcPct val="0"/>
              </a:spcAft>
              <a:buFont typeface="Arial" pitchFamily="34" charset="0"/>
            </a:pPr>
            <a:r>
              <a:rPr lang="en-US" altLang="en-US" sz="2592" b="1" cap="none" dirty="0">
                <a:solidFill>
                  <a:srgbClr val="00B0F0"/>
                </a:solidFill>
                <a:latin typeface="Arial" panose="020B0604020202020204" pitchFamily="34" charset="0"/>
                <a:ea typeface="微软雅黑" pitchFamily="34" charset="-122"/>
              </a:rPr>
              <a:t>Intelligent Version Management: Automatic Upgrade Of Device Software</a:t>
            </a:r>
          </a:p>
        </p:txBody>
      </p:sp>
      <p:sp>
        <p:nvSpPr>
          <p:cNvPr id="3" name="椭圆 2"/>
          <p:cNvSpPr/>
          <p:nvPr/>
        </p:nvSpPr>
        <p:spPr bwMode="auto">
          <a:xfrm>
            <a:off x="7829777" y="1391532"/>
            <a:ext cx="3202410" cy="2813501"/>
          </a:xfrm>
          <a:prstGeom prst="ellipse">
            <a:avLst/>
          </a:prstGeom>
          <a:noFill/>
          <a:ln w="12700">
            <a:solidFill>
              <a:srgbClr val="00B05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1870" tIns="60935" rIns="121870" bIns="60935" numCol="1" rtlCol="0" anchor="t"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
                <a:srgbClr val="CC9900"/>
              </a:buClr>
              <a:buSzTx/>
              <a:buFont typeface="Wingdings" pitchFamily="2" charset="2"/>
              <a:buChar char="n"/>
              <a:tabLst/>
              <a:defRPr/>
            </a:pPr>
            <a:endParaRPr kumimoji="0" lang="en-US" altLang="zh-CN" sz="2399" b="1" i="0" u="none" strike="noStrike" kern="0" cap="none" spc="0" normalizeH="0" baseline="0" noProof="0" dirty="0">
              <a:ln>
                <a:solidFill>
                  <a:srgbClr val="FF0000"/>
                </a:solidFill>
              </a:ln>
              <a:solidFill>
                <a:prstClr val="white"/>
              </a:solidFill>
              <a:effectLst/>
              <a:uLnTx/>
              <a:uFillTx/>
              <a:latin typeface="Arial" panose="020B0604020202020204" pitchFamily="34" charset="0"/>
              <a:ea typeface="宋体" charset="-122"/>
              <a:cs typeface="+mn-cs"/>
              <a:sym typeface="Helvetica Neue"/>
            </a:endParaRPr>
          </a:p>
        </p:txBody>
      </p:sp>
      <p:pic>
        <p:nvPicPr>
          <p:cNvPr id="4" name="图片 3"/>
          <p:cNvPicPr>
            <a:picLocks noChangeAspect="1"/>
          </p:cNvPicPr>
          <p:nvPr/>
        </p:nvPicPr>
        <p:blipFill>
          <a:blip r:embed="rId3" cstate="print"/>
          <a:stretch>
            <a:fillRect/>
          </a:stretch>
        </p:blipFill>
        <p:spPr>
          <a:xfrm>
            <a:off x="1593567" y="2198940"/>
            <a:ext cx="816012" cy="390465"/>
          </a:xfrm>
          <a:prstGeom prst="rect">
            <a:avLst/>
          </a:prstGeom>
        </p:spPr>
      </p:pic>
      <p:sp>
        <p:nvSpPr>
          <p:cNvPr id="5" name="矩形 4"/>
          <p:cNvSpPr/>
          <p:nvPr/>
        </p:nvSpPr>
        <p:spPr>
          <a:xfrm>
            <a:off x="623682" y="1634199"/>
            <a:ext cx="5038228" cy="2626933"/>
          </a:xfrm>
          <a:prstGeom prst="rect">
            <a:avLst/>
          </a:prstGeom>
          <a:noFill/>
          <a:ln w="19050" cap="flat" cmpd="sng" algn="ctr">
            <a:solidFill>
              <a:srgbClr val="757575"/>
            </a:solidFill>
            <a:prstDash val="solid"/>
            <a:miter lim="800000"/>
          </a:ln>
          <a:effectLst/>
        </p:spPr>
        <p:txBody>
          <a:bodyPr rot="0" spcFirstLastPara="0" vertOverflow="overflow" horzOverflow="overflow" vert="horz" wrap="square" lIns="121890" tIns="60946" rIns="121890" bIns="60946" numCol="1" spcCol="0" rtlCol="0" fromWordArt="0" anchor="t" anchorCtr="0" forceAA="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prstClr val="white"/>
              </a:solidFill>
              <a:effectLst/>
              <a:uLnTx/>
              <a:uFillTx/>
              <a:latin typeface="Arial" panose="020B0604020202020204" pitchFamily="34" charset="0"/>
              <a:ea typeface="华文细黑" panose="02010600040101010101" pitchFamily="2" charset="-122"/>
              <a:cs typeface="+mn-cs"/>
              <a:sym typeface="Helvetica Neue"/>
            </a:endParaRPr>
          </a:p>
        </p:txBody>
      </p:sp>
      <p:sp>
        <p:nvSpPr>
          <p:cNvPr id="6" name="矩形 5"/>
          <p:cNvSpPr/>
          <p:nvPr/>
        </p:nvSpPr>
        <p:spPr>
          <a:xfrm>
            <a:off x="4316765" y="2869680"/>
            <a:ext cx="654080"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Servers</a:t>
            </a:r>
          </a:p>
        </p:txBody>
      </p:sp>
      <p:sp>
        <p:nvSpPr>
          <p:cNvPr id="7" name="矩形 6"/>
          <p:cNvSpPr/>
          <p:nvPr/>
        </p:nvSpPr>
        <p:spPr>
          <a:xfrm>
            <a:off x="579950" y="1800321"/>
            <a:ext cx="1040247"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R&amp;D engineer</a:t>
            </a:r>
          </a:p>
        </p:txBody>
      </p:sp>
      <p:sp>
        <p:nvSpPr>
          <p:cNvPr id="8" name="矩形 7"/>
          <p:cNvSpPr/>
          <p:nvPr/>
        </p:nvSpPr>
        <p:spPr>
          <a:xfrm>
            <a:off x="1569981" y="1804515"/>
            <a:ext cx="1129980" cy="256441"/>
          </a:xfrm>
          <a:prstGeom prst="rect">
            <a:avLst/>
          </a:prstGeom>
          <a:noFill/>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release</a:t>
            </a:r>
          </a:p>
        </p:txBody>
      </p:sp>
      <p:sp>
        <p:nvSpPr>
          <p:cNvPr id="9" name="矩形 8"/>
          <p:cNvSpPr/>
          <p:nvPr/>
        </p:nvSpPr>
        <p:spPr>
          <a:xfrm>
            <a:off x="3355910" y="3894641"/>
            <a:ext cx="1524157"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Huawei GTS engineer</a:t>
            </a:r>
          </a:p>
        </p:txBody>
      </p:sp>
      <p:pic>
        <p:nvPicPr>
          <p:cNvPr id="10" name="图片 9"/>
          <p:cNvPicPr>
            <a:picLocks noChangeAspect="1"/>
          </p:cNvPicPr>
          <p:nvPr/>
        </p:nvPicPr>
        <p:blipFill>
          <a:blip r:embed="rId4" cstate="print"/>
          <a:stretch>
            <a:fillRect/>
          </a:stretch>
        </p:blipFill>
        <p:spPr>
          <a:xfrm>
            <a:off x="1040851" y="3241491"/>
            <a:ext cx="745326" cy="404179"/>
          </a:xfrm>
          <a:prstGeom prst="rect">
            <a:avLst/>
          </a:prstGeom>
        </p:spPr>
      </p:pic>
      <p:sp>
        <p:nvSpPr>
          <p:cNvPr id="11" name="矩形 10"/>
          <p:cNvSpPr/>
          <p:nvPr/>
        </p:nvSpPr>
        <p:spPr>
          <a:xfrm>
            <a:off x="642813" y="3741547"/>
            <a:ext cx="1602673" cy="256441"/>
          </a:xfrm>
          <a:prstGeom prst="rect">
            <a:avLst/>
          </a:prstGeom>
          <a:noFill/>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repository SVN</a:t>
            </a:r>
          </a:p>
        </p:txBody>
      </p:sp>
      <p:cxnSp>
        <p:nvCxnSpPr>
          <p:cNvPr id="12" name="直接箭头连接符 11"/>
          <p:cNvCxnSpPr/>
          <p:nvPr/>
        </p:nvCxnSpPr>
        <p:spPr bwMode="auto">
          <a:xfrm>
            <a:off x="3115690" y="2782440"/>
            <a:ext cx="480440" cy="911543"/>
          </a:xfrm>
          <a:prstGeom prst="straightConnector1">
            <a:avLst/>
          </a:prstGeom>
          <a:noFill/>
          <a:ln w="12700" cap="flat" cmpd="sng" algn="ctr">
            <a:solidFill>
              <a:srgbClr val="C00000"/>
            </a:solidFill>
            <a:prstDash val="dash"/>
            <a:round/>
            <a:headEnd type="none" w="med" len="med"/>
            <a:tailEnd type="triangle"/>
          </a:ln>
          <a:effectLst/>
        </p:spPr>
      </p:cxnSp>
      <p:cxnSp>
        <p:nvCxnSpPr>
          <p:cNvPr id="13" name="直接箭头连接符 12"/>
          <p:cNvCxnSpPr/>
          <p:nvPr/>
        </p:nvCxnSpPr>
        <p:spPr bwMode="auto">
          <a:xfrm flipV="1">
            <a:off x="4354110" y="3018119"/>
            <a:ext cx="738659" cy="750524"/>
          </a:xfrm>
          <a:prstGeom prst="straightConnector1">
            <a:avLst/>
          </a:prstGeom>
          <a:noFill/>
          <a:ln w="12700" cap="flat" cmpd="sng" algn="ctr">
            <a:solidFill>
              <a:srgbClr val="C00000"/>
            </a:solidFill>
            <a:prstDash val="dash"/>
            <a:round/>
            <a:headEnd type="none" w="med" len="med"/>
            <a:tailEnd type="triangle"/>
          </a:ln>
          <a:effectLst/>
        </p:spPr>
      </p:cxnSp>
      <p:sp>
        <p:nvSpPr>
          <p:cNvPr id="14" name="矩形 13"/>
          <p:cNvSpPr/>
          <p:nvPr/>
        </p:nvSpPr>
        <p:spPr>
          <a:xfrm>
            <a:off x="626272" y="1152651"/>
            <a:ext cx="3325272" cy="523136"/>
          </a:xfrm>
          <a:prstGeom prst="rect">
            <a:avLst/>
          </a:prstGeom>
        </p:spPr>
        <p:txBody>
          <a:bodyPr wrap="square">
            <a:noAutofit/>
          </a:bodyPr>
          <a:lstStyle/>
          <a:p>
            <a:pPr marL="0" marR="0" lvl="0" indent="0" algn="ctr" defTabSz="914006" rtl="0" eaLnBrk="1" fontAlgn="ctr" latinLnBrk="0" hangingPunct="0">
              <a:lnSpc>
                <a:spcPct val="150000"/>
              </a:lnSpc>
              <a:spcBef>
                <a:spcPts val="0"/>
              </a:spcBef>
              <a:spcAft>
                <a:spcPts val="0"/>
              </a:spcAft>
              <a:buClrTx/>
              <a:buSzTx/>
              <a:buFontTx/>
              <a:buNone/>
              <a:tabLst/>
              <a:defRPr/>
            </a:pPr>
            <a:r>
              <a:rPr kumimoji="0" lang="en-US" sz="1866" b="0" i="0" u="none" strike="noStrike" kern="0" cap="none" spc="0" normalizeH="0" baseline="0" noProof="0" dirty="0">
                <a:ln>
                  <a:noFill/>
                </a:ln>
                <a:solidFill>
                  <a:srgbClr val="66FE87"/>
                </a:solidFill>
                <a:effectLst/>
                <a:uLnTx/>
                <a:uFillTx/>
                <a:latin typeface="Arial" panose="020B0604020202020204" pitchFamily="34" charset="0"/>
                <a:ea typeface="微软雅黑" panose="020B0503020204020204" pitchFamily="34" charset="-122"/>
                <a:cs typeface="+mn-cs"/>
                <a:sym typeface="Helvetica Neue"/>
              </a:rPr>
              <a:t>Before:</a:t>
            </a:r>
          </a:p>
        </p:txBody>
      </p:sp>
      <p:cxnSp>
        <p:nvCxnSpPr>
          <p:cNvPr id="15" name="曲线连接符 14"/>
          <p:cNvCxnSpPr/>
          <p:nvPr/>
        </p:nvCxnSpPr>
        <p:spPr bwMode="auto">
          <a:xfrm rot="16200000" flipH="1">
            <a:off x="786639" y="2755383"/>
            <a:ext cx="742507" cy="343925"/>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曲线连接符 15"/>
          <p:cNvCxnSpPr>
            <a:stCxn id="10" idx="0"/>
            <a:endCxn id="4" idx="2"/>
          </p:cNvCxnSpPr>
          <p:nvPr/>
        </p:nvCxnSpPr>
        <p:spPr bwMode="auto">
          <a:xfrm rot="5400000" flipH="1" flipV="1">
            <a:off x="1381502" y="2621418"/>
            <a:ext cx="652084" cy="588060"/>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曲线连接符 16"/>
          <p:cNvCxnSpPr>
            <a:stCxn id="4" idx="3"/>
          </p:cNvCxnSpPr>
          <p:nvPr/>
        </p:nvCxnSpPr>
        <p:spPr bwMode="auto">
          <a:xfrm>
            <a:off x="2409578" y="2394173"/>
            <a:ext cx="557494" cy="278091"/>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椭圆 17"/>
          <p:cNvSpPr/>
          <p:nvPr/>
        </p:nvSpPr>
        <p:spPr bwMode="auto">
          <a:xfrm>
            <a:off x="2561950" y="1516286"/>
            <a:ext cx="3004231" cy="2698032"/>
          </a:xfrm>
          <a:prstGeom prst="ellipse">
            <a:avLst/>
          </a:prstGeom>
          <a:noFill/>
          <a:ln w="12700">
            <a:solidFill>
              <a:srgbClr val="FF000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1870" tIns="60935" rIns="121870" bIns="60935" numCol="1" rtlCol="0" anchor="t"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
                <a:srgbClr val="CC9900"/>
              </a:buClr>
              <a:buSzTx/>
              <a:buFont typeface="Wingdings" pitchFamily="2" charset="2"/>
              <a:buChar char="n"/>
              <a:tabLst/>
              <a:defRPr/>
            </a:pPr>
            <a:endParaRPr kumimoji="0" lang="en-US" altLang="zh-CN" sz="2399" b="1" i="0" u="none" strike="noStrike" kern="0" cap="none" spc="0" normalizeH="0" baseline="0" noProof="0" dirty="0">
              <a:ln>
                <a:solidFill>
                  <a:srgbClr val="FF0000"/>
                </a:solidFill>
              </a:ln>
              <a:solidFill>
                <a:prstClr val="white"/>
              </a:solidFill>
              <a:effectLst/>
              <a:uLnTx/>
              <a:uFillTx/>
              <a:latin typeface="Arial" panose="020B0604020202020204" pitchFamily="34" charset="0"/>
              <a:ea typeface="宋体" charset="-122"/>
              <a:cs typeface="+mn-cs"/>
              <a:sym typeface="Helvetica Neue"/>
            </a:endParaRPr>
          </a:p>
        </p:txBody>
      </p:sp>
      <p:grpSp>
        <p:nvGrpSpPr>
          <p:cNvPr id="19" name="组合 398"/>
          <p:cNvGrpSpPr/>
          <p:nvPr/>
        </p:nvGrpSpPr>
        <p:grpSpPr>
          <a:xfrm>
            <a:off x="4204703" y="1824899"/>
            <a:ext cx="1050073" cy="1040270"/>
            <a:chOff x="10287403" y="1826574"/>
            <a:chExt cx="2327275" cy="2817813"/>
          </a:xfrm>
          <a:solidFill>
            <a:srgbClr val="0091E6"/>
          </a:solidFill>
        </p:grpSpPr>
        <p:sp>
          <p:nvSpPr>
            <p:cNvPr id="20"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1"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 name="Freeform 39"/>
            <p:cNvSpPr>
              <a:spLocks/>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9"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0"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1"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2"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3"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4"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5"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6"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7"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8"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49"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0"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1"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2"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3"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4"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5"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6"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7"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8"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59"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0"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1"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2"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3"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4"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5"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6"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7"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8"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69"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0"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1"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2"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3"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4"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5"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6"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7"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8"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79"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0"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1"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2"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3"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4"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5"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6"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7"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8"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89"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0"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1"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2"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3"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4"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5"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6"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7"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8"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99"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0"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1"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2"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3"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4"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5"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6"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7"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8"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09"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0"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1"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2"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3"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4"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5"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6"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7"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8"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19"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0"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1"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2"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3"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4"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5"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6"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7"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8"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29"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0"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1"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2"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3"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4"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5"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6"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7"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8"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39"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0"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1"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grpSp>
      <p:pic>
        <p:nvPicPr>
          <p:cNvPr id="142" name="Picture 5" descr="http://t1.gstatic.com/images?q=tbn:ANd9GcQWZVK5rik6JCHa7Rq6_HrGW8oP1CZUZDN6muPs_q_O0aOT7uUC"/>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680061" y="3442716"/>
            <a:ext cx="514794" cy="461529"/>
          </a:xfrm>
          <a:prstGeom prst="rect">
            <a:avLst/>
          </a:prstGeom>
          <a:noFill/>
        </p:spPr>
      </p:pic>
      <p:grpSp>
        <p:nvGrpSpPr>
          <p:cNvPr id="143" name="Group 7"/>
          <p:cNvGrpSpPr>
            <a:grpSpLocks noChangeAspect="1"/>
          </p:cNvGrpSpPr>
          <p:nvPr/>
        </p:nvGrpSpPr>
        <p:grpSpPr bwMode="auto">
          <a:xfrm>
            <a:off x="688336" y="2095449"/>
            <a:ext cx="598774" cy="503163"/>
            <a:chOff x="428" y="2033"/>
            <a:chExt cx="501" cy="421"/>
          </a:xfrm>
        </p:grpSpPr>
        <p:sp>
          <p:nvSpPr>
            <p:cNvPr id="144" name="Freeform 8"/>
            <p:cNvSpPr>
              <a:spLocks noChangeAspect="1"/>
            </p:cNvSpPr>
            <p:nvPr/>
          </p:nvSpPr>
          <p:spPr bwMode="auto">
            <a:xfrm>
              <a:off x="847" y="2358"/>
              <a:ext cx="60" cy="68"/>
            </a:xfrm>
            <a:custGeom>
              <a:avLst/>
              <a:gdLst/>
              <a:ahLst/>
              <a:cxnLst>
                <a:cxn ang="0">
                  <a:pos x="0" y="56"/>
                </a:cxn>
                <a:cxn ang="0">
                  <a:pos x="4" y="68"/>
                </a:cxn>
                <a:cxn ang="0">
                  <a:pos x="60" y="8"/>
                </a:cxn>
                <a:cxn ang="0">
                  <a:pos x="60" y="0"/>
                </a:cxn>
                <a:cxn ang="0">
                  <a:pos x="12" y="38"/>
                </a:cxn>
                <a:cxn ang="0">
                  <a:pos x="0" y="56"/>
                </a:cxn>
              </a:cxnLst>
              <a:rect l="0" t="0" r="r" b="b"/>
              <a:pathLst>
                <a:path w="60" h="68">
                  <a:moveTo>
                    <a:pt x="0" y="56"/>
                  </a:moveTo>
                  <a:lnTo>
                    <a:pt x="4" y="68"/>
                  </a:lnTo>
                  <a:lnTo>
                    <a:pt x="60" y="8"/>
                  </a:lnTo>
                  <a:lnTo>
                    <a:pt x="60" y="0"/>
                  </a:lnTo>
                  <a:lnTo>
                    <a:pt x="12" y="38"/>
                  </a:lnTo>
                  <a:lnTo>
                    <a:pt x="0" y="56"/>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5" name="Freeform 9"/>
            <p:cNvSpPr>
              <a:spLocks noChangeAspect="1"/>
            </p:cNvSpPr>
            <p:nvPr/>
          </p:nvSpPr>
          <p:spPr bwMode="auto">
            <a:xfrm>
              <a:off x="631" y="2354"/>
              <a:ext cx="220" cy="74"/>
            </a:xfrm>
            <a:custGeom>
              <a:avLst/>
              <a:gdLst/>
              <a:ahLst/>
              <a:cxnLst>
                <a:cxn ang="0">
                  <a:pos x="220" y="66"/>
                </a:cxn>
                <a:cxn ang="0">
                  <a:pos x="0" y="0"/>
                </a:cxn>
                <a:cxn ang="0">
                  <a:pos x="0" y="4"/>
                </a:cxn>
                <a:cxn ang="0">
                  <a:pos x="220" y="74"/>
                </a:cxn>
                <a:cxn ang="0">
                  <a:pos x="220" y="66"/>
                </a:cxn>
              </a:cxnLst>
              <a:rect l="0" t="0" r="r" b="b"/>
              <a:pathLst>
                <a:path w="220" h="74">
                  <a:moveTo>
                    <a:pt x="220" y="66"/>
                  </a:moveTo>
                  <a:lnTo>
                    <a:pt x="0" y="0"/>
                  </a:lnTo>
                  <a:lnTo>
                    <a:pt x="0" y="4"/>
                  </a:lnTo>
                  <a:lnTo>
                    <a:pt x="220" y="74"/>
                  </a:lnTo>
                  <a:lnTo>
                    <a:pt x="220" y="66"/>
                  </a:lnTo>
                  <a:close/>
                </a:path>
              </a:pathLst>
            </a:custGeom>
            <a:solidFill>
              <a:srgbClr val="8BA6BD"/>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6" name="Freeform 10"/>
            <p:cNvSpPr>
              <a:spLocks noChangeAspect="1"/>
            </p:cNvSpPr>
            <p:nvPr/>
          </p:nvSpPr>
          <p:spPr bwMode="auto">
            <a:xfrm>
              <a:off x="631" y="2300"/>
              <a:ext cx="278" cy="122"/>
            </a:xfrm>
            <a:custGeom>
              <a:avLst/>
              <a:gdLst/>
              <a:ahLst/>
              <a:cxnLst>
                <a:cxn ang="0">
                  <a:pos x="56" y="0"/>
                </a:cxn>
                <a:cxn ang="0">
                  <a:pos x="278" y="56"/>
                </a:cxn>
                <a:cxn ang="0">
                  <a:pos x="220" y="122"/>
                </a:cxn>
                <a:cxn ang="0">
                  <a:pos x="0" y="54"/>
                </a:cxn>
                <a:cxn ang="0">
                  <a:pos x="56" y="0"/>
                </a:cxn>
              </a:cxnLst>
              <a:rect l="0" t="0" r="r" b="b"/>
              <a:pathLst>
                <a:path w="278" h="122">
                  <a:moveTo>
                    <a:pt x="56" y="0"/>
                  </a:moveTo>
                  <a:lnTo>
                    <a:pt x="278" y="56"/>
                  </a:lnTo>
                  <a:lnTo>
                    <a:pt x="220" y="122"/>
                  </a:lnTo>
                  <a:lnTo>
                    <a:pt x="0" y="54"/>
                  </a:lnTo>
                  <a:lnTo>
                    <a:pt x="56" y="0"/>
                  </a:ln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7" name="Freeform 11"/>
            <p:cNvSpPr>
              <a:spLocks noChangeAspect="1"/>
            </p:cNvSpPr>
            <p:nvPr/>
          </p:nvSpPr>
          <p:spPr bwMode="auto">
            <a:xfrm>
              <a:off x="709" y="2064"/>
              <a:ext cx="220" cy="22"/>
            </a:xfrm>
            <a:custGeom>
              <a:avLst/>
              <a:gdLst/>
              <a:ahLst/>
              <a:cxnLst>
                <a:cxn ang="0">
                  <a:pos x="4" y="0"/>
                </a:cxn>
                <a:cxn ang="0">
                  <a:pos x="52" y="1"/>
                </a:cxn>
                <a:cxn ang="0">
                  <a:pos x="107" y="8"/>
                </a:cxn>
                <a:cxn ang="0">
                  <a:pos x="110" y="10"/>
                </a:cxn>
                <a:cxn ang="0">
                  <a:pos x="106" y="11"/>
                </a:cxn>
                <a:cxn ang="0">
                  <a:pos x="0" y="3"/>
                </a:cxn>
                <a:cxn ang="0">
                  <a:pos x="4" y="0"/>
                </a:cxn>
              </a:cxnLst>
              <a:rect l="0" t="0" r="r" b="b"/>
              <a:pathLst>
                <a:path w="110" h="11">
                  <a:moveTo>
                    <a:pt x="4" y="0"/>
                  </a:moveTo>
                  <a:cubicBezTo>
                    <a:pt x="4" y="0"/>
                    <a:pt x="40" y="1"/>
                    <a:pt x="52" y="1"/>
                  </a:cubicBezTo>
                  <a:cubicBezTo>
                    <a:pt x="64" y="2"/>
                    <a:pt x="107" y="8"/>
                    <a:pt x="107" y="8"/>
                  </a:cubicBezTo>
                  <a:cubicBezTo>
                    <a:pt x="107" y="8"/>
                    <a:pt x="110" y="8"/>
                    <a:pt x="110" y="10"/>
                  </a:cubicBezTo>
                  <a:cubicBezTo>
                    <a:pt x="109" y="11"/>
                    <a:pt x="106" y="11"/>
                    <a:pt x="106" y="11"/>
                  </a:cubicBezTo>
                  <a:cubicBezTo>
                    <a:pt x="0" y="3"/>
                    <a:pt x="0" y="3"/>
                    <a:pt x="0" y="3"/>
                  </a:cubicBezTo>
                  <a:cubicBezTo>
                    <a:pt x="0" y="3"/>
                    <a:pt x="0" y="0"/>
                    <a:pt x="4" y="0"/>
                  </a:cubicBez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8" name="Freeform 12"/>
            <p:cNvSpPr>
              <a:spLocks noChangeAspect="1"/>
            </p:cNvSpPr>
            <p:nvPr/>
          </p:nvSpPr>
          <p:spPr bwMode="auto">
            <a:xfrm>
              <a:off x="885" y="2308"/>
              <a:ext cx="16" cy="32"/>
            </a:xfrm>
            <a:custGeom>
              <a:avLst/>
              <a:gdLst/>
              <a:ahLst/>
              <a:cxnLst>
                <a:cxn ang="0">
                  <a:pos x="8" y="2"/>
                </a:cxn>
                <a:cxn ang="0">
                  <a:pos x="6" y="13"/>
                </a:cxn>
                <a:cxn ang="0">
                  <a:pos x="2" y="16"/>
                </a:cxn>
                <a:cxn ang="0">
                  <a:pos x="0" y="0"/>
                </a:cxn>
                <a:cxn ang="0">
                  <a:pos x="8" y="2"/>
                </a:cxn>
              </a:cxnLst>
              <a:rect l="0" t="0" r="r" b="b"/>
              <a:pathLst>
                <a:path w="8" h="16">
                  <a:moveTo>
                    <a:pt x="8" y="2"/>
                  </a:moveTo>
                  <a:cubicBezTo>
                    <a:pt x="8" y="2"/>
                    <a:pt x="6" y="10"/>
                    <a:pt x="6" y="13"/>
                  </a:cubicBezTo>
                  <a:cubicBezTo>
                    <a:pt x="5" y="15"/>
                    <a:pt x="2" y="16"/>
                    <a:pt x="2" y="16"/>
                  </a:cubicBezTo>
                  <a:cubicBezTo>
                    <a:pt x="0" y="0"/>
                    <a:pt x="0" y="0"/>
                    <a:pt x="0" y="0"/>
                  </a:cubicBezTo>
                  <a:lnTo>
                    <a:pt x="8" y="2"/>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49" name="Freeform 13"/>
            <p:cNvSpPr>
              <a:spLocks noChangeAspect="1"/>
            </p:cNvSpPr>
            <p:nvPr/>
          </p:nvSpPr>
          <p:spPr bwMode="auto">
            <a:xfrm>
              <a:off x="711" y="2258"/>
              <a:ext cx="182" cy="82"/>
            </a:xfrm>
            <a:custGeom>
              <a:avLst/>
              <a:gdLst/>
              <a:ahLst/>
              <a:cxnLst>
                <a:cxn ang="0">
                  <a:pos x="0" y="0"/>
                </a:cxn>
                <a:cxn ang="0">
                  <a:pos x="1" y="17"/>
                </a:cxn>
                <a:cxn ang="0">
                  <a:pos x="12" y="20"/>
                </a:cxn>
                <a:cxn ang="0">
                  <a:pos x="45" y="23"/>
                </a:cxn>
                <a:cxn ang="0">
                  <a:pos x="77" y="38"/>
                </a:cxn>
                <a:cxn ang="0">
                  <a:pos x="89" y="41"/>
                </a:cxn>
                <a:cxn ang="0">
                  <a:pos x="91" y="23"/>
                </a:cxn>
                <a:cxn ang="0">
                  <a:pos x="0" y="0"/>
                </a:cxn>
              </a:cxnLst>
              <a:rect l="0" t="0" r="r" b="b"/>
              <a:pathLst>
                <a:path w="91" h="41">
                  <a:moveTo>
                    <a:pt x="0" y="0"/>
                  </a:moveTo>
                  <a:cubicBezTo>
                    <a:pt x="0" y="0"/>
                    <a:pt x="1" y="12"/>
                    <a:pt x="1" y="17"/>
                  </a:cubicBezTo>
                  <a:cubicBezTo>
                    <a:pt x="5" y="18"/>
                    <a:pt x="9" y="19"/>
                    <a:pt x="12" y="20"/>
                  </a:cubicBezTo>
                  <a:cubicBezTo>
                    <a:pt x="16" y="20"/>
                    <a:pt x="30" y="18"/>
                    <a:pt x="45" y="23"/>
                  </a:cubicBezTo>
                  <a:cubicBezTo>
                    <a:pt x="59" y="27"/>
                    <a:pt x="71" y="36"/>
                    <a:pt x="77" y="38"/>
                  </a:cubicBezTo>
                  <a:cubicBezTo>
                    <a:pt x="82" y="39"/>
                    <a:pt x="89" y="41"/>
                    <a:pt x="89" y="41"/>
                  </a:cubicBezTo>
                  <a:cubicBezTo>
                    <a:pt x="91" y="23"/>
                    <a:pt x="91" y="23"/>
                    <a:pt x="91" y="23"/>
                  </a:cubicBezTo>
                  <a:lnTo>
                    <a:pt x="0" y="0"/>
                  </a:lnTo>
                  <a:close/>
                </a:path>
              </a:pathLst>
            </a:custGeom>
            <a:solidFill>
              <a:srgbClr val="5D769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0" name="Freeform 14"/>
            <p:cNvSpPr>
              <a:spLocks noChangeAspect="1"/>
            </p:cNvSpPr>
            <p:nvPr/>
          </p:nvSpPr>
          <p:spPr bwMode="auto">
            <a:xfrm>
              <a:off x="905" y="2084"/>
              <a:ext cx="24" cy="230"/>
            </a:xfrm>
            <a:custGeom>
              <a:avLst/>
              <a:gdLst/>
              <a:ahLst/>
              <a:cxnLst>
                <a:cxn ang="0">
                  <a:pos x="2" y="230"/>
                </a:cxn>
                <a:cxn ang="0">
                  <a:pos x="8" y="224"/>
                </a:cxn>
                <a:cxn ang="0">
                  <a:pos x="24" y="0"/>
                </a:cxn>
                <a:cxn ang="0">
                  <a:pos x="18" y="0"/>
                </a:cxn>
                <a:cxn ang="0">
                  <a:pos x="0" y="228"/>
                </a:cxn>
                <a:cxn ang="0">
                  <a:pos x="2" y="230"/>
                </a:cxn>
              </a:cxnLst>
              <a:rect l="0" t="0" r="r" b="b"/>
              <a:pathLst>
                <a:path w="24" h="230">
                  <a:moveTo>
                    <a:pt x="2" y="230"/>
                  </a:moveTo>
                  <a:lnTo>
                    <a:pt x="8" y="224"/>
                  </a:lnTo>
                  <a:lnTo>
                    <a:pt x="24" y="0"/>
                  </a:lnTo>
                  <a:lnTo>
                    <a:pt x="18" y="0"/>
                  </a:lnTo>
                  <a:lnTo>
                    <a:pt x="0" y="228"/>
                  </a:lnTo>
                  <a:lnTo>
                    <a:pt x="2" y="230"/>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1" name="Freeform 15"/>
            <p:cNvSpPr>
              <a:spLocks noChangeAspect="1"/>
            </p:cNvSpPr>
            <p:nvPr/>
          </p:nvSpPr>
          <p:spPr bwMode="auto">
            <a:xfrm>
              <a:off x="905" y="2084"/>
              <a:ext cx="24" cy="230"/>
            </a:xfrm>
            <a:custGeom>
              <a:avLst/>
              <a:gdLst/>
              <a:ahLst/>
              <a:cxnLst>
                <a:cxn ang="0">
                  <a:pos x="2" y="230"/>
                </a:cxn>
                <a:cxn ang="0">
                  <a:pos x="8" y="224"/>
                </a:cxn>
                <a:cxn ang="0">
                  <a:pos x="24" y="0"/>
                </a:cxn>
                <a:cxn ang="0">
                  <a:pos x="18" y="0"/>
                </a:cxn>
                <a:cxn ang="0">
                  <a:pos x="0" y="228"/>
                </a:cxn>
              </a:cxnLst>
              <a:rect l="0" t="0" r="r" b="b"/>
              <a:pathLst>
                <a:path w="24" h="230">
                  <a:moveTo>
                    <a:pt x="2" y="230"/>
                  </a:moveTo>
                  <a:lnTo>
                    <a:pt x="8" y="224"/>
                  </a:lnTo>
                  <a:lnTo>
                    <a:pt x="24" y="0"/>
                  </a:lnTo>
                  <a:lnTo>
                    <a:pt x="18" y="0"/>
                  </a:lnTo>
                  <a:lnTo>
                    <a:pt x="0" y="228"/>
                  </a:lnTo>
                </a:path>
              </a:pathLst>
            </a:custGeom>
            <a:no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2" name="Freeform 16"/>
            <p:cNvSpPr>
              <a:spLocks noChangeAspect="1"/>
            </p:cNvSpPr>
            <p:nvPr/>
          </p:nvSpPr>
          <p:spPr bwMode="auto">
            <a:xfrm>
              <a:off x="695" y="2064"/>
              <a:ext cx="228" cy="250"/>
            </a:xfrm>
            <a:custGeom>
              <a:avLst/>
              <a:gdLst/>
              <a:ahLst/>
              <a:cxnLst>
                <a:cxn ang="0">
                  <a:pos x="106" y="125"/>
                </a:cxn>
                <a:cxn ang="0">
                  <a:pos x="0" y="98"/>
                </a:cxn>
                <a:cxn ang="0">
                  <a:pos x="7" y="4"/>
                </a:cxn>
                <a:cxn ang="0">
                  <a:pos x="10" y="1"/>
                </a:cxn>
                <a:cxn ang="0">
                  <a:pos x="111" y="9"/>
                </a:cxn>
                <a:cxn ang="0">
                  <a:pos x="114" y="11"/>
                </a:cxn>
                <a:cxn ang="0">
                  <a:pos x="106" y="125"/>
                </a:cxn>
              </a:cxnLst>
              <a:rect l="0" t="0" r="r" b="b"/>
              <a:pathLst>
                <a:path w="114" h="125">
                  <a:moveTo>
                    <a:pt x="106" y="125"/>
                  </a:moveTo>
                  <a:cubicBezTo>
                    <a:pt x="70" y="116"/>
                    <a:pt x="19" y="104"/>
                    <a:pt x="0" y="98"/>
                  </a:cubicBezTo>
                  <a:cubicBezTo>
                    <a:pt x="2" y="74"/>
                    <a:pt x="3" y="46"/>
                    <a:pt x="7" y="4"/>
                  </a:cubicBezTo>
                  <a:cubicBezTo>
                    <a:pt x="7" y="2"/>
                    <a:pt x="7" y="0"/>
                    <a:pt x="10" y="1"/>
                  </a:cubicBezTo>
                  <a:cubicBezTo>
                    <a:pt x="10" y="1"/>
                    <a:pt x="109" y="9"/>
                    <a:pt x="111" y="9"/>
                  </a:cubicBezTo>
                  <a:cubicBezTo>
                    <a:pt x="114" y="9"/>
                    <a:pt x="114" y="9"/>
                    <a:pt x="114" y="11"/>
                  </a:cubicBezTo>
                  <a:lnTo>
                    <a:pt x="106" y="125"/>
                  </a:lnTo>
                  <a:close/>
                </a:path>
              </a:pathLst>
            </a:custGeom>
            <a:solidFill>
              <a:srgbClr val="8BA6BD"/>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3" name="Freeform 17"/>
            <p:cNvSpPr>
              <a:spLocks noChangeAspect="1"/>
            </p:cNvSpPr>
            <p:nvPr/>
          </p:nvSpPr>
          <p:spPr bwMode="auto">
            <a:xfrm>
              <a:off x="719" y="2084"/>
              <a:ext cx="178" cy="184"/>
            </a:xfrm>
            <a:custGeom>
              <a:avLst/>
              <a:gdLst/>
              <a:ahLst/>
              <a:cxnLst>
                <a:cxn ang="0">
                  <a:pos x="89" y="8"/>
                </a:cxn>
                <a:cxn ang="0">
                  <a:pos x="4" y="0"/>
                </a:cxn>
                <a:cxn ang="0">
                  <a:pos x="0" y="76"/>
                </a:cxn>
                <a:cxn ang="0">
                  <a:pos x="81" y="92"/>
                </a:cxn>
                <a:cxn ang="0">
                  <a:pos x="89" y="8"/>
                </a:cxn>
              </a:cxnLst>
              <a:rect l="0" t="0" r="r" b="b"/>
              <a:pathLst>
                <a:path w="89" h="92">
                  <a:moveTo>
                    <a:pt x="89" y="8"/>
                  </a:moveTo>
                  <a:cubicBezTo>
                    <a:pt x="4" y="0"/>
                    <a:pt x="4" y="0"/>
                    <a:pt x="4" y="0"/>
                  </a:cubicBezTo>
                  <a:cubicBezTo>
                    <a:pt x="1" y="24"/>
                    <a:pt x="1" y="50"/>
                    <a:pt x="0" y="76"/>
                  </a:cubicBezTo>
                  <a:cubicBezTo>
                    <a:pt x="29" y="85"/>
                    <a:pt x="50" y="89"/>
                    <a:pt x="81" y="92"/>
                  </a:cubicBezTo>
                  <a:cubicBezTo>
                    <a:pt x="89" y="8"/>
                    <a:pt x="89" y="8"/>
                    <a:pt x="89" y="8"/>
                  </a:cubicBezTo>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4" name="Freeform 18"/>
            <p:cNvSpPr>
              <a:spLocks noChangeAspect="1"/>
            </p:cNvSpPr>
            <p:nvPr/>
          </p:nvSpPr>
          <p:spPr bwMode="auto">
            <a:xfrm>
              <a:off x="725" y="2088"/>
              <a:ext cx="170" cy="176"/>
            </a:xfrm>
            <a:custGeom>
              <a:avLst/>
              <a:gdLst/>
              <a:ahLst/>
              <a:cxnLst>
                <a:cxn ang="0">
                  <a:pos x="85" y="7"/>
                </a:cxn>
                <a:cxn ang="0">
                  <a:pos x="3" y="0"/>
                </a:cxn>
                <a:cxn ang="0">
                  <a:pos x="0" y="73"/>
                </a:cxn>
                <a:cxn ang="0">
                  <a:pos x="77" y="88"/>
                </a:cxn>
                <a:cxn ang="0">
                  <a:pos x="85" y="8"/>
                </a:cxn>
              </a:cxnLst>
              <a:rect l="0" t="0" r="r" b="b"/>
              <a:pathLst>
                <a:path w="85" h="88">
                  <a:moveTo>
                    <a:pt x="85" y="7"/>
                  </a:moveTo>
                  <a:cubicBezTo>
                    <a:pt x="3" y="0"/>
                    <a:pt x="3" y="0"/>
                    <a:pt x="3" y="0"/>
                  </a:cubicBezTo>
                  <a:cubicBezTo>
                    <a:pt x="0" y="23"/>
                    <a:pt x="1" y="48"/>
                    <a:pt x="0" y="73"/>
                  </a:cubicBezTo>
                  <a:cubicBezTo>
                    <a:pt x="15" y="78"/>
                    <a:pt x="47" y="85"/>
                    <a:pt x="77" y="88"/>
                  </a:cubicBezTo>
                  <a:cubicBezTo>
                    <a:pt x="85" y="8"/>
                    <a:pt x="85" y="8"/>
                    <a:pt x="85" y="8"/>
                  </a:cubicBezTo>
                </a:path>
              </a:pathLst>
            </a:custGeom>
            <a:solidFill>
              <a:srgbClr val="D3DBE4"/>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5" name="Freeform 19"/>
            <p:cNvSpPr>
              <a:spLocks noChangeAspect="1"/>
            </p:cNvSpPr>
            <p:nvPr/>
          </p:nvSpPr>
          <p:spPr bwMode="auto">
            <a:xfrm>
              <a:off x="713" y="2264"/>
              <a:ext cx="180" cy="48"/>
            </a:xfrm>
            <a:custGeom>
              <a:avLst/>
              <a:gdLst/>
              <a:ahLst/>
              <a:cxnLst>
                <a:cxn ang="0">
                  <a:pos x="0" y="4"/>
                </a:cxn>
                <a:cxn ang="0">
                  <a:pos x="180" y="48"/>
                </a:cxn>
                <a:cxn ang="0">
                  <a:pos x="180" y="46"/>
                </a:cxn>
                <a:cxn ang="0">
                  <a:pos x="0" y="0"/>
                </a:cxn>
                <a:cxn ang="0">
                  <a:pos x="0" y="4"/>
                </a:cxn>
              </a:cxnLst>
              <a:rect l="0" t="0" r="r" b="b"/>
              <a:pathLst>
                <a:path w="180" h="48">
                  <a:moveTo>
                    <a:pt x="0" y="4"/>
                  </a:moveTo>
                  <a:lnTo>
                    <a:pt x="180" y="48"/>
                  </a:lnTo>
                  <a:lnTo>
                    <a:pt x="180" y="46"/>
                  </a:lnTo>
                  <a:lnTo>
                    <a:pt x="0" y="0"/>
                  </a:lnTo>
                  <a:lnTo>
                    <a:pt x="0" y="4"/>
                  </a:ln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6" name="Freeform 20"/>
            <p:cNvSpPr>
              <a:spLocks noChangeAspect="1"/>
            </p:cNvSpPr>
            <p:nvPr/>
          </p:nvSpPr>
          <p:spPr bwMode="auto">
            <a:xfrm>
              <a:off x="581" y="2334"/>
              <a:ext cx="138" cy="34"/>
            </a:xfrm>
            <a:custGeom>
              <a:avLst/>
              <a:gdLst/>
              <a:ahLst/>
              <a:cxnLst>
                <a:cxn ang="0">
                  <a:pos x="0" y="0"/>
                </a:cxn>
                <a:cxn ang="0">
                  <a:pos x="20" y="4"/>
                </a:cxn>
                <a:cxn ang="0">
                  <a:pos x="42" y="5"/>
                </a:cxn>
                <a:cxn ang="0">
                  <a:pos x="52" y="3"/>
                </a:cxn>
                <a:cxn ang="0">
                  <a:pos x="61" y="2"/>
                </a:cxn>
                <a:cxn ang="0">
                  <a:pos x="64" y="4"/>
                </a:cxn>
                <a:cxn ang="0">
                  <a:pos x="67" y="7"/>
                </a:cxn>
                <a:cxn ang="0">
                  <a:pos x="69" y="11"/>
                </a:cxn>
                <a:cxn ang="0">
                  <a:pos x="66" y="11"/>
                </a:cxn>
                <a:cxn ang="0">
                  <a:pos x="64" y="9"/>
                </a:cxn>
                <a:cxn ang="0">
                  <a:pos x="62" y="7"/>
                </a:cxn>
                <a:cxn ang="0">
                  <a:pos x="64" y="11"/>
                </a:cxn>
                <a:cxn ang="0">
                  <a:pos x="65" y="13"/>
                </a:cxn>
                <a:cxn ang="0">
                  <a:pos x="60" y="10"/>
                </a:cxn>
                <a:cxn ang="0">
                  <a:pos x="57" y="8"/>
                </a:cxn>
                <a:cxn ang="0">
                  <a:pos x="53" y="8"/>
                </a:cxn>
                <a:cxn ang="0">
                  <a:pos x="50" y="9"/>
                </a:cxn>
                <a:cxn ang="0">
                  <a:pos x="49" y="11"/>
                </a:cxn>
                <a:cxn ang="0">
                  <a:pos x="53" y="12"/>
                </a:cxn>
                <a:cxn ang="0">
                  <a:pos x="57" y="16"/>
                </a:cxn>
                <a:cxn ang="0">
                  <a:pos x="53" y="17"/>
                </a:cxn>
                <a:cxn ang="0">
                  <a:pos x="45" y="16"/>
                </a:cxn>
                <a:cxn ang="0">
                  <a:pos x="39" y="16"/>
                </a:cxn>
                <a:cxn ang="0">
                  <a:pos x="21" y="16"/>
                </a:cxn>
                <a:cxn ang="0">
                  <a:pos x="5" y="16"/>
                </a:cxn>
                <a:cxn ang="0">
                  <a:pos x="0" y="0"/>
                </a:cxn>
              </a:cxnLst>
              <a:rect l="0" t="0" r="r" b="b"/>
              <a:pathLst>
                <a:path w="69" h="17">
                  <a:moveTo>
                    <a:pt x="0" y="0"/>
                  </a:moveTo>
                  <a:cubicBezTo>
                    <a:pt x="0" y="0"/>
                    <a:pt x="8" y="3"/>
                    <a:pt x="20" y="4"/>
                  </a:cubicBezTo>
                  <a:cubicBezTo>
                    <a:pt x="31" y="5"/>
                    <a:pt x="36" y="7"/>
                    <a:pt x="42" y="5"/>
                  </a:cubicBezTo>
                  <a:cubicBezTo>
                    <a:pt x="48" y="3"/>
                    <a:pt x="50" y="1"/>
                    <a:pt x="52" y="3"/>
                  </a:cubicBezTo>
                  <a:cubicBezTo>
                    <a:pt x="56" y="3"/>
                    <a:pt x="61" y="2"/>
                    <a:pt x="61" y="2"/>
                  </a:cubicBezTo>
                  <a:cubicBezTo>
                    <a:pt x="61" y="2"/>
                    <a:pt x="62" y="2"/>
                    <a:pt x="64" y="4"/>
                  </a:cubicBezTo>
                  <a:cubicBezTo>
                    <a:pt x="64" y="4"/>
                    <a:pt x="66" y="6"/>
                    <a:pt x="67" y="7"/>
                  </a:cubicBezTo>
                  <a:cubicBezTo>
                    <a:pt x="68" y="8"/>
                    <a:pt x="69" y="10"/>
                    <a:pt x="69" y="11"/>
                  </a:cubicBezTo>
                  <a:cubicBezTo>
                    <a:pt x="69" y="12"/>
                    <a:pt x="68" y="13"/>
                    <a:pt x="66" y="11"/>
                  </a:cubicBezTo>
                  <a:cubicBezTo>
                    <a:pt x="65" y="10"/>
                    <a:pt x="65" y="9"/>
                    <a:pt x="64" y="9"/>
                  </a:cubicBezTo>
                  <a:cubicBezTo>
                    <a:pt x="64" y="8"/>
                    <a:pt x="62" y="8"/>
                    <a:pt x="62" y="7"/>
                  </a:cubicBezTo>
                  <a:cubicBezTo>
                    <a:pt x="63" y="9"/>
                    <a:pt x="63" y="10"/>
                    <a:pt x="64" y="11"/>
                  </a:cubicBezTo>
                  <a:cubicBezTo>
                    <a:pt x="65" y="12"/>
                    <a:pt x="66" y="12"/>
                    <a:pt x="65" y="13"/>
                  </a:cubicBezTo>
                  <a:cubicBezTo>
                    <a:pt x="65" y="13"/>
                    <a:pt x="63" y="14"/>
                    <a:pt x="60" y="10"/>
                  </a:cubicBezTo>
                  <a:cubicBezTo>
                    <a:pt x="57" y="10"/>
                    <a:pt x="57" y="8"/>
                    <a:pt x="57" y="8"/>
                  </a:cubicBezTo>
                  <a:cubicBezTo>
                    <a:pt x="57" y="8"/>
                    <a:pt x="55" y="10"/>
                    <a:pt x="53" y="8"/>
                  </a:cubicBezTo>
                  <a:cubicBezTo>
                    <a:pt x="52" y="9"/>
                    <a:pt x="50" y="9"/>
                    <a:pt x="50" y="9"/>
                  </a:cubicBezTo>
                  <a:cubicBezTo>
                    <a:pt x="50" y="9"/>
                    <a:pt x="49" y="11"/>
                    <a:pt x="49" y="11"/>
                  </a:cubicBezTo>
                  <a:cubicBezTo>
                    <a:pt x="51" y="12"/>
                    <a:pt x="52" y="12"/>
                    <a:pt x="53" y="12"/>
                  </a:cubicBezTo>
                  <a:cubicBezTo>
                    <a:pt x="54" y="12"/>
                    <a:pt x="58" y="14"/>
                    <a:pt x="57" y="16"/>
                  </a:cubicBezTo>
                  <a:cubicBezTo>
                    <a:pt x="57" y="17"/>
                    <a:pt x="56" y="17"/>
                    <a:pt x="53" y="17"/>
                  </a:cubicBezTo>
                  <a:cubicBezTo>
                    <a:pt x="50" y="16"/>
                    <a:pt x="48" y="16"/>
                    <a:pt x="45" y="16"/>
                  </a:cubicBezTo>
                  <a:cubicBezTo>
                    <a:pt x="44" y="16"/>
                    <a:pt x="41" y="16"/>
                    <a:pt x="39" y="16"/>
                  </a:cubicBezTo>
                  <a:cubicBezTo>
                    <a:pt x="36" y="16"/>
                    <a:pt x="21" y="16"/>
                    <a:pt x="21" y="16"/>
                  </a:cubicBezTo>
                  <a:cubicBezTo>
                    <a:pt x="5" y="16"/>
                    <a:pt x="5" y="16"/>
                    <a:pt x="5" y="16"/>
                  </a:cubicBezTo>
                  <a:cubicBezTo>
                    <a:pt x="5" y="16"/>
                    <a:pt x="2" y="9"/>
                    <a:pt x="0" y="0"/>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7" name="Freeform 21"/>
            <p:cNvSpPr>
              <a:spLocks noChangeAspect="1"/>
            </p:cNvSpPr>
            <p:nvPr/>
          </p:nvSpPr>
          <p:spPr bwMode="auto">
            <a:xfrm>
              <a:off x="677" y="2348"/>
              <a:ext cx="4" cy="4"/>
            </a:xfrm>
            <a:custGeom>
              <a:avLst/>
              <a:gdLst/>
              <a:ahLst/>
              <a:cxnLst>
                <a:cxn ang="0">
                  <a:pos x="0" y="0"/>
                </a:cxn>
                <a:cxn ang="0">
                  <a:pos x="2" y="2"/>
                </a:cxn>
                <a:cxn ang="0">
                  <a:pos x="2" y="2"/>
                </a:cxn>
                <a:cxn ang="0">
                  <a:pos x="0" y="0"/>
                </a:cxn>
              </a:cxnLst>
              <a:rect l="0" t="0" r="r" b="b"/>
              <a:pathLst>
                <a:path w="2" h="2">
                  <a:moveTo>
                    <a:pt x="0" y="0"/>
                  </a:moveTo>
                  <a:cubicBezTo>
                    <a:pt x="0" y="0"/>
                    <a:pt x="1" y="1"/>
                    <a:pt x="2" y="2"/>
                  </a:cubicBezTo>
                  <a:cubicBezTo>
                    <a:pt x="2" y="2"/>
                    <a:pt x="2" y="2"/>
                    <a:pt x="2" y="2"/>
                  </a:cubicBezTo>
                  <a:cubicBezTo>
                    <a:pt x="2" y="2"/>
                    <a:pt x="1" y="0"/>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8" name="Freeform 22"/>
            <p:cNvSpPr>
              <a:spLocks noChangeAspect="1"/>
            </p:cNvSpPr>
            <p:nvPr/>
          </p:nvSpPr>
          <p:spPr bwMode="auto">
            <a:xfrm>
              <a:off x="685" y="2344"/>
              <a:ext cx="2" cy="6"/>
            </a:xfrm>
            <a:custGeom>
              <a:avLst/>
              <a:gdLst/>
              <a:ahLst/>
              <a:cxnLst>
                <a:cxn ang="0">
                  <a:pos x="0" y="0"/>
                </a:cxn>
                <a:cxn ang="0">
                  <a:pos x="1" y="3"/>
                </a:cxn>
                <a:cxn ang="0">
                  <a:pos x="1" y="3"/>
                </a:cxn>
                <a:cxn ang="0">
                  <a:pos x="0" y="0"/>
                </a:cxn>
              </a:cxnLst>
              <a:rect l="0" t="0" r="r" b="b"/>
              <a:pathLst>
                <a:path w="1" h="3">
                  <a:moveTo>
                    <a:pt x="0" y="0"/>
                  </a:moveTo>
                  <a:cubicBezTo>
                    <a:pt x="0" y="0"/>
                    <a:pt x="0" y="2"/>
                    <a:pt x="1" y="3"/>
                  </a:cubicBezTo>
                  <a:cubicBezTo>
                    <a:pt x="1" y="3"/>
                    <a:pt x="1" y="3"/>
                    <a:pt x="1" y="3"/>
                  </a:cubicBezTo>
                  <a:cubicBezTo>
                    <a:pt x="1" y="3"/>
                    <a:pt x="0" y="2"/>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59" name="Freeform 23"/>
            <p:cNvSpPr>
              <a:spLocks noChangeAspect="1"/>
            </p:cNvSpPr>
            <p:nvPr/>
          </p:nvSpPr>
          <p:spPr bwMode="auto">
            <a:xfrm>
              <a:off x="671" y="2350"/>
              <a:ext cx="8" cy="6"/>
            </a:xfrm>
            <a:custGeom>
              <a:avLst/>
              <a:gdLst/>
              <a:ahLst/>
              <a:cxnLst>
                <a:cxn ang="0">
                  <a:pos x="1" y="0"/>
                </a:cxn>
                <a:cxn ang="0">
                  <a:pos x="4" y="3"/>
                </a:cxn>
                <a:cxn ang="0">
                  <a:pos x="4" y="3"/>
                </a:cxn>
                <a:cxn ang="0">
                  <a:pos x="1" y="0"/>
                </a:cxn>
              </a:cxnLst>
              <a:rect l="0" t="0" r="r" b="b"/>
              <a:pathLst>
                <a:path w="4" h="3">
                  <a:moveTo>
                    <a:pt x="1" y="0"/>
                  </a:moveTo>
                  <a:cubicBezTo>
                    <a:pt x="1" y="0"/>
                    <a:pt x="0" y="2"/>
                    <a:pt x="4" y="3"/>
                  </a:cubicBezTo>
                  <a:cubicBezTo>
                    <a:pt x="4" y="3"/>
                    <a:pt x="4" y="3"/>
                    <a:pt x="4" y="3"/>
                  </a:cubicBezTo>
                  <a:cubicBezTo>
                    <a:pt x="4" y="3"/>
                    <a:pt x="2" y="3"/>
                    <a:pt x="1"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0" name="Freeform 24"/>
            <p:cNvSpPr>
              <a:spLocks noChangeAspect="1"/>
            </p:cNvSpPr>
            <p:nvPr/>
          </p:nvSpPr>
          <p:spPr bwMode="auto">
            <a:xfrm>
              <a:off x="446" y="2166"/>
              <a:ext cx="197" cy="274"/>
            </a:xfrm>
            <a:custGeom>
              <a:avLst/>
              <a:gdLst/>
              <a:ahLst/>
              <a:cxnLst>
                <a:cxn ang="0">
                  <a:pos x="81" y="51"/>
                </a:cxn>
                <a:cxn ang="0">
                  <a:pos x="84" y="81"/>
                </a:cxn>
                <a:cxn ang="0">
                  <a:pos x="89" y="96"/>
                </a:cxn>
                <a:cxn ang="0">
                  <a:pos x="95" y="102"/>
                </a:cxn>
                <a:cxn ang="0">
                  <a:pos x="89" y="120"/>
                </a:cxn>
                <a:cxn ang="0">
                  <a:pos x="72" y="126"/>
                </a:cxn>
                <a:cxn ang="0">
                  <a:pos x="65" y="131"/>
                </a:cxn>
                <a:cxn ang="0">
                  <a:pos x="62" y="136"/>
                </a:cxn>
                <a:cxn ang="0">
                  <a:pos x="8" y="128"/>
                </a:cxn>
                <a:cxn ang="0">
                  <a:pos x="35" y="1"/>
                </a:cxn>
                <a:cxn ang="0">
                  <a:pos x="64" y="11"/>
                </a:cxn>
                <a:cxn ang="0">
                  <a:pos x="71" y="24"/>
                </a:cxn>
                <a:cxn ang="0">
                  <a:pos x="81" y="51"/>
                </a:cxn>
              </a:cxnLst>
              <a:rect l="0" t="0" r="r" b="b"/>
              <a:pathLst>
                <a:path w="98" h="137">
                  <a:moveTo>
                    <a:pt x="81" y="51"/>
                  </a:moveTo>
                  <a:cubicBezTo>
                    <a:pt x="82" y="64"/>
                    <a:pt x="83" y="78"/>
                    <a:pt x="84" y="81"/>
                  </a:cubicBezTo>
                  <a:cubicBezTo>
                    <a:pt x="88" y="88"/>
                    <a:pt x="89" y="93"/>
                    <a:pt x="89" y="96"/>
                  </a:cubicBezTo>
                  <a:cubicBezTo>
                    <a:pt x="91" y="100"/>
                    <a:pt x="93" y="93"/>
                    <a:pt x="95" y="102"/>
                  </a:cubicBezTo>
                  <a:cubicBezTo>
                    <a:pt x="98" y="108"/>
                    <a:pt x="89" y="120"/>
                    <a:pt x="89" y="120"/>
                  </a:cubicBezTo>
                  <a:cubicBezTo>
                    <a:pt x="72" y="126"/>
                    <a:pt x="72" y="126"/>
                    <a:pt x="72" y="126"/>
                  </a:cubicBezTo>
                  <a:cubicBezTo>
                    <a:pt x="65" y="131"/>
                    <a:pt x="65" y="131"/>
                    <a:pt x="65" y="131"/>
                  </a:cubicBezTo>
                  <a:cubicBezTo>
                    <a:pt x="62" y="136"/>
                    <a:pt x="62" y="136"/>
                    <a:pt x="62" y="136"/>
                  </a:cubicBezTo>
                  <a:cubicBezTo>
                    <a:pt x="59" y="136"/>
                    <a:pt x="12" y="137"/>
                    <a:pt x="8" y="128"/>
                  </a:cubicBezTo>
                  <a:cubicBezTo>
                    <a:pt x="0" y="76"/>
                    <a:pt x="2" y="13"/>
                    <a:pt x="35" y="1"/>
                  </a:cubicBezTo>
                  <a:cubicBezTo>
                    <a:pt x="36" y="0"/>
                    <a:pt x="64" y="11"/>
                    <a:pt x="64" y="11"/>
                  </a:cubicBezTo>
                  <a:cubicBezTo>
                    <a:pt x="71" y="24"/>
                    <a:pt x="71" y="24"/>
                    <a:pt x="71" y="24"/>
                  </a:cubicBezTo>
                  <a:cubicBezTo>
                    <a:pt x="71" y="24"/>
                    <a:pt x="80" y="25"/>
                    <a:pt x="81" y="51"/>
                  </a:cubicBezTo>
                  <a:close/>
                </a:path>
              </a:pathLst>
            </a:custGeom>
            <a:solidFill>
              <a:srgbClr val="EEE8E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1" name="Freeform 25"/>
            <p:cNvSpPr>
              <a:spLocks noChangeAspect="1"/>
            </p:cNvSpPr>
            <p:nvPr/>
          </p:nvSpPr>
          <p:spPr bwMode="auto">
            <a:xfrm>
              <a:off x="515" y="2168"/>
              <a:ext cx="76" cy="50"/>
            </a:xfrm>
            <a:custGeom>
              <a:avLst/>
              <a:gdLst/>
              <a:ahLst/>
              <a:cxnLst>
                <a:cxn ang="0">
                  <a:pos x="0" y="5"/>
                </a:cxn>
                <a:cxn ang="0">
                  <a:pos x="19" y="18"/>
                </a:cxn>
                <a:cxn ang="0">
                  <a:pos x="38" y="25"/>
                </a:cxn>
                <a:cxn ang="0">
                  <a:pos x="35" y="9"/>
                </a:cxn>
                <a:cxn ang="0">
                  <a:pos x="4" y="0"/>
                </a:cxn>
                <a:cxn ang="0">
                  <a:pos x="0" y="5"/>
                </a:cxn>
              </a:cxnLst>
              <a:rect l="0" t="0" r="r" b="b"/>
              <a:pathLst>
                <a:path w="38" h="25">
                  <a:moveTo>
                    <a:pt x="0" y="5"/>
                  </a:moveTo>
                  <a:cubicBezTo>
                    <a:pt x="0" y="5"/>
                    <a:pt x="4" y="11"/>
                    <a:pt x="19" y="18"/>
                  </a:cubicBezTo>
                  <a:cubicBezTo>
                    <a:pt x="28" y="22"/>
                    <a:pt x="38" y="25"/>
                    <a:pt x="38" y="25"/>
                  </a:cubicBezTo>
                  <a:cubicBezTo>
                    <a:pt x="38" y="25"/>
                    <a:pt x="35" y="12"/>
                    <a:pt x="35" y="9"/>
                  </a:cubicBezTo>
                  <a:cubicBezTo>
                    <a:pt x="29" y="8"/>
                    <a:pt x="8" y="2"/>
                    <a:pt x="4" y="0"/>
                  </a:cubicBezTo>
                  <a:cubicBezTo>
                    <a:pt x="3" y="0"/>
                    <a:pt x="0" y="5"/>
                    <a:pt x="0" y="5"/>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2" name="Freeform 26"/>
            <p:cNvSpPr>
              <a:spLocks noChangeAspect="1"/>
            </p:cNvSpPr>
            <p:nvPr/>
          </p:nvSpPr>
          <p:spPr bwMode="auto">
            <a:xfrm>
              <a:off x="573" y="2228"/>
              <a:ext cx="42" cy="106"/>
            </a:xfrm>
            <a:custGeom>
              <a:avLst/>
              <a:gdLst/>
              <a:ahLst/>
              <a:cxnLst>
                <a:cxn ang="0">
                  <a:pos x="0" y="0"/>
                </a:cxn>
                <a:cxn ang="0">
                  <a:pos x="7" y="16"/>
                </a:cxn>
                <a:cxn ang="0">
                  <a:pos x="16" y="28"/>
                </a:cxn>
                <a:cxn ang="0">
                  <a:pos x="14" y="33"/>
                </a:cxn>
                <a:cxn ang="0">
                  <a:pos x="16" y="47"/>
                </a:cxn>
                <a:cxn ang="0">
                  <a:pos x="21" y="53"/>
                </a:cxn>
                <a:cxn ang="0">
                  <a:pos x="19" y="42"/>
                </a:cxn>
                <a:cxn ang="0">
                  <a:pos x="16" y="30"/>
                </a:cxn>
                <a:cxn ang="0">
                  <a:pos x="6" y="12"/>
                </a:cxn>
                <a:cxn ang="0">
                  <a:pos x="0" y="0"/>
                </a:cxn>
              </a:cxnLst>
              <a:rect l="0" t="0" r="r" b="b"/>
              <a:pathLst>
                <a:path w="21" h="53">
                  <a:moveTo>
                    <a:pt x="0" y="0"/>
                  </a:moveTo>
                  <a:cubicBezTo>
                    <a:pt x="0" y="0"/>
                    <a:pt x="0" y="9"/>
                    <a:pt x="7" y="16"/>
                  </a:cubicBezTo>
                  <a:cubicBezTo>
                    <a:pt x="15" y="24"/>
                    <a:pt x="16" y="28"/>
                    <a:pt x="16" y="28"/>
                  </a:cubicBezTo>
                  <a:cubicBezTo>
                    <a:pt x="16" y="28"/>
                    <a:pt x="10" y="30"/>
                    <a:pt x="14" y="33"/>
                  </a:cubicBezTo>
                  <a:cubicBezTo>
                    <a:pt x="18" y="36"/>
                    <a:pt x="19" y="36"/>
                    <a:pt x="16" y="47"/>
                  </a:cubicBezTo>
                  <a:cubicBezTo>
                    <a:pt x="20" y="52"/>
                    <a:pt x="21" y="53"/>
                    <a:pt x="21" y="53"/>
                  </a:cubicBezTo>
                  <a:cubicBezTo>
                    <a:pt x="21" y="53"/>
                    <a:pt x="18" y="47"/>
                    <a:pt x="19" y="42"/>
                  </a:cubicBezTo>
                  <a:cubicBezTo>
                    <a:pt x="19" y="36"/>
                    <a:pt x="14" y="31"/>
                    <a:pt x="16" y="30"/>
                  </a:cubicBezTo>
                  <a:cubicBezTo>
                    <a:pt x="18" y="29"/>
                    <a:pt x="18" y="24"/>
                    <a:pt x="6" y="12"/>
                  </a:cubicBezTo>
                  <a:cubicBezTo>
                    <a:pt x="0" y="5"/>
                    <a:pt x="0" y="0"/>
                    <a:pt x="0"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3" name="Freeform 27"/>
            <p:cNvSpPr>
              <a:spLocks noChangeAspect="1"/>
            </p:cNvSpPr>
            <p:nvPr/>
          </p:nvSpPr>
          <p:spPr bwMode="auto">
            <a:xfrm>
              <a:off x="537" y="2224"/>
              <a:ext cx="90" cy="136"/>
            </a:xfrm>
            <a:custGeom>
              <a:avLst/>
              <a:gdLst/>
              <a:ahLst/>
              <a:cxnLst>
                <a:cxn ang="0">
                  <a:pos x="6" y="0"/>
                </a:cxn>
                <a:cxn ang="0">
                  <a:pos x="15" y="32"/>
                </a:cxn>
                <a:cxn ang="0">
                  <a:pos x="41" y="58"/>
                </a:cxn>
                <a:cxn ang="0">
                  <a:pos x="44" y="68"/>
                </a:cxn>
                <a:cxn ang="0">
                  <a:pos x="25" y="43"/>
                </a:cxn>
                <a:cxn ang="0">
                  <a:pos x="6" y="0"/>
                </a:cxn>
              </a:cxnLst>
              <a:rect l="0" t="0" r="r" b="b"/>
              <a:pathLst>
                <a:path w="45" h="68">
                  <a:moveTo>
                    <a:pt x="6" y="0"/>
                  </a:moveTo>
                  <a:cubicBezTo>
                    <a:pt x="6" y="0"/>
                    <a:pt x="0" y="14"/>
                    <a:pt x="15" y="32"/>
                  </a:cubicBezTo>
                  <a:cubicBezTo>
                    <a:pt x="26" y="44"/>
                    <a:pt x="36" y="49"/>
                    <a:pt x="41" y="58"/>
                  </a:cubicBezTo>
                  <a:cubicBezTo>
                    <a:pt x="45" y="65"/>
                    <a:pt x="44" y="68"/>
                    <a:pt x="44" y="68"/>
                  </a:cubicBezTo>
                  <a:cubicBezTo>
                    <a:pt x="44" y="68"/>
                    <a:pt x="42" y="54"/>
                    <a:pt x="25" y="43"/>
                  </a:cubicBezTo>
                  <a:cubicBezTo>
                    <a:pt x="9" y="31"/>
                    <a:pt x="0" y="14"/>
                    <a:pt x="6"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4" name="Freeform 28"/>
            <p:cNvSpPr>
              <a:spLocks noChangeAspect="1"/>
            </p:cNvSpPr>
            <p:nvPr/>
          </p:nvSpPr>
          <p:spPr bwMode="auto">
            <a:xfrm>
              <a:off x="577" y="2328"/>
              <a:ext cx="42" cy="42"/>
            </a:xfrm>
            <a:custGeom>
              <a:avLst/>
              <a:gdLst/>
              <a:ahLst/>
              <a:cxnLst>
                <a:cxn ang="0">
                  <a:pos x="15" y="0"/>
                </a:cxn>
                <a:cxn ang="0">
                  <a:pos x="8" y="11"/>
                </a:cxn>
                <a:cxn ang="0">
                  <a:pos x="2" y="21"/>
                </a:cxn>
                <a:cxn ang="0">
                  <a:pos x="12" y="15"/>
                </a:cxn>
                <a:cxn ang="0">
                  <a:pos x="19" y="6"/>
                </a:cxn>
                <a:cxn ang="0">
                  <a:pos x="15" y="0"/>
                </a:cxn>
              </a:cxnLst>
              <a:rect l="0" t="0" r="r" b="b"/>
              <a:pathLst>
                <a:path w="21" h="21">
                  <a:moveTo>
                    <a:pt x="15" y="0"/>
                  </a:moveTo>
                  <a:cubicBezTo>
                    <a:pt x="15" y="0"/>
                    <a:pt x="17" y="6"/>
                    <a:pt x="8" y="11"/>
                  </a:cubicBezTo>
                  <a:cubicBezTo>
                    <a:pt x="0" y="15"/>
                    <a:pt x="2" y="21"/>
                    <a:pt x="2" y="21"/>
                  </a:cubicBezTo>
                  <a:cubicBezTo>
                    <a:pt x="2" y="21"/>
                    <a:pt x="5" y="17"/>
                    <a:pt x="12" y="15"/>
                  </a:cubicBezTo>
                  <a:cubicBezTo>
                    <a:pt x="18" y="13"/>
                    <a:pt x="21" y="10"/>
                    <a:pt x="19" y="6"/>
                  </a:cubicBezTo>
                  <a:cubicBezTo>
                    <a:pt x="18" y="2"/>
                    <a:pt x="15" y="0"/>
                    <a:pt x="15"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5" name="Freeform 29"/>
            <p:cNvSpPr>
              <a:spLocks noChangeAspect="1"/>
            </p:cNvSpPr>
            <p:nvPr/>
          </p:nvSpPr>
          <p:spPr bwMode="auto">
            <a:xfrm>
              <a:off x="571" y="2348"/>
              <a:ext cx="58" cy="52"/>
            </a:xfrm>
            <a:custGeom>
              <a:avLst/>
              <a:gdLst/>
              <a:ahLst/>
              <a:cxnLst>
                <a:cxn ang="0">
                  <a:pos x="29" y="7"/>
                </a:cxn>
                <a:cxn ang="0">
                  <a:pos x="5" y="16"/>
                </a:cxn>
                <a:cxn ang="0">
                  <a:pos x="5" y="26"/>
                </a:cxn>
                <a:cxn ang="0">
                  <a:pos x="14" y="11"/>
                </a:cxn>
                <a:cxn ang="0">
                  <a:pos x="29" y="7"/>
                </a:cxn>
              </a:cxnLst>
              <a:rect l="0" t="0" r="r" b="b"/>
              <a:pathLst>
                <a:path w="29" h="26">
                  <a:moveTo>
                    <a:pt x="29" y="7"/>
                  </a:moveTo>
                  <a:cubicBezTo>
                    <a:pt x="29" y="7"/>
                    <a:pt x="22" y="0"/>
                    <a:pt x="5" y="16"/>
                  </a:cubicBezTo>
                  <a:cubicBezTo>
                    <a:pt x="0" y="21"/>
                    <a:pt x="5" y="26"/>
                    <a:pt x="5" y="26"/>
                  </a:cubicBezTo>
                  <a:cubicBezTo>
                    <a:pt x="5" y="26"/>
                    <a:pt x="10" y="15"/>
                    <a:pt x="14" y="11"/>
                  </a:cubicBezTo>
                  <a:cubicBezTo>
                    <a:pt x="21" y="4"/>
                    <a:pt x="29" y="7"/>
                    <a:pt x="29" y="7"/>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6" name="Freeform 30"/>
            <p:cNvSpPr>
              <a:spLocks noChangeAspect="1"/>
            </p:cNvSpPr>
            <p:nvPr/>
          </p:nvSpPr>
          <p:spPr bwMode="auto">
            <a:xfrm>
              <a:off x="583" y="2368"/>
              <a:ext cx="38" cy="56"/>
            </a:xfrm>
            <a:custGeom>
              <a:avLst/>
              <a:gdLst/>
              <a:ahLst/>
              <a:cxnLst>
                <a:cxn ang="0">
                  <a:pos x="0" y="28"/>
                </a:cxn>
                <a:cxn ang="0">
                  <a:pos x="5" y="16"/>
                </a:cxn>
                <a:cxn ang="0">
                  <a:pos x="13" y="0"/>
                </a:cxn>
                <a:cxn ang="0">
                  <a:pos x="10" y="12"/>
                </a:cxn>
                <a:cxn ang="0">
                  <a:pos x="19" y="3"/>
                </a:cxn>
                <a:cxn ang="0">
                  <a:pos x="9" y="19"/>
                </a:cxn>
                <a:cxn ang="0">
                  <a:pos x="0" y="28"/>
                </a:cxn>
              </a:cxnLst>
              <a:rect l="0" t="0" r="r" b="b"/>
              <a:pathLst>
                <a:path w="19" h="28">
                  <a:moveTo>
                    <a:pt x="0" y="28"/>
                  </a:moveTo>
                  <a:cubicBezTo>
                    <a:pt x="0" y="28"/>
                    <a:pt x="3" y="25"/>
                    <a:pt x="5" y="16"/>
                  </a:cubicBezTo>
                  <a:cubicBezTo>
                    <a:pt x="7" y="7"/>
                    <a:pt x="13" y="0"/>
                    <a:pt x="13" y="0"/>
                  </a:cubicBezTo>
                  <a:cubicBezTo>
                    <a:pt x="13" y="0"/>
                    <a:pt x="9" y="7"/>
                    <a:pt x="10" y="12"/>
                  </a:cubicBezTo>
                  <a:cubicBezTo>
                    <a:pt x="11" y="14"/>
                    <a:pt x="13" y="9"/>
                    <a:pt x="19" y="3"/>
                  </a:cubicBezTo>
                  <a:cubicBezTo>
                    <a:pt x="16" y="10"/>
                    <a:pt x="14" y="12"/>
                    <a:pt x="9" y="19"/>
                  </a:cubicBezTo>
                  <a:cubicBezTo>
                    <a:pt x="5" y="26"/>
                    <a:pt x="0" y="28"/>
                    <a:pt x="0" y="28"/>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7" name="Freeform 31"/>
            <p:cNvSpPr>
              <a:spLocks noChangeAspect="1"/>
            </p:cNvSpPr>
            <p:nvPr/>
          </p:nvSpPr>
          <p:spPr bwMode="auto">
            <a:xfrm>
              <a:off x="523" y="2264"/>
              <a:ext cx="54" cy="146"/>
            </a:xfrm>
            <a:custGeom>
              <a:avLst/>
              <a:gdLst/>
              <a:ahLst/>
              <a:cxnLst>
                <a:cxn ang="0">
                  <a:pos x="1" y="0"/>
                </a:cxn>
                <a:cxn ang="0">
                  <a:pos x="13" y="52"/>
                </a:cxn>
                <a:cxn ang="0">
                  <a:pos x="27" y="69"/>
                </a:cxn>
                <a:cxn ang="0">
                  <a:pos x="26" y="72"/>
                </a:cxn>
                <a:cxn ang="0">
                  <a:pos x="8" y="41"/>
                </a:cxn>
                <a:cxn ang="0">
                  <a:pos x="1" y="0"/>
                </a:cxn>
              </a:cxnLst>
              <a:rect l="0" t="0" r="r" b="b"/>
              <a:pathLst>
                <a:path w="27" h="73">
                  <a:moveTo>
                    <a:pt x="1" y="0"/>
                  </a:moveTo>
                  <a:cubicBezTo>
                    <a:pt x="1" y="0"/>
                    <a:pt x="2" y="25"/>
                    <a:pt x="13" y="52"/>
                  </a:cubicBezTo>
                  <a:cubicBezTo>
                    <a:pt x="18" y="68"/>
                    <a:pt x="25" y="69"/>
                    <a:pt x="27" y="69"/>
                  </a:cubicBezTo>
                  <a:cubicBezTo>
                    <a:pt x="26" y="71"/>
                    <a:pt x="26" y="72"/>
                    <a:pt x="26" y="72"/>
                  </a:cubicBezTo>
                  <a:cubicBezTo>
                    <a:pt x="26" y="72"/>
                    <a:pt x="17" y="73"/>
                    <a:pt x="8" y="41"/>
                  </a:cubicBezTo>
                  <a:cubicBezTo>
                    <a:pt x="0" y="16"/>
                    <a:pt x="1" y="0"/>
                    <a:pt x="1"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8" name="Freeform 32"/>
            <p:cNvSpPr>
              <a:spLocks noChangeAspect="1"/>
            </p:cNvSpPr>
            <p:nvPr/>
          </p:nvSpPr>
          <p:spPr bwMode="auto">
            <a:xfrm>
              <a:off x="593" y="2356"/>
              <a:ext cx="218" cy="60"/>
            </a:xfrm>
            <a:custGeom>
              <a:avLst/>
              <a:gdLst/>
              <a:ahLst/>
              <a:cxnLst>
                <a:cxn ang="0">
                  <a:pos x="16" y="8"/>
                </a:cxn>
                <a:cxn ang="0">
                  <a:pos x="39" y="12"/>
                </a:cxn>
                <a:cxn ang="0">
                  <a:pos x="62" y="10"/>
                </a:cxn>
                <a:cxn ang="0">
                  <a:pos x="77" y="2"/>
                </a:cxn>
                <a:cxn ang="0">
                  <a:pos x="86" y="0"/>
                </a:cxn>
                <a:cxn ang="0">
                  <a:pos x="93" y="0"/>
                </a:cxn>
                <a:cxn ang="0">
                  <a:pos x="97" y="1"/>
                </a:cxn>
                <a:cxn ang="0">
                  <a:pos x="101" y="4"/>
                </a:cxn>
                <a:cxn ang="0">
                  <a:pos x="108" y="5"/>
                </a:cxn>
                <a:cxn ang="0">
                  <a:pos x="109" y="7"/>
                </a:cxn>
                <a:cxn ang="0">
                  <a:pos x="106" y="9"/>
                </a:cxn>
                <a:cxn ang="0">
                  <a:pos x="98" y="10"/>
                </a:cxn>
                <a:cxn ang="0">
                  <a:pos x="90" y="12"/>
                </a:cxn>
                <a:cxn ang="0">
                  <a:pos x="85" y="13"/>
                </a:cxn>
                <a:cxn ang="0">
                  <a:pos x="81" y="14"/>
                </a:cxn>
                <a:cxn ang="0">
                  <a:pos x="74" y="20"/>
                </a:cxn>
                <a:cxn ang="0">
                  <a:pos x="65" y="24"/>
                </a:cxn>
                <a:cxn ang="0">
                  <a:pos x="43" y="27"/>
                </a:cxn>
                <a:cxn ang="0">
                  <a:pos x="0" y="30"/>
                </a:cxn>
                <a:cxn ang="0">
                  <a:pos x="9" y="16"/>
                </a:cxn>
                <a:cxn ang="0">
                  <a:pos x="16" y="8"/>
                </a:cxn>
              </a:cxnLst>
              <a:rect l="0" t="0" r="r" b="b"/>
              <a:pathLst>
                <a:path w="109" h="30">
                  <a:moveTo>
                    <a:pt x="16" y="8"/>
                  </a:moveTo>
                  <a:cubicBezTo>
                    <a:pt x="16" y="8"/>
                    <a:pt x="25" y="11"/>
                    <a:pt x="39" y="12"/>
                  </a:cubicBezTo>
                  <a:cubicBezTo>
                    <a:pt x="52" y="13"/>
                    <a:pt x="59" y="11"/>
                    <a:pt x="62" y="10"/>
                  </a:cubicBezTo>
                  <a:cubicBezTo>
                    <a:pt x="66" y="9"/>
                    <a:pt x="72" y="5"/>
                    <a:pt x="77" y="2"/>
                  </a:cubicBezTo>
                  <a:cubicBezTo>
                    <a:pt x="81" y="0"/>
                    <a:pt x="81" y="0"/>
                    <a:pt x="86" y="0"/>
                  </a:cubicBezTo>
                  <a:cubicBezTo>
                    <a:pt x="90" y="1"/>
                    <a:pt x="93" y="0"/>
                    <a:pt x="93" y="0"/>
                  </a:cubicBezTo>
                  <a:cubicBezTo>
                    <a:pt x="93" y="0"/>
                    <a:pt x="94" y="0"/>
                    <a:pt x="97" y="1"/>
                  </a:cubicBezTo>
                  <a:cubicBezTo>
                    <a:pt x="100" y="3"/>
                    <a:pt x="100" y="3"/>
                    <a:pt x="101" y="4"/>
                  </a:cubicBezTo>
                  <a:cubicBezTo>
                    <a:pt x="102" y="4"/>
                    <a:pt x="108" y="5"/>
                    <a:pt x="108" y="5"/>
                  </a:cubicBezTo>
                  <a:cubicBezTo>
                    <a:pt x="108" y="5"/>
                    <a:pt x="109" y="5"/>
                    <a:pt x="109" y="7"/>
                  </a:cubicBezTo>
                  <a:cubicBezTo>
                    <a:pt x="109" y="8"/>
                    <a:pt x="108" y="9"/>
                    <a:pt x="106" y="9"/>
                  </a:cubicBezTo>
                  <a:cubicBezTo>
                    <a:pt x="105" y="10"/>
                    <a:pt x="105" y="11"/>
                    <a:pt x="98" y="10"/>
                  </a:cubicBezTo>
                  <a:cubicBezTo>
                    <a:pt x="98" y="11"/>
                    <a:pt x="97" y="12"/>
                    <a:pt x="90" y="12"/>
                  </a:cubicBezTo>
                  <a:cubicBezTo>
                    <a:pt x="89" y="13"/>
                    <a:pt x="85" y="13"/>
                    <a:pt x="85" y="13"/>
                  </a:cubicBezTo>
                  <a:cubicBezTo>
                    <a:pt x="85" y="13"/>
                    <a:pt x="83" y="14"/>
                    <a:pt x="81" y="14"/>
                  </a:cubicBezTo>
                  <a:cubicBezTo>
                    <a:pt x="80" y="16"/>
                    <a:pt x="78" y="18"/>
                    <a:pt x="74" y="20"/>
                  </a:cubicBezTo>
                  <a:cubicBezTo>
                    <a:pt x="71" y="23"/>
                    <a:pt x="70" y="24"/>
                    <a:pt x="65" y="24"/>
                  </a:cubicBezTo>
                  <a:cubicBezTo>
                    <a:pt x="60" y="24"/>
                    <a:pt x="57" y="26"/>
                    <a:pt x="43" y="27"/>
                  </a:cubicBezTo>
                  <a:cubicBezTo>
                    <a:pt x="29" y="27"/>
                    <a:pt x="0" y="30"/>
                    <a:pt x="0" y="30"/>
                  </a:cubicBezTo>
                  <a:cubicBezTo>
                    <a:pt x="0" y="30"/>
                    <a:pt x="6" y="22"/>
                    <a:pt x="9" y="16"/>
                  </a:cubicBezTo>
                  <a:cubicBezTo>
                    <a:pt x="12" y="10"/>
                    <a:pt x="16" y="8"/>
                    <a:pt x="16" y="8"/>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69" name="Freeform 33"/>
            <p:cNvSpPr>
              <a:spLocks noChangeAspect="1"/>
            </p:cNvSpPr>
            <p:nvPr/>
          </p:nvSpPr>
          <p:spPr bwMode="auto">
            <a:xfrm>
              <a:off x="755" y="2358"/>
              <a:ext cx="40" cy="6"/>
            </a:xfrm>
            <a:custGeom>
              <a:avLst/>
              <a:gdLst/>
              <a:ahLst/>
              <a:cxnLst>
                <a:cxn ang="0">
                  <a:pos x="0" y="0"/>
                </a:cxn>
                <a:cxn ang="0">
                  <a:pos x="5" y="0"/>
                </a:cxn>
                <a:cxn ang="0">
                  <a:pos x="12" y="0"/>
                </a:cxn>
                <a:cxn ang="0">
                  <a:pos x="20" y="3"/>
                </a:cxn>
                <a:cxn ang="0">
                  <a:pos x="10" y="1"/>
                </a:cxn>
                <a:cxn ang="0">
                  <a:pos x="0" y="0"/>
                </a:cxn>
              </a:cxnLst>
              <a:rect l="0" t="0" r="r" b="b"/>
              <a:pathLst>
                <a:path w="20" h="3">
                  <a:moveTo>
                    <a:pt x="0" y="0"/>
                  </a:moveTo>
                  <a:cubicBezTo>
                    <a:pt x="0" y="0"/>
                    <a:pt x="2" y="0"/>
                    <a:pt x="5" y="0"/>
                  </a:cubicBezTo>
                  <a:cubicBezTo>
                    <a:pt x="9" y="0"/>
                    <a:pt x="11" y="0"/>
                    <a:pt x="12" y="0"/>
                  </a:cubicBezTo>
                  <a:cubicBezTo>
                    <a:pt x="14" y="0"/>
                    <a:pt x="19" y="2"/>
                    <a:pt x="20" y="3"/>
                  </a:cubicBezTo>
                  <a:cubicBezTo>
                    <a:pt x="16" y="1"/>
                    <a:pt x="14" y="0"/>
                    <a:pt x="10" y="1"/>
                  </a:cubicBezTo>
                  <a:cubicBezTo>
                    <a:pt x="5" y="1"/>
                    <a:pt x="2" y="0"/>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0" name="Freeform 34"/>
            <p:cNvSpPr>
              <a:spLocks noChangeAspect="1"/>
            </p:cNvSpPr>
            <p:nvPr/>
          </p:nvSpPr>
          <p:spPr bwMode="auto">
            <a:xfrm>
              <a:off x="753" y="2360"/>
              <a:ext cx="54" cy="14"/>
            </a:xfrm>
            <a:custGeom>
              <a:avLst/>
              <a:gdLst/>
              <a:ahLst/>
              <a:cxnLst>
                <a:cxn ang="0">
                  <a:pos x="0" y="1"/>
                </a:cxn>
                <a:cxn ang="0">
                  <a:pos x="5" y="1"/>
                </a:cxn>
                <a:cxn ang="0">
                  <a:pos x="12" y="1"/>
                </a:cxn>
                <a:cxn ang="0">
                  <a:pos x="19" y="3"/>
                </a:cxn>
                <a:cxn ang="0">
                  <a:pos x="26" y="5"/>
                </a:cxn>
                <a:cxn ang="0">
                  <a:pos x="26" y="7"/>
                </a:cxn>
                <a:cxn ang="0">
                  <a:pos x="24" y="4"/>
                </a:cxn>
                <a:cxn ang="0">
                  <a:pos x="12" y="1"/>
                </a:cxn>
                <a:cxn ang="0">
                  <a:pos x="1" y="1"/>
                </a:cxn>
                <a:cxn ang="0">
                  <a:pos x="0" y="1"/>
                </a:cxn>
              </a:cxnLst>
              <a:rect l="0" t="0" r="r" b="b"/>
              <a:pathLst>
                <a:path w="27" h="7">
                  <a:moveTo>
                    <a:pt x="0" y="1"/>
                  </a:moveTo>
                  <a:cubicBezTo>
                    <a:pt x="0" y="1"/>
                    <a:pt x="3" y="1"/>
                    <a:pt x="5" y="1"/>
                  </a:cubicBezTo>
                  <a:cubicBezTo>
                    <a:pt x="7" y="1"/>
                    <a:pt x="11" y="1"/>
                    <a:pt x="12" y="1"/>
                  </a:cubicBezTo>
                  <a:cubicBezTo>
                    <a:pt x="14" y="2"/>
                    <a:pt x="16" y="2"/>
                    <a:pt x="19" y="3"/>
                  </a:cubicBezTo>
                  <a:cubicBezTo>
                    <a:pt x="23" y="4"/>
                    <a:pt x="25" y="5"/>
                    <a:pt x="26" y="5"/>
                  </a:cubicBezTo>
                  <a:cubicBezTo>
                    <a:pt x="26" y="6"/>
                    <a:pt x="26" y="7"/>
                    <a:pt x="26" y="7"/>
                  </a:cubicBezTo>
                  <a:cubicBezTo>
                    <a:pt x="26" y="7"/>
                    <a:pt x="27" y="5"/>
                    <a:pt x="24" y="4"/>
                  </a:cubicBezTo>
                  <a:cubicBezTo>
                    <a:pt x="21" y="3"/>
                    <a:pt x="16" y="2"/>
                    <a:pt x="12" y="1"/>
                  </a:cubicBezTo>
                  <a:cubicBezTo>
                    <a:pt x="8" y="0"/>
                    <a:pt x="7" y="0"/>
                    <a:pt x="1" y="1"/>
                  </a:cubicBezTo>
                  <a:cubicBezTo>
                    <a:pt x="0" y="1"/>
                    <a:pt x="0" y="1"/>
                    <a:pt x="0" y="1"/>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1" name="Freeform 35"/>
            <p:cNvSpPr>
              <a:spLocks noChangeAspect="1"/>
            </p:cNvSpPr>
            <p:nvPr/>
          </p:nvSpPr>
          <p:spPr bwMode="auto">
            <a:xfrm>
              <a:off x="751" y="2370"/>
              <a:ext cx="38" cy="4"/>
            </a:xfrm>
            <a:custGeom>
              <a:avLst/>
              <a:gdLst/>
              <a:ahLst/>
              <a:cxnLst>
                <a:cxn ang="0">
                  <a:pos x="0" y="2"/>
                </a:cxn>
                <a:cxn ang="0">
                  <a:pos x="7" y="0"/>
                </a:cxn>
                <a:cxn ang="0">
                  <a:pos x="13" y="0"/>
                </a:cxn>
                <a:cxn ang="0">
                  <a:pos x="19" y="2"/>
                </a:cxn>
                <a:cxn ang="0">
                  <a:pos x="12" y="1"/>
                </a:cxn>
                <a:cxn ang="0">
                  <a:pos x="1" y="2"/>
                </a:cxn>
                <a:cxn ang="0">
                  <a:pos x="0" y="2"/>
                </a:cxn>
              </a:cxnLst>
              <a:rect l="0" t="0" r="r" b="b"/>
              <a:pathLst>
                <a:path w="19" h="2">
                  <a:moveTo>
                    <a:pt x="0" y="2"/>
                  </a:moveTo>
                  <a:cubicBezTo>
                    <a:pt x="0" y="2"/>
                    <a:pt x="6" y="0"/>
                    <a:pt x="7" y="0"/>
                  </a:cubicBezTo>
                  <a:cubicBezTo>
                    <a:pt x="9" y="0"/>
                    <a:pt x="11" y="0"/>
                    <a:pt x="13" y="0"/>
                  </a:cubicBezTo>
                  <a:cubicBezTo>
                    <a:pt x="15" y="0"/>
                    <a:pt x="18" y="1"/>
                    <a:pt x="19" y="2"/>
                  </a:cubicBezTo>
                  <a:cubicBezTo>
                    <a:pt x="17" y="1"/>
                    <a:pt x="16" y="1"/>
                    <a:pt x="12" y="1"/>
                  </a:cubicBezTo>
                  <a:cubicBezTo>
                    <a:pt x="7" y="1"/>
                    <a:pt x="7" y="0"/>
                    <a:pt x="1" y="2"/>
                  </a:cubicBezTo>
                  <a:cubicBezTo>
                    <a:pt x="1" y="2"/>
                    <a:pt x="0" y="2"/>
                    <a:pt x="0" y="2"/>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2" name="Freeform 36"/>
            <p:cNvSpPr>
              <a:spLocks noChangeAspect="1"/>
            </p:cNvSpPr>
            <p:nvPr/>
          </p:nvSpPr>
          <p:spPr bwMode="auto">
            <a:xfrm>
              <a:off x="625" y="2366"/>
              <a:ext cx="10" cy="10"/>
            </a:xfrm>
            <a:custGeom>
              <a:avLst/>
              <a:gdLst/>
              <a:ahLst/>
              <a:cxnLst>
                <a:cxn ang="0">
                  <a:pos x="0" y="3"/>
                </a:cxn>
                <a:cxn ang="0">
                  <a:pos x="4" y="2"/>
                </a:cxn>
                <a:cxn ang="0">
                  <a:pos x="4" y="5"/>
                </a:cxn>
                <a:cxn ang="0">
                  <a:pos x="0" y="3"/>
                </a:cxn>
              </a:cxnLst>
              <a:rect l="0" t="0" r="r" b="b"/>
              <a:pathLst>
                <a:path w="5" h="5">
                  <a:moveTo>
                    <a:pt x="0" y="3"/>
                  </a:moveTo>
                  <a:cubicBezTo>
                    <a:pt x="0" y="3"/>
                    <a:pt x="3" y="0"/>
                    <a:pt x="4" y="2"/>
                  </a:cubicBezTo>
                  <a:cubicBezTo>
                    <a:pt x="5" y="4"/>
                    <a:pt x="4" y="5"/>
                    <a:pt x="4" y="5"/>
                  </a:cubicBezTo>
                  <a:lnTo>
                    <a:pt x="0" y="3"/>
                  </a:ln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3" name="Freeform 37"/>
            <p:cNvSpPr>
              <a:spLocks noChangeAspect="1"/>
            </p:cNvSpPr>
            <p:nvPr/>
          </p:nvSpPr>
          <p:spPr bwMode="auto">
            <a:xfrm>
              <a:off x="571" y="2416"/>
              <a:ext cx="36" cy="24"/>
            </a:xfrm>
            <a:custGeom>
              <a:avLst/>
              <a:gdLst/>
              <a:ahLst/>
              <a:cxnLst>
                <a:cxn ang="0">
                  <a:pos x="10" y="0"/>
                </a:cxn>
                <a:cxn ang="0">
                  <a:pos x="18" y="0"/>
                </a:cxn>
                <a:cxn ang="0">
                  <a:pos x="12" y="5"/>
                </a:cxn>
                <a:cxn ang="0">
                  <a:pos x="2" y="8"/>
                </a:cxn>
                <a:cxn ang="0">
                  <a:pos x="10" y="0"/>
                </a:cxn>
              </a:cxnLst>
              <a:rect l="0" t="0" r="r" b="b"/>
              <a:pathLst>
                <a:path w="18" h="12">
                  <a:moveTo>
                    <a:pt x="10" y="0"/>
                  </a:moveTo>
                  <a:cubicBezTo>
                    <a:pt x="18" y="0"/>
                    <a:pt x="18" y="0"/>
                    <a:pt x="18" y="0"/>
                  </a:cubicBezTo>
                  <a:cubicBezTo>
                    <a:pt x="18" y="0"/>
                    <a:pt x="16" y="2"/>
                    <a:pt x="12" y="5"/>
                  </a:cubicBezTo>
                  <a:cubicBezTo>
                    <a:pt x="9" y="8"/>
                    <a:pt x="0" y="12"/>
                    <a:pt x="2" y="8"/>
                  </a:cubicBezTo>
                  <a:cubicBezTo>
                    <a:pt x="4" y="4"/>
                    <a:pt x="10" y="0"/>
                    <a:pt x="10"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4" name="Freeform 38"/>
            <p:cNvSpPr>
              <a:spLocks noChangeAspect="1"/>
            </p:cNvSpPr>
            <p:nvPr/>
          </p:nvSpPr>
          <p:spPr bwMode="auto">
            <a:xfrm>
              <a:off x="428" y="2276"/>
              <a:ext cx="101" cy="178"/>
            </a:xfrm>
            <a:custGeom>
              <a:avLst/>
              <a:gdLst/>
              <a:ahLst/>
              <a:cxnLst>
                <a:cxn ang="0">
                  <a:pos x="0" y="3"/>
                </a:cxn>
                <a:cxn ang="0">
                  <a:pos x="7" y="68"/>
                </a:cxn>
                <a:cxn ang="0">
                  <a:pos x="27" y="84"/>
                </a:cxn>
                <a:cxn ang="0">
                  <a:pos x="48" y="82"/>
                </a:cxn>
                <a:cxn ang="0">
                  <a:pos x="33" y="14"/>
                </a:cxn>
                <a:cxn ang="0">
                  <a:pos x="10" y="7"/>
                </a:cxn>
                <a:cxn ang="0">
                  <a:pos x="0" y="3"/>
                </a:cxn>
              </a:cxnLst>
              <a:rect l="0" t="0" r="r" b="b"/>
              <a:pathLst>
                <a:path w="50" h="89">
                  <a:moveTo>
                    <a:pt x="0" y="3"/>
                  </a:moveTo>
                  <a:cubicBezTo>
                    <a:pt x="0" y="3"/>
                    <a:pt x="4" y="56"/>
                    <a:pt x="7" y="68"/>
                  </a:cubicBezTo>
                  <a:cubicBezTo>
                    <a:pt x="10" y="79"/>
                    <a:pt x="14" y="81"/>
                    <a:pt x="27" y="84"/>
                  </a:cubicBezTo>
                  <a:cubicBezTo>
                    <a:pt x="41" y="87"/>
                    <a:pt x="50" y="89"/>
                    <a:pt x="48" y="82"/>
                  </a:cubicBezTo>
                  <a:cubicBezTo>
                    <a:pt x="47" y="75"/>
                    <a:pt x="35" y="17"/>
                    <a:pt x="33" y="14"/>
                  </a:cubicBezTo>
                  <a:cubicBezTo>
                    <a:pt x="31" y="11"/>
                    <a:pt x="18" y="17"/>
                    <a:pt x="10" y="7"/>
                  </a:cubicBezTo>
                  <a:cubicBezTo>
                    <a:pt x="4" y="2"/>
                    <a:pt x="5" y="0"/>
                    <a:pt x="0" y="3"/>
                  </a:cubicBezTo>
                  <a:close/>
                </a:path>
              </a:pathLst>
            </a:custGeom>
            <a:solidFill>
              <a:srgbClr val="5587A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5" name="Freeform 39"/>
            <p:cNvSpPr>
              <a:spLocks noChangeAspect="1"/>
            </p:cNvSpPr>
            <p:nvPr/>
          </p:nvSpPr>
          <p:spPr bwMode="auto">
            <a:xfrm>
              <a:off x="430" y="2284"/>
              <a:ext cx="85" cy="124"/>
            </a:xfrm>
            <a:custGeom>
              <a:avLst/>
              <a:gdLst/>
              <a:ahLst/>
              <a:cxnLst>
                <a:cxn ang="0">
                  <a:pos x="1" y="4"/>
                </a:cxn>
                <a:cxn ang="0">
                  <a:pos x="5" y="11"/>
                </a:cxn>
                <a:cxn ang="0">
                  <a:pos x="24" y="19"/>
                </a:cxn>
                <a:cxn ang="0">
                  <a:pos x="30" y="42"/>
                </a:cxn>
                <a:cxn ang="0">
                  <a:pos x="37" y="57"/>
                </a:cxn>
                <a:cxn ang="0">
                  <a:pos x="35" y="22"/>
                </a:cxn>
                <a:cxn ang="0">
                  <a:pos x="25" y="8"/>
                </a:cxn>
                <a:cxn ang="0">
                  <a:pos x="1" y="4"/>
                </a:cxn>
              </a:cxnLst>
              <a:rect l="0" t="0" r="r" b="b"/>
              <a:pathLst>
                <a:path w="42" h="62">
                  <a:moveTo>
                    <a:pt x="1" y="4"/>
                  </a:moveTo>
                  <a:cubicBezTo>
                    <a:pt x="1" y="4"/>
                    <a:pt x="0" y="9"/>
                    <a:pt x="5" y="11"/>
                  </a:cubicBezTo>
                  <a:cubicBezTo>
                    <a:pt x="10" y="13"/>
                    <a:pt x="22" y="12"/>
                    <a:pt x="24" y="19"/>
                  </a:cubicBezTo>
                  <a:cubicBezTo>
                    <a:pt x="26" y="26"/>
                    <a:pt x="28" y="36"/>
                    <a:pt x="30" y="42"/>
                  </a:cubicBezTo>
                  <a:cubicBezTo>
                    <a:pt x="32" y="48"/>
                    <a:pt x="33" y="51"/>
                    <a:pt x="37" y="57"/>
                  </a:cubicBezTo>
                  <a:cubicBezTo>
                    <a:pt x="42" y="62"/>
                    <a:pt x="35" y="22"/>
                    <a:pt x="35" y="22"/>
                  </a:cubicBezTo>
                  <a:cubicBezTo>
                    <a:pt x="35" y="22"/>
                    <a:pt x="33" y="8"/>
                    <a:pt x="25" y="8"/>
                  </a:cubicBezTo>
                  <a:cubicBezTo>
                    <a:pt x="16" y="8"/>
                    <a:pt x="2" y="0"/>
                    <a:pt x="1" y="4"/>
                  </a:cubicBezTo>
                  <a:close/>
                </a:path>
              </a:pathLst>
            </a:custGeom>
            <a:solidFill>
              <a:srgbClr val="D3DBE4"/>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6" name="Freeform 40"/>
            <p:cNvSpPr>
              <a:spLocks noChangeAspect="1"/>
            </p:cNvSpPr>
            <p:nvPr/>
          </p:nvSpPr>
          <p:spPr bwMode="auto">
            <a:xfrm>
              <a:off x="428" y="2256"/>
              <a:ext cx="111" cy="194"/>
            </a:xfrm>
            <a:custGeom>
              <a:avLst/>
              <a:gdLst/>
              <a:ahLst/>
              <a:cxnLst>
                <a:cxn ang="0">
                  <a:pos x="7" y="2"/>
                </a:cxn>
                <a:cxn ang="0">
                  <a:pos x="15" y="5"/>
                </a:cxn>
                <a:cxn ang="0">
                  <a:pos x="10" y="17"/>
                </a:cxn>
                <a:cxn ang="0">
                  <a:pos x="35" y="21"/>
                </a:cxn>
                <a:cxn ang="0">
                  <a:pos x="39" y="30"/>
                </a:cxn>
                <a:cxn ang="0">
                  <a:pos x="52" y="84"/>
                </a:cxn>
                <a:cxn ang="0">
                  <a:pos x="46" y="97"/>
                </a:cxn>
                <a:cxn ang="0">
                  <a:pos x="34" y="47"/>
                </a:cxn>
                <a:cxn ang="0">
                  <a:pos x="26" y="26"/>
                </a:cxn>
                <a:cxn ang="0">
                  <a:pos x="1" y="15"/>
                </a:cxn>
                <a:cxn ang="0">
                  <a:pos x="7" y="2"/>
                </a:cxn>
              </a:cxnLst>
              <a:rect l="0" t="0" r="r" b="b"/>
              <a:pathLst>
                <a:path w="55" h="97">
                  <a:moveTo>
                    <a:pt x="7" y="2"/>
                  </a:moveTo>
                  <a:cubicBezTo>
                    <a:pt x="7" y="2"/>
                    <a:pt x="14" y="0"/>
                    <a:pt x="15" y="5"/>
                  </a:cubicBezTo>
                  <a:cubicBezTo>
                    <a:pt x="15" y="7"/>
                    <a:pt x="6" y="11"/>
                    <a:pt x="10" y="17"/>
                  </a:cubicBezTo>
                  <a:cubicBezTo>
                    <a:pt x="12" y="19"/>
                    <a:pt x="28" y="20"/>
                    <a:pt x="35" y="21"/>
                  </a:cubicBezTo>
                  <a:cubicBezTo>
                    <a:pt x="37" y="21"/>
                    <a:pt x="38" y="24"/>
                    <a:pt x="39" y="30"/>
                  </a:cubicBezTo>
                  <a:cubicBezTo>
                    <a:pt x="41" y="35"/>
                    <a:pt x="47" y="70"/>
                    <a:pt x="52" y="84"/>
                  </a:cubicBezTo>
                  <a:cubicBezTo>
                    <a:pt x="55" y="94"/>
                    <a:pt x="51" y="95"/>
                    <a:pt x="46" y="97"/>
                  </a:cubicBezTo>
                  <a:cubicBezTo>
                    <a:pt x="44" y="92"/>
                    <a:pt x="38" y="61"/>
                    <a:pt x="34" y="47"/>
                  </a:cubicBezTo>
                  <a:cubicBezTo>
                    <a:pt x="30" y="33"/>
                    <a:pt x="33" y="27"/>
                    <a:pt x="26" y="26"/>
                  </a:cubicBezTo>
                  <a:cubicBezTo>
                    <a:pt x="19" y="26"/>
                    <a:pt x="3" y="24"/>
                    <a:pt x="1" y="15"/>
                  </a:cubicBezTo>
                  <a:cubicBezTo>
                    <a:pt x="0" y="11"/>
                    <a:pt x="1" y="6"/>
                    <a:pt x="7" y="2"/>
                  </a:cubicBez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7" name="Freeform 41"/>
            <p:cNvSpPr>
              <a:spLocks noChangeAspect="1"/>
            </p:cNvSpPr>
            <p:nvPr/>
          </p:nvSpPr>
          <p:spPr bwMode="auto">
            <a:xfrm>
              <a:off x="515" y="2156"/>
              <a:ext cx="10" cy="12"/>
            </a:xfrm>
            <a:custGeom>
              <a:avLst/>
              <a:gdLst/>
              <a:ahLst/>
              <a:cxnLst>
                <a:cxn ang="0">
                  <a:pos x="5" y="0"/>
                </a:cxn>
                <a:cxn ang="0">
                  <a:pos x="2" y="3"/>
                </a:cxn>
                <a:cxn ang="0">
                  <a:pos x="4" y="5"/>
                </a:cxn>
                <a:cxn ang="0">
                  <a:pos x="5" y="0"/>
                </a:cxn>
              </a:cxnLst>
              <a:rect l="0" t="0" r="r" b="b"/>
              <a:pathLst>
                <a:path w="5" h="6">
                  <a:moveTo>
                    <a:pt x="5" y="0"/>
                  </a:moveTo>
                  <a:cubicBezTo>
                    <a:pt x="5" y="0"/>
                    <a:pt x="0" y="1"/>
                    <a:pt x="2" y="3"/>
                  </a:cubicBezTo>
                  <a:cubicBezTo>
                    <a:pt x="5" y="6"/>
                    <a:pt x="4" y="5"/>
                    <a:pt x="4" y="5"/>
                  </a:cubicBezTo>
                  <a:lnTo>
                    <a:pt x="5" y="0"/>
                  </a:ln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8" name="Freeform 42"/>
            <p:cNvSpPr>
              <a:spLocks noChangeAspect="1"/>
            </p:cNvSpPr>
            <p:nvPr/>
          </p:nvSpPr>
          <p:spPr bwMode="auto">
            <a:xfrm>
              <a:off x="625" y="2102"/>
              <a:ext cx="6" cy="12"/>
            </a:xfrm>
            <a:custGeom>
              <a:avLst/>
              <a:gdLst/>
              <a:ahLst/>
              <a:cxnLst>
                <a:cxn ang="0">
                  <a:pos x="2" y="0"/>
                </a:cxn>
                <a:cxn ang="0">
                  <a:pos x="1" y="2"/>
                </a:cxn>
                <a:cxn ang="0">
                  <a:pos x="0" y="5"/>
                </a:cxn>
                <a:cxn ang="0">
                  <a:pos x="0" y="6"/>
                </a:cxn>
                <a:cxn ang="0">
                  <a:pos x="2" y="5"/>
                </a:cxn>
                <a:cxn ang="0">
                  <a:pos x="0" y="5"/>
                </a:cxn>
                <a:cxn ang="0">
                  <a:pos x="2" y="3"/>
                </a:cxn>
                <a:cxn ang="0">
                  <a:pos x="2" y="0"/>
                </a:cxn>
              </a:cxnLst>
              <a:rect l="0" t="0" r="r" b="b"/>
              <a:pathLst>
                <a:path w="3" h="6">
                  <a:moveTo>
                    <a:pt x="2" y="0"/>
                  </a:moveTo>
                  <a:cubicBezTo>
                    <a:pt x="2" y="0"/>
                    <a:pt x="2" y="1"/>
                    <a:pt x="1" y="2"/>
                  </a:cubicBezTo>
                  <a:cubicBezTo>
                    <a:pt x="0" y="3"/>
                    <a:pt x="0" y="5"/>
                    <a:pt x="0" y="5"/>
                  </a:cubicBezTo>
                  <a:cubicBezTo>
                    <a:pt x="0" y="6"/>
                    <a:pt x="0" y="6"/>
                    <a:pt x="0" y="6"/>
                  </a:cubicBezTo>
                  <a:cubicBezTo>
                    <a:pt x="0" y="6"/>
                    <a:pt x="2" y="6"/>
                    <a:pt x="2" y="5"/>
                  </a:cubicBezTo>
                  <a:cubicBezTo>
                    <a:pt x="1" y="5"/>
                    <a:pt x="0" y="5"/>
                    <a:pt x="0" y="5"/>
                  </a:cubicBezTo>
                  <a:cubicBezTo>
                    <a:pt x="0" y="4"/>
                    <a:pt x="1" y="4"/>
                    <a:pt x="2" y="3"/>
                  </a:cubicBezTo>
                  <a:cubicBezTo>
                    <a:pt x="3" y="2"/>
                    <a:pt x="2" y="0"/>
                    <a:pt x="2" y="0"/>
                  </a:cubicBezTo>
                  <a:close/>
                </a:path>
              </a:pathLst>
            </a:custGeom>
            <a:solidFill>
              <a:srgbClr val="572E4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79" name="Freeform 43"/>
            <p:cNvSpPr>
              <a:spLocks noChangeAspect="1"/>
            </p:cNvSpPr>
            <p:nvPr/>
          </p:nvSpPr>
          <p:spPr bwMode="auto">
            <a:xfrm>
              <a:off x="521" y="2066"/>
              <a:ext cx="116" cy="134"/>
            </a:xfrm>
            <a:custGeom>
              <a:avLst/>
              <a:gdLst/>
              <a:ahLst/>
              <a:cxnLst>
                <a:cxn ang="0">
                  <a:pos x="51" y="6"/>
                </a:cxn>
                <a:cxn ang="0">
                  <a:pos x="52" y="11"/>
                </a:cxn>
                <a:cxn ang="0">
                  <a:pos x="53" y="20"/>
                </a:cxn>
                <a:cxn ang="0">
                  <a:pos x="54" y="26"/>
                </a:cxn>
                <a:cxn ang="0">
                  <a:pos x="57" y="34"/>
                </a:cxn>
                <a:cxn ang="0">
                  <a:pos x="53" y="36"/>
                </a:cxn>
                <a:cxn ang="0">
                  <a:pos x="53" y="39"/>
                </a:cxn>
                <a:cxn ang="0">
                  <a:pos x="50" y="41"/>
                </a:cxn>
                <a:cxn ang="0">
                  <a:pos x="49" y="41"/>
                </a:cxn>
                <a:cxn ang="0">
                  <a:pos x="49" y="42"/>
                </a:cxn>
                <a:cxn ang="0">
                  <a:pos x="50" y="43"/>
                </a:cxn>
                <a:cxn ang="0">
                  <a:pos x="49" y="46"/>
                </a:cxn>
                <a:cxn ang="0">
                  <a:pos x="48" y="50"/>
                </a:cxn>
                <a:cxn ang="0">
                  <a:pos x="46" y="57"/>
                </a:cxn>
                <a:cxn ang="0">
                  <a:pos x="38" y="57"/>
                </a:cxn>
                <a:cxn ang="0">
                  <a:pos x="33" y="56"/>
                </a:cxn>
                <a:cxn ang="0">
                  <a:pos x="31" y="59"/>
                </a:cxn>
                <a:cxn ang="0">
                  <a:pos x="30" y="65"/>
                </a:cxn>
                <a:cxn ang="0">
                  <a:pos x="27" y="67"/>
                </a:cxn>
                <a:cxn ang="0">
                  <a:pos x="0" y="50"/>
                </a:cxn>
                <a:cxn ang="0">
                  <a:pos x="3" y="40"/>
                </a:cxn>
                <a:cxn ang="0">
                  <a:pos x="6" y="24"/>
                </a:cxn>
                <a:cxn ang="0">
                  <a:pos x="14" y="16"/>
                </a:cxn>
                <a:cxn ang="0">
                  <a:pos x="25" y="8"/>
                </a:cxn>
                <a:cxn ang="0">
                  <a:pos x="38" y="0"/>
                </a:cxn>
                <a:cxn ang="0">
                  <a:pos x="51" y="6"/>
                </a:cxn>
              </a:cxnLst>
              <a:rect l="0" t="0" r="r" b="b"/>
              <a:pathLst>
                <a:path w="58" h="67">
                  <a:moveTo>
                    <a:pt x="51" y="6"/>
                  </a:moveTo>
                  <a:cubicBezTo>
                    <a:pt x="51" y="6"/>
                    <a:pt x="51" y="8"/>
                    <a:pt x="52" y="11"/>
                  </a:cubicBezTo>
                  <a:cubicBezTo>
                    <a:pt x="53" y="14"/>
                    <a:pt x="55" y="18"/>
                    <a:pt x="53" y="20"/>
                  </a:cubicBezTo>
                  <a:cubicBezTo>
                    <a:pt x="51" y="23"/>
                    <a:pt x="52" y="23"/>
                    <a:pt x="54" y="26"/>
                  </a:cubicBezTo>
                  <a:cubicBezTo>
                    <a:pt x="55" y="29"/>
                    <a:pt x="58" y="33"/>
                    <a:pt x="57" y="34"/>
                  </a:cubicBezTo>
                  <a:cubicBezTo>
                    <a:pt x="55" y="36"/>
                    <a:pt x="55" y="36"/>
                    <a:pt x="53" y="36"/>
                  </a:cubicBezTo>
                  <a:cubicBezTo>
                    <a:pt x="52" y="37"/>
                    <a:pt x="53" y="38"/>
                    <a:pt x="53" y="39"/>
                  </a:cubicBezTo>
                  <a:cubicBezTo>
                    <a:pt x="53" y="40"/>
                    <a:pt x="52" y="42"/>
                    <a:pt x="50" y="41"/>
                  </a:cubicBezTo>
                  <a:cubicBezTo>
                    <a:pt x="50" y="42"/>
                    <a:pt x="49" y="41"/>
                    <a:pt x="49" y="41"/>
                  </a:cubicBezTo>
                  <a:cubicBezTo>
                    <a:pt x="49" y="42"/>
                    <a:pt x="49" y="42"/>
                    <a:pt x="49" y="42"/>
                  </a:cubicBezTo>
                  <a:cubicBezTo>
                    <a:pt x="49" y="42"/>
                    <a:pt x="50" y="42"/>
                    <a:pt x="50" y="43"/>
                  </a:cubicBezTo>
                  <a:cubicBezTo>
                    <a:pt x="51" y="44"/>
                    <a:pt x="51" y="45"/>
                    <a:pt x="49" y="46"/>
                  </a:cubicBezTo>
                  <a:cubicBezTo>
                    <a:pt x="48" y="47"/>
                    <a:pt x="48" y="48"/>
                    <a:pt x="48" y="50"/>
                  </a:cubicBezTo>
                  <a:cubicBezTo>
                    <a:pt x="49" y="51"/>
                    <a:pt x="51" y="55"/>
                    <a:pt x="46" y="57"/>
                  </a:cubicBezTo>
                  <a:cubicBezTo>
                    <a:pt x="44" y="57"/>
                    <a:pt x="42" y="58"/>
                    <a:pt x="38" y="57"/>
                  </a:cubicBezTo>
                  <a:cubicBezTo>
                    <a:pt x="33" y="56"/>
                    <a:pt x="35" y="56"/>
                    <a:pt x="33" y="56"/>
                  </a:cubicBezTo>
                  <a:cubicBezTo>
                    <a:pt x="32" y="56"/>
                    <a:pt x="32" y="58"/>
                    <a:pt x="31" y="59"/>
                  </a:cubicBezTo>
                  <a:cubicBezTo>
                    <a:pt x="30" y="60"/>
                    <a:pt x="31" y="64"/>
                    <a:pt x="30" y="65"/>
                  </a:cubicBezTo>
                  <a:cubicBezTo>
                    <a:pt x="29" y="66"/>
                    <a:pt x="27" y="67"/>
                    <a:pt x="27" y="67"/>
                  </a:cubicBezTo>
                  <a:cubicBezTo>
                    <a:pt x="0" y="50"/>
                    <a:pt x="0" y="50"/>
                    <a:pt x="0" y="50"/>
                  </a:cubicBezTo>
                  <a:cubicBezTo>
                    <a:pt x="0" y="50"/>
                    <a:pt x="2" y="43"/>
                    <a:pt x="3" y="40"/>
                  </a:cubicBezTo>
                  <a:cubicBezTo>
                    <a:pt x="5" y="37"/>
                    <a:pt x="6" y="24"/>
                    <a:pt x="6" y="24"/>
                  </a:cubicBezTo>
                  <a:cubicBezTo>
                    <a:pt x="14" y="16"/>
                    <a:pt x="14" y="16"/>
                    <a:pt x="14" y="16"/>
                  </a:cubicBezTo>
                  <a:cubicBezTo>
                    <a:pt x="25" y="8"/>
                    <a:pt x="25" y="8"/>
                    <a:pt x="25" y="8"/>
                  </a:cubicBezTo>
                  <a:cubicBezTo>
                    <a:pt x="38" y="0"/>
                    <a:pt x="38" y="0"/>
                    <a:pt x="38" y="0"/>
                  </a:cubicBezTo>
                  <a:lnTo>
                    <a:pt x="51" y="6"/>
                  </a:ln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0" name="Freeform 44"/>
            <p:cNvSpPr>
              <a:spLocks noChangeAspect="1"/>
            </p:cNvSpPr>
            <p:nvPr/>
          </p:nvSpPr>
          <p:spPr bwMode="auto">
            <a:xfrm>
              <a:off x="597" y="2108"/>
              <a:ext cx="20" cy="8"/>
            </a:xfrm>
            <a:custGeom>
              <a:avLst/>
              <a:gdLst/>
              <a:ahLst/>
              <a:cxnLst>
                <a:cxn ang="0">
                  <a:pos x="3" y="2"/>
                </a:cxn>
                <a:cxn ang="0">
                  <a:pos x="0" y="2"/>
                </a:cxn>
                <a:cxn ang="0">
                  <a:pos x="3" y="2"/>
                </a:cxn>
                <a:cxn ang="0">
                  <a:pos x="10" y="2"/>
                </a:cxn>
                <a:cxn ang="0">
                  <a:pos x="9" y="3"/>
                </a:cxn>
                <a:cxn ang="0">
                  <a:pos x="5" y="3"/>
                </a:cxn>
                <a:cxn ang="0">
                  <a:pos x="3" y="2"/>
                </a:cxn>
              </a:cxnLst>
              <a:rect l="0" t="0" r="r" b="b"/>
              <a:pathLst>
                <a:path w="10" h="4">
                  <a:moveTo>
                    <a:pt x="3" y="2"/>
                  </a:moveTo>
                  <a:cubicBezTo>
                    <a:pt x="2" y="2"/>
                    <a:pt x="1" y="2"/>
                    <a:pt x="0" y="2"/>
                  </a:cubicBezTo>
                  <a:cubicBezTo>
                    <a:pt x="2" y="2"/>
                    <a:pt x="3" y="2"/>
                    <a:pt x="3" y="2"/>
                  </a:cubicBezTo>
                  <a:cubicBezTo>
                    <a:pt x="6" y="1"/>
                    <a:pt x="9" y="0"/>
                    <a:pt x="10" y="2"/>
                  </a:cubicBezTo>
                  <a:cubicBezTo>
                    <a:pt x="9" y="2"/>
                    <a:pt x="9" y="3"/>
                    <a:pt x="9" y="3"/>
                  </a:cubicBezTo>
                  <a:cubicBezTo>
                    <a:pt x="8" y="4"/>
                    <a:pt x="6" y="4"/>
                    <a:pt x="5" y="3"/>
                  </a:cubicBezTo>
                  <a:cubicBezTo>
                    <a:pt x="5" y="3"/>
                    <a:pt x="4" y="3"/>
                    <a:pt x="3" y="2"/>
                  </a:cubicBezTo>
                  <a:close/>
                </a:path>
              </a:pathLst>
            </a:custGeom>
            <a:solidFill>
              <a:srgbClr val="EF845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1" name="Freeform 45"/>
            <p:cNvSpPr>
              <a:spLocks noChangeAspect="1"/>
            </p:cNvSpPr>
            <p:nvPr/>
          </p:nvSpPr>
          <p:spPr bwMode="auto">
            <a:xfrm>
              <a:off x="609" y="2148"/>
              <a:ext cx="10" cy="4"/>
            </a:xfrm>
            <a:custGeom>
              <a:avLst/>
              <a:gdLst/>
              <a:ahLst/>
              <a:cxnLst>
                <a:cxn ang="0">
                  <a:pos x="5" y="0"/>
                </a:cxn>
                <a:cxn ang="0">
                  <a:pos x="5" y="1"/>
                </a:cxn>
                <a:cxn ang="0">
                  <a:pos x="4" y="2"/>
                </a:cxn>
                <a:cxn ang="0">
                  <a:pos x="1" y="1"/>
                </a:cxn>
                <a:cxn ang="0">
                  <a:pos x="0" y="1"/>
                </a:cxn>
                <a:cxn ang="0">
                  <a:pos x="1" y="0"/>
                </a:cxn>
                <a:cxn ang="0">
                  <a:pos x="5" y="0"/>
                </a:cxn>
              </a:cxnLst>
              <a:rect l="0" t="0" r="r" b="b"/>
              <a:pathLst>
                <a:path w="5" h="2">
                  <a:moveTo>
                    <a:pt x="5" y="0"/>
                  </a:moveTo>
                  <a:cubicBezTo>
                    <a:pt x="5" y="0"/>
                    <a:pt x="5" y="1"/>
                    <a:pt x="5" y="1"/>
                  </a:cubicBezTo>
                  <a:cubicBezTo>
                    <a:pt x="5" y="1"/>
                    <a:pt x="5" y="2"/>
                    <a:pt x="4" y="2"/>
                  </a:cubicBezTo>
                  <a:cubicBezTo>
                    <a:pt x="3" y="2"/>
                    <a:pt x="2" y="2"/>
                    <a:pt x="1" y="1"/>
                  </a:cubicBezTo>
                  <a:cubicBezTo>
                    <a:pt x="1" y="1"/>
                    <a:pt x="0" y="1"/>
                    <a:pt x="0" y="1"/>
                  </a:cubicBezTo>
                  <a:cubicBezTo>
                    <a:pt x="0" y="0"/>
                    <a:pt x="0" y="0"/>
                    <a:pt x="1" y="0"/>
                  </a:cubicBezTo>
                  <a:cubicBezTo>
                    <a:pt x="2" y="0"/>
                    <a:pt x="5" y="0"/>
                    <a:pt x="5" y="0"/>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2" name="Freeform 46"/>
            <p:cNvSpPr>
              <a:spLocks noChangeAspect="1"/>
            </p:cNvSpPr>
            <p:nvPr/>
          </p:nvSpPr>
          <p:spPr bwMode="auto">
            <a:xfrm>
              <a:off x="613" y="2128"/>
              <a:ext cx="8" cy="10"/>
            </a:xfrm>
            <a:custGeom>
              <a:avLst/>
              <a:gdLst/>
              <a:ahLst/>
              <a:cxnLst>
                <a:cxn ang="0">
                  <a:pos x="0" y="3"/>
                </a:cxn>
                <a:cxn ang="0">
                  <a:pos x="4" y="5"/>
                </a:cxn>
                <a:cxn ang="0">
                  <a:pos x="1" y="3"/>
                </a:cxn>
                <a:cxn ang="0">
                  <a:pos x="3" y="0"/>
                </a:cxn>
                <a:cxn ang="0">
                  <a:pos x="0" y="3"/>
                </a:cxn>
              </a:cxnLst>
              <a:rect l="0" t="0" r="r" b="b"/>
              <a:pathLst>
                <a:path w="4" h="5">
                  <a:moveTo>
                    <a:pt x="0" y="3"/>
                  </a:moveTo>
                  <a:cubicBezTo>
                    <a:pt x="1" y="5"/>
                    <a:pt x="4" y="5"/>
                    <a:pt x="4" y="5"/>
                  </a:cubicBezTo>
                  <a:cubicBezTo>
                    <a:pt x="3" y="5"/>
                    <a:pt x="2" y="4"/>
                    <a:pt x="1" y="3"/>
                  </a:cubicBezTo>
                  <a:cubicBezTo>
                    <a:pt x="1" y="2"/>
                    <a:pt x="2" y="0"/>
                    <a:pt x="3" y="0"/>
                  </a:cubicBezTo>
                  <a:cubicBezTo>
                    <a:pt x="2" y="0"/>
                    <a:pt x="0" y="2"/>
                    <a:pt x="0" y="3"/>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3" name="Freeform 47"/>
            <p:cNvSpPr>
              <a:spLocks noChangeAspect="1"/>
            </p:cNvSpPr>
            <p:nvPr/>
          </p:nvSpPr>
          <p:spPr bwMode="auto">
            <a:xfrm>
              <a:off x="619" y="2134"/>
              <a:ext cx="10" cy="4"/>
            </a:xfrm>
            <a:custGeom>
              <a:avLst/>
              <a:gdLst/>
              <a:ahLst/>
              <a:cxnLst>
                <a:cxn ang="0">
                  <a:pos x="0" y="1"/>
                </a:cxn>
                <a:cxn ang="0">
                  <a:pos x="3" y="0"/>
                </a:cxn>
                <a:cxn ang="0">
                  <a:pos x="5" y="1"/>
                </a:cxn>
                <a:cxn ang="0">
                  <a:pos x="3" y="1"/>
                </a:cxn>
                <a:cxn ang="0">
                  <a:pos x="0" y="1"/>
                </a:cxn>
              </a:cxnLst>
              <a:rect l="0" t="0" r="r" b="b"/>
              <a:pathLst>
                <a:path w="5" h="2">
                  <a:moveTo>
                    <a:pt x="0" y="1"/>
                  </a:moveTo>
                  <a:cubicBezTo>
                    <a:pt x="0" y="1"/>
                    <a:pt x="1" y="0"/>
                    <a:pt x="3" y="0"/>
                  </a:cubicBezTo>
                  <a:cubicBezTo>
                    <a:pt x="5" y="0"/>
                    <a:pt x="5" y="1"/>
                    <a:pt x="5" y="1"/>
                  </a:cubicBezTo>
                  <a:cubicBezTo>
                    <a:pt x="5" y="1"/>
                    <a:pt x="4" y="1"/>
                    <a:pt x="3" y="1"/>
                  </a:cubicBezTo>
                  <a:cubicBezTo>
                    <a:pt x="2" y="2"/>
                    <a:pt x="1" y="1"/>
                    <a:pt x="0" y="1"/>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4" name="Freeform 48"/>
            <p:cNvSpPr>
              <a:spLocks noChangeAspect="1"/>
            </p:cNvSpPr>
            <p:nvPr/>
          </p:nvSpPr>
          <p:spPr bwMode="auto">
            <a:xfrm>
              <a:off x="607" y="2146"/>
              <a:ext cx="20" cy="12"/>
            </a:xfrm>
            <a:custGeom>
              <a:avLst/>
              <a:gdLst/>
              <a:ahLst/>
              <a:cxnLst>
                <a:cxn ang="0">
                  <a:pos x="10" y="0"/>
                </a:cxn>
                <a:cxn ang="0">
                  <a:pos x="6" y="0"/>
                </a:cxn>
                <a:cxn ang="0">
                  <a:pos x="1" y="1"/>
                </a:cxn>
                <a:cxn ang="0">
                  <a:pos x="2" y="4"/>
                </a:cxn>
                <a:cxn ang="0">
                  <a:pos x="6" y="6"/>
                </a:cxn>
                <a:cxn ang="0">
                  <a:pos x="8" y="4"/>
                </a:cxn>
                <a:cxn ang="0">
                  <a:pos x="6" y="2"/>
                </a:cxn>
                <a:cxn ang="0">
                  <a:pos x="5" y="3"/>
                </a:cxn>
                <a:cxn ang="0">
                  <a:pos x="1" y="2"/>
                </a:cxn>
                <a:cxn ang="0">
                  <a:pos x="3" y="2"/>
                </a:cxn>
                <a:cxn ang="0">
                  <a:pos x="7" y="2"/>
                </a:cxn>
                <a:cxn ang="0">
                  <a:pos x="10" y="0"/>
                </a:cxn>
              </a:cxnLst>
              <a:rect l="0" t="0" r="r" b="b"/>
              <a:pathLst>
                <a:path w="10" h="6">
                  <a:moveTo>
                    <a:pt x="10" y="0"/>
                  </a:moveTo>
                  <a:cubicBezTo>
                    <a:pt x="10" y="0"/>
                    <a:pt x="8" y="0"/>
                    <a:pt x="6" y="0"/>
                  </a:cubicBezTo>
                  <a:cubicBezTo>
                    <a:pt x="4" y="0"/>
                    <a:pt x="1" y="1"/>
                    <a:pt x="1" y="1"/>
                  </a:cubicBezTo>
                  <a:cubicBezTo>
                    <a:pt x="0" y="1"/>
                    <a:pt x="1" y="3"/>
                    <a:pt x="2" y="4"/>
                  </a:cubicBezTo>
                  <a:cubicBezTo>
                    <a:pt x="3" y="5"/>
                    <a:pt x="4" y="6"/>
                    <a:pt x="6" y="6"/>
                  </a:cubicBezTo>
                  <a:cubicBezTo>
                    <a:pt x="7" y="6"/>
                    <a:pt x="8" y="5"/>
                    <a:pt x="8" y="4"/>
                  </a:cubicBezTo>
                  <a:cubicBezTo>
                    <a:pt x="7" y="3"/>
                    <a:pt x="6" y="2"/>
                    <a:pt x="6" y="2"/>
                  </a:cubicBezTo>
                  <a:cubicBezTo>
                    <a:pt x="6" y="2"/>
                    <a:pt x="6" y="3"/>
                    <a:pt x="5" y="3"/>
                  </a:cubicBezTo>
                  <a:cubicBezTo>
                    <a:pt x="4" y="3"/>
                    <a:pt x="3" y="2"/>
                    <a:pt x="1" y="2"/>
                  </a:cubicBezTo>
                  <a:cubicBezTo>
                    <a:pt x="1" y="1"/>
                    <a:pt x="1" y="2"/>
                    <a:pt x="3" y="2"/>
                  </a:cubicBezTo>
                  <a:cubicBezTo>
                    <a:pt x="4" y="2"/>
                    <a:pt x="6" y="2"/>
                    <a:pt x="7" y="2"/>
                  </a:cubicBezTo>
                  <a:cubicBezTo>
                    <a:pt x="8" y="2"/>
                    <a:pt x="9" y="1"/>
                    <a:pt x="10" y="0"/>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5" name="Freeform 49"/>
            <p:cNvSpPr>
              <a:spLocks noChangeAspect="1"/>
            </p:cNvSpPr>
            <p:nvPr/>
          </p:nvSpPr>
          <p:spPr bwMode="auto">
            <a:xfrm>
              <a:off x="509" y="2033"/>
              <a:ext cx="130" cy="115"/>
            </a:xfrm>
            <a:custGeom>
              <a:avLst/>
              <a:gdLst/>
              <a:ahLst/>
              <a:cxnLst>
                <a:cxn ang="0">
                  <a:pos x="15" y="10"/>
                </a:cxn>
                <a:cxn ang="0">
                  <a:pos x="23" y="3"/>
                </a:cxn>
                <a:cxn ang="0">
                  <a:pos x="32" y="0"/>
                </a:cxn>
                <a:cxn ang="0">
                  <a:pos x="28" y="4"/>
                </a:cxn>
                <a:cxn ang="0">
                  <a:pos x="52" y="5"/>
                </a:cxn>
                <a:cxn ang="0">
                  <a:pos x="54" y="8"/>
                </a:cxn>
                <a:cxn ang="0">
                  <a:pos x="58" y="7"/>
                </a:cxn>
                <a:cxn ang="0">
                  <a:pos x="57" y="10"/>
                </a:cxn>
                <a:cxn ang="0">
                  <a:pos x="63" y="9"/>
                </a:cxn>
                <a:cxn ang="0">
                  <a:pos x="62" y="16"/>
                </a:cxn>
                <a:cxn ang="0">
                  <a:pos x="64" y="11"/>
                </a:cxn>
                <a:cxn ang="0">
                  <a:pos x="57" y="24"/>
                </a:cxn>
                <a:cxn ang="0">
                  <a:pos x="41" y="22"/>
                </a:cxn>
                <a:cxn ang="0">
                  <a:pos x="42" y="32"/>
                </a:cxn>
                <a:cxn ang="0">
                  <a:pos x="34" y="41"/>
                </a:cxn>
                <a:cxn ang="0">
                  <a:pos x="34" y="35"/>
                </a:cxn>
                <a:cxn ang="0">
                  <a:pos x="34" y="43"/>
                </a:cxn>
                <a:cxn ang="0">
                  <a:pos x="32" y="42"/>
                </a:cxn>
                <a:cxn ang="0">
                  <a:pos x="26" y="39"/>
                </a:cxn>
                <a:cxn ang="0">
                  <a:pos x="25" y="38"/>
                </a:cxn>
                <a:cxn ang="0">
                  <a:pos x="16" y="37"/>
                </a:cxn>
                <a:cxn ang="0">
                  <a:pos x="18" y="49"/>
                </a:cxn>
                <a:cxn ang="0">
                  <a:pos x="15" y="48"/>
                </a:cxn>
                <a:cxn ang="0">
                  <a:pos x="17" y="52"/>
                </a:cxn>
                <a:cxn ang="0">
                  <a:pos x="13" y="56"/>
                </a:cxn>
                <a:cxn ang="0">
                  <a:pos x="11" y="53"/>
                </a:cxn>
                <a:cxn ang="0">
                  <a:pos x="12" y="56"/>
                </a:cxn>
                <a:cxn ang="0">
                  <a:pos x="9" y="57"/>
                </a:cxn>
                <a:cxn ang="0">
                  <a:pos x="3" y="17"/>
                </a:cxn>
                <a:cxn ang="0">
                  <a:pos x="12" y="9"/>
                </a:cxn>
                <a:cxn ang="0">
                  <a:pos x="15" y="10"/>
                </a:cxn>
              </a:cxnLst>
              <a:rect l="0" t="0" r="r" b="b"/>
              <a:pathLst>
                <a:path w="65" h="57">
                  <a:moveTo>
                    <a:pt x="15" y="10"/>
                  </a:moveTo>
                  <a:cubicBezTo>
                    <a:pt x="15" y="10"/>
                    <a:pt x="17" y="5"/>
                    <a:pt x="23" y="3"/>
                  </a:cubicBezTo>
                  <a:cubicBezTo>
                    <a:pt x="28" y="2"/>
                    <a:pt x="32" y="0"/>
                    <a:pt x="32" y="0"/>
                  </a:cubicBezTo>
                  <a:cubicBezTo>
                    <a:pt x="32" y="0"/>
                    <a:pt x="32" y="3"/>
                    <a:pt x="28" y="4"/>
                  </a:cubicBezTo>
                  <a:cubicBezTo>
                    <a:pt x="43" y="3"/>
                    <a:pt x="60" y="11"/>
                    <a:pt x="52" y="5"/>
                  </a:cubicBezTo>
                  <a:cubicBezTo>
                    <a:pt x="57" y="7"/>
                    <a:pt x="54" y="8"/>
                    <a:pt x="54" y="8"/>
                  </a:cubicBezTo>
                  <a:cubicBezTo>
                    <a:pt x="54" y="8"/>
                    <a:pt x="58" y="10"/>
                    <a:pt x="58" y="7"/>
                  </a:cubicBezTo>
                  <a:cubicBezTo>
                    <a:pt x="59" y="8"/>
                    <a:pt x="57" y="10"/>
                    <a:pt x="57" y="10"/>
                  </a:cubicBezTo>
                  <a:cubicBezTo>
                    <a:pt x="57" y="10"/>
                    <a:pt x="61" y="13"/>
                    <a:pt x="63" y="9"/>
                  </a:cubicBezTo>
                  <a:cubicBezTo>
                    <a:pt x="64" y="10"/>
                    <a:pt x="63" y="14"/>
                    <a:pt x="62" y="16"/>
                  </a:cubicBezTo>
                  <a:cubicBezTo>
                    <a:pt x="63" y="15"/>
                    <a:pt x="64" y="13"/>
                    <a:pt x="64" y="11"/>
                  </a:cubicBezTo>
                  <a:cubicBezTo>
                    <a:pt x="65" y="16"/>
                    <a:pt x="62" y="23"/>
                    <a:pt x="57" y="24"/>
                  </a:cubicBezTo>
                  <a:cubicBezTo>
                    <a:pt x="53" y="24"/>
                    <a:pt x="47" y="20"/>
                    <a:pt x="41" y="22"/>
                  </a:cubicBezTo>
                  <a:cubicBezTo>
                    <a:pt x="43" y="24"/>
                    <a:pt x="45" y="29"/>
                    <a:pt x="42" y="32"/>
                  </a:cubicBezTo>
                  <a:cubicBezTo>
                    <a:pt x="40" y="34"/>
                    <a:pt x="36" y="34"/>
                    <a:pt x="34" y="41"/>
                  </a:cubicBezTo>
                  <a:cubicBezTo>
                    <a:pt x="34" y="40"/>
                    <a:pt x="33" y="37"/>
                    <a:pt x="34" y="35"/>
                  </a:cubicBezTo>
                  <a:cubicBezTo>
                    <a:pt x="34" y="35"/>
                    <a:pt x="32" y="39"/>
                    <a:pt x="34" y="43"/>
                  </a:cubicBezTo>
                  <a:cubicBezTo>
                    <a:pt x="32" y="42"/>
                    <a:pt x="31" y="38"/>
                    <a:pt x="32" y="42"/>
                  </a:cubicBezTo>
                  <a:cubicBezTo>
                    <a:pt x="32" y="44"/>
                    <a:pt x="28" y="44"/>
                    <a:pt x="26" y="39"/>
                  </a:cubicBezTo>
                  <a:cubicBezTo>
                    <a:pt x="24" y="37"/>
                    <a:pt x="25" y="38"/>
                    <a:pt x="25" y="38"/>
                  </a:cubicBezTo>
                  <a:cubicBezTo>
                    <a:pt x="25" y="38"/>
                    <a:pt x="21" y="32"/>
                    <a:pt x="16" y="37"/>
                  </a:cubicBezTo>
                  <a:cubicBezTo>
                    <a:pt x="14" y="40"/>
                    <a:pt x="14" y="46"/>
                    <a:pt x="18" y="49"/>
                  </a:cubicBezTo>
                  <a:cubicBezTo>
                    <a:pt x="16" y="49"/>
                    <a:pt x="15" y="48"/>
                    <a:pt x="15" y="48"/>
                  </a:cubicBezTo>
                  <a:cubicBezTo>
                    <a:pt x="15" y="48"/>
                    <a:pt x="17" y="51"/>
                    <a:pt x="17" y="52"/>
                  </a:cubicBezTo>
                  <a:cubicBezTo>
                    <a:pt x="16" y="54"/>
                    <a:pt x="13" y="56"/>
                    <a:pt x="13" y="56"/>
                  </a:cubicBezTo>
                  <a:cubicBezTo>
                    <a:pt x="13" y="56"/>
                    <a:pt x="12" y="55"/>
                    <a:pt x="11" y="53"/>
                  </a:cubicBezTo>
                  <a:cubicBezTo>
                    <a:pt x="11" y="55"/>
                    <a:pt x="12" y="56"/>
                    <a:pt x="12" y="56"/>
                  </a:cubicBezTo>
                  <a:cubicBezTo>
                    <a:pt x="12" y="56"/>
                    <a:pt x="10" y="54"/>
                    <a:pt x="9" y="57"/>
                  </a:cubicBezTo>
                  <a:cubicBezTo>
                    <a:pt x="6" y="55"/>
                    <a:pt x="0" y="32"/>
                    <a:pt x="3" y="17"/>
                  </a:cubicBezTo>
                  <a:cubicBezTo>
                    <a:pt x="4" y="11"/>
                    <a:pt x="9" y="9"/>
                    <a:pt x="12" y="9"/>
                  </a:cubicBezTo>
                  <a:cubicBezTo>
                    <a:pt x="15" y="9"/>
                    <a:pt x="15" y="10"/>
                    <a:pt x="15" y="10"/>
                  </a:cubicBez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6" name="Freeform 50"/>
            <p:cNvSpPr>
              <a:spLocks noChangeAspect="1"/>
            </p:cNvSpPr>
            <p:nvPr/>
          </p:nvSpPr>
          <p:spPr bwMode="auto">
            <a:xfrm>
              <a:off x="537" y="2102"/>
              <a:ext cx="26" cy="32"/>
            </a:xfrm>
            <a:custGeom>
              <a:avLst/>
              <a:gdLst/>
              <a:ahLst/>
              <a:cxnLst>
                <a:cxn ang="0">
                  <a:pos x="9" y="9"/>
                </a:cxn>
                <a:cxn ang="0">
                  <a:pos x="11" y="4"/>
                </a:cxn>
                <a:cxn ang="0">
                  <a:pos x="5" y="1"/>
                </a:cxn>
                <a:cxn ang="0">
                  <a:pos x="2" y="10"/>
                </a:cxn>
                <a:cxn ang="0">
                  <a:pos x="7" y="14"/>
                </a:cxn>
                <a:cxn ang="0">
                  <a:pos x="11" y="16"/>
                </a:cxn>
                <a:cxn ang="0">
                  <a:pos x="12" y="12"/>
                </a:cxn>
                <a:cxn ang="0">
                  <a:pos x="11" y="11"/>
                </a:cxn>
                <a:cxn ang="0">
                  <a:pos x="9" y="9"/>
                </a:cxn>
              </a:cxnLst>
              <a:rect l="0" t="0" r="r" b="b"/>
              <a:pathLst>
                <a:path w="13" h="16">
                  <a:moveTo>
                    <a:pt x="9" y="9"/>
                  </a:moveTo>
                  <a:cubicBezTo>
                    <a:pt x="9" y="9"/>
                    <a:pt x="11" y="7"/>
                    <a:pt x="11" y="4"/>
                  </a:cubicBezTo>
                  <a:cubicBezTo>
                    <a:pt x="10" y="2"/>
                    <a:pt x="7" y="0"/>
                    <a:pt x="5" y="1"/>
                  </a:cubicBezTo>
                  <a:cubicBezTo>
                    <a:pt x="3" y="2"/>
                    <a:pt x="0" y="6"/>
                    <a:pt x="2" y="10"/>
                  </a:cubicBezTo>
                  <a:cubicBezTo>
                    <a:pt x="4" y="13"/>
                    <a:pt x="5" y="14"/>
                    <a:pt x="7" y="14"/>
                  </a:cubicBezTo>
                  <a:cubicBezTo>
                    <a:pt x="9" y="15"/>
                    <a:pt x="10" y="16"/>
                    <a:pt x="11" y="16"/>
                  </a:cubicBezTo>
                  <a:cubicBezTo>
                    <a:pt x="12" y="16"/>
                    <a:pt x="13" y="14"/>
                    <a:pt x="12" y="12"/>
                  </a:cubicBezTo>
                  <a:cubicBezTo>
                    <a:pt x="12" y="11"/>
                    <a:pt x="12" y="11"/>
                    <a:pt x="11" y="11"/>
                  </a:cubicBezTo>
                  <a:cubicBezTo>
                    <a:pt x="10" y="10"/>
                    <a:pt x="11" y="8"/>
                    <a:pt x="9" y="9"/>
                  </a:cubicBezTo>
                  <a:close/>
                </a:path>
              </a:pathLst>
            </a:custGeom>
            <a:solidFill>
              <a:srgbClr val="F5B09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7" name="Freeform 51"/>
            <p:cNvSpPr>
              <a:spLocks noChangeAspect="1"/>
            </p:cNvSpPr>
            <p:nvPr/>
          </p:nvSpPr>
          <p:spPr bwMode="auto">
            <a:xfrm>
              <a:off x="595" y="2102"/>
              <a:ext cx="28" cy="6"/>
            </a:xfrm>
            <a:custGeom>
              <a:avLst/>
              <a:gdLst/>
              <a:ahLst/>
              <a:cxnLst>
                <a:cxn ang="0">
                  <a:pos x="14" y="1"/>
                </a:cxn>
                <a:cxn ang="0">
                  <a:pos x="10" y="1"/>
                </a:cxn>
                <a:cxn ang="0">
                  <a:pos x="3" y="1"/>
                </a:cxn>
                <a:cxn ang="0">
                  <a:pos x="3" y="1"/>
                </a:cxn>
                <a:cxn ang="0">
                  <a:pos x="2" y="2"/>
                </a:cxn>
                <a:cxn ang="0">
                  <a:pos x="2" y="2"/>
                </a:cxn>
                <a:cxn ang="0">
                  <a:pos x="1" y="2"/>
                </a:cxn>
                <a:cxn ang="0">
                  <a:pos x="0" y="3"/>
                </a:cxn>
                <a:cxn ang="0">
                  <a:pos x="2" y="3"/>
                </a:cxn>
                <a:cxn ang="0">
                  <a:pos x="3" y="3"/>
                </a:cxn>
                <a:cxn ang="0">
                  <a:pos x="5" y="2"/>
                </a:cxn>
                <a:cxn ang="0">
                  <a:pos x="6" y="2"/>
                </a:cxn>
                <a:cxn ang="0">
                  <a:pos x="10" y="2"/>
                </a:cxn>
                <a:cxn ang="0">
                  <a:pos x="13" y="3"/>
                </a:cxn>
                <a:cxn ang="0">
                  <a:pos x="14" y="1"/>
                </a:cxn>
              </a:cxnLst>
              <a:rect l="0" t="0" r="r" b="b"/>
              <a:pathLst>
                <a:path w="14" h="3">
                  <a:moveTo>
                    <a:pt x="14" y="1"/>
                  </a:moveTo>
                  <a:cubicBezTo>
                    <a:pt x="14" y="1"/>
                    <a:pt x="13" y="1"/>
                    <a:pt x="10" y="1"/>
                  </a:cubicBezTo>
                  <a:cubicBezTo>
                    <a:pt x="6" y="0"/>
                    <a:pt x="5" y="0"/>
                    <a:pt x="3" y="1"/>
                  </a:cubicBezTo>
                  <a:cubicBezTo>
                    <a:pt x="3" y="1"/>
                    <a:pt x="3" y="1"/>
                    <a:pt x="3" y="1"/>
                  </a:cubicBezTo>
                  <a:cubicBezTo>
                    <a:pt x="3" y="1"/>
                    <a:pt x="2" y="2"/>
                    <a:pt x="2" y="2"/>
                  </a:cubicBezTo>
                  <a:cubicBezTo>
                    <a:pt x="2" y="2"/>
                    <a:pt x="2" y="2"/>
                    <a:pt x="2" y="2"/>
                  </a:cubicBezTo>
                  <a:cubicBezTo>
                    <a:pt x="2" y="2"/>
                    <a:pt x="1" y="2"/>
                    <a:pt x="1" y="2"/>
                  </a:cubicBezTo>
                  <a:cubicBezTo>
                    <a:pt x="1" y="3"/>
                    <a:pt x="1" y="3"/>
                    <a:pt x="0" y="3"/>
                  </a:cubicBezTo>
                  <a:cubicBezTo>
                    <a:pt x="0" y="3"/>
                    <a:pt x="1" y="3"/>
                    <a:pt x="2" y="3"/>
                  </a:cubicBezTo>
                  <a:cubicBezTo>
                    <a:pt x="3" y="2"/>
                    <a:pt x="3" y="2"/>
                    <a:pt x="3" y="3"/>
                  </a:cubicBezTo>
                  <a:cubicBezTo>
                    <a:pt x="3" y="3"/>
                    <a:pt x="4" y="2"/>
                    <a:pt x="5" y="2"/>
                  </a:cubicBezTo>
                  <a:cubicBezTo>
                    <a:pt x="6" y="2"/>
                    <a:pt x="6" y="2"/>
                    <a:pt x="6" y="2"/>
                  </a:cubicBezTo>
                  <a:cubicBezTo>
                    <a:pt x="6" y="2"/>
                    <a:pt x="8" y="2"/>
                    <a:pt x="10" y="2"/>
                  </a:cubicBezTo>
                  <a:cubicBezTo>
                    <a:pt x="11" y="2"/>
                    <a:pt x="12" y="3"/>
                    <a:pt x="13" y="3"/>
                  </a:cubicBezTo>
                  <a:cubicBezTo>
                    <a:pt x="14" y="3"/>
                    <a:pt x="14" y="2"/>
                    <a:pt x="14" y="1"/>
                  </a:cubicBezTo>
                  <a:close/>
                </a:path>
              </a:pathLst>
            </a:custGeom>
            <a:solidFill>
              <a:srgbClr val="572E4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8" name="Freeform 52"/>
            <p:cNvSpPr>
              <a:spLocks noChangeAspect="1"/>
            </p:cNvSpPr>
            <p:nvPr/>
          </p:nvSpPr>
          <p:spPr bwMode="auto">
            <a:xfrm>
              <a:off x="607" y="2110"/>
              <a:ext cx="8" cy="6"/>
            </a:xfrm>
            <a:custGeom>
              <a:avLst/>
              <a:gdLst/>
              <a:ahLst/>
              <a:cxnLst>
                <a:cxn ang="0">
                  <a:pos x="0" y="1"/>
                </a:cxn>
                <a:cxn ang="0">
                  <a:pos x="0" y="2"/>
                </a:cxn>
                <a:cxn ang="0">
                  <a:pos x="2" y="3"/>
                </a:cxn>
                <a:cxn ang="0">
                  <a:pos x="3" y="0"/>
                </a:cxn>
                <a:cxn ang="0">
                  <a:pos x="0" y="1"/>
                </a:cxn>
              </a:cxnLst>
              <a:rect l="0" t="0" r="r" b="b"/>
              <a:pathLst>
                <a:path w="4" h="3">
                  <a:moveTo>
                    <a:pt x="0" y="1"/>
                  </a:moveTo>
                  <a:cubicBezTo>
                    <a:pt x="0" y="1"/>
                    <a:pt x="0" y="2"/>
                    <a:pt x="0" y="2"/>
                  </a:cubicBezTo>
                  <a:cubicBezTo>
                    <a:pt x="1" y="3"/>
                    <a:pt x="2" y="3"/>
                    <a:pt x="2" y="3"/>
                  </a:cubicBezTo>
                  <a:cubicBezTo>
                    <a:pt x="3" y="2"/>
                    <a:pt x="4" y="1"/>
                    <a:pt x="3" y="0"/>
                  </a:cubicBezTo>
                  <a:cubicBezTo>
                    <a:pt x="2" y="0"/>
                    <a:pt x="0" y="0"/>
                    <a:pt x="0" y="1"/>
                  </a:cubicBez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89" name="Oval 53"/>
            <p:cNvSpPr>
              <a:spLocks noChangeAspect="1" noChangeArrowheads="1"/>
            </p:cNvSpPr>
            <p:nvPr/>
          </p:nvSpPr>
          <p:spPr bwMode="auto">
            <a:xfrm>
              <a:off x="609" y="2110"/>
              <a:ext cx="4" cy="4"/>
            </a:xfrm>
            <a:prstGeom prst="ellipse">
              <a:avLst/>
            </a:pr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90" name="Oval 54"/>
            <p:cNvSpPr>
              <a:spLocks noChangeAspect="1" noChangeArrowheads="1"/>
            </p:cNvSpPr>
            <p:nvPr/>
          </p:nvSpPr>
          <p:spPr bwMode="auto">
            <a:xfrm>
              <a:off x="611" y="2110"/>
              <a:ext cx="2" cy="4"/>
            </a:xfrm>
            <a:prstGeom prst="ellipse">
              <a:avLst/>
            </a:prstGeom>
            <a:solidFill>
              <a:srgbClr val="F19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91" name="Freeform 55"/>
            <p:cNvSpPr>
              <a:spLocks noChangeAspect="1"/>
            </p:cNvSpPr>
            <p:nvPr/>
          </p:nvSpPr>
          <p:spPr bwMode="auto">
            <a:xfrm>
              <a:off x="555" y="2138"/>
              <a:ext cx="32" cy="38"/>
            </a:xfrm>
            <a:custGeom>
              <a:avLst/>
              <a:gdLst/>
              <a:ahLst/>
              <a:cxnLst>
                <a:cxn ang="0">
                  <a:pos x="2" y="0"/>
                </a:cxn>
                <a:cxn ang="0">
                  <a:pos x="7" y="13"/>
                </a:cxn>
                <a:cxn ang="0">
                  <a:pos x="16" y="19"/>
                </a:cxn>
                <a:cxn ang="0">
                  <a:pos x="6" y="9"/>
                </a:cxn>
                <a:cxn ang="0">
                  <a:pos x="2" y="0"/>
                </a:cxn>
              </a:cxnLst>
              <a:rect l="0" t="0" r="r" b="b"/>
              <a:pathLst>
                <a:path w="16" h="19">
                  <a:moveTo>
                    <a:pt x="2" y="0"/>
                  </a:moveTo>
                  <a:cubicBezTo>
                    <a:pt x="2" y="0"/>
                    <a:pt x="0" y="8"/>
                    <a:pt x="7" y="13"/>
                  </a:cubicBezTo>
                  <a:cubicBezTo>
                    <a:pt x="14" y="18"/>
                    <a:pt x="16" y="19"/>
                    <a:pt x="16" y="19"/>
                  </a:cubicBezTo>
                  <a:cubicBezTo>
                    <a:pt x="16" y="19"/>
                    <a:pt x="7" y="13"/>
                    <a:pt x="6" y="9"/>
                  </a:cubicBezTo>
                  <a:cubicBezTo>
                    <a:pt x="4" y="6"/>
                    <a:pt x="4" y="7"/>
                    <a:pt x="2" y="0"/>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92" name="Freeform 56"/>
            <p:cNvSpPr>
              <a:spLocks noChangeAspect="1"/>
            </p:cNvSpPr>
            <p:nvPr/>
          </p:nvSpPr>
          <p:spPr bwMode="auto">
            <a:xfrm>
              <a:off x="509" y="2052"/>
              <a:ext cx="22" cy="62"/>
            </a:xfrm>
            <a:custGeom>
              <a:avLst/>
              <a:gdLst/>
              <a:ahLst/>
              <a:cxnLst>
                <a:cxn ang="0">
                  <a:pos x="11" y="1"/>
                </a:cxn>
                <a:cxn ang="0">
                  <a:pos x="4" y="31"/>
                </a:cxn>
                <a:cxn ang="0">
                  <a:pos x="11" y="1"/>
                </a:cxn>
              </a:cxnLst>
              <a:rect l="0" t="0" r="r" b="b"/>
              <a:pathLst>
                <a:path w="11" h="31">
                  <a:moveTo>
                    <a:pt x="11" y="1"/>
                  </a:moveTo>
                  <a:cubicBezTo>
                    <a:pt x="11" y="1"/>
                    <a:pt x="0" y="0"/>
                    <a:pt x="4" y="31"/>
                  </a:cubicBezTo>
                  <a:cubicBezTo>
                    <a:pt x="3" y="12"/>
                    <a:pt x="4" y="5"/>
                    <a:pt x="11" y="1"/>
                  </a:cubicBezTo>
                  <a:close/>
                </a:path>
              </a:pathLst>
            </a:custGeom>
            <a:solidFill>
              <a:srgbClr val="9A7D8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193" name="Freeform 57"/>
            <p:cNvSpPr>
              <a:spLocks noChangeAspect="1"/>
            </p:cNvSpPr>
            <p:nvPr/>
          </p:nvSpPr>
          <p:spPr bwMode="auto">
            <a:xfrm>
              <a:off x="513" y="2160"/>
              <a:ext cx="78" cy="52"/>
            </a:xfrm>
            <a:custGeom>
              <a:avLst/>
              <a:gdLst/>
              <a:ahLst/>
              <a:cxnLst>
                <a:cxn ang="0">
                  <a:pos x="2" y="0"/>
                </a:cxn>
                <a:cxn ang="0">
                  <a:pos x="0" y="8"/>
                </a:cxn>
                <a:cxn ang="0">
                  <a:pos x="39" y="26"/>
                </a:cxn>
                <a:cxn ang="0">
                  <a:pos x="37" y="14"/>
                </a:cxn>
                <a:cxn ang="0">
                  <a:pos x="2" y="0"/>
                </a:cxn>
              </a:cxnLst>
              <a:rect l="0" t="0" r="r" b="b"/>
              <a:pathLst>
                <a:path w="39" h="26">
                  <a:moveTo>
                    <a:pt x="2" y="0"/>
                  </a:moveTo>
                  <a:cubicBezTo>
                    <a:pt x="2" y="0"/>
                    <a:pt x="2" y="6"/>
                    <a:pt x="0" y="8"/>
                  </a:cubicBezTo>
                  <a:cubicBezTo>
                    <a:pt x="4" y="13"/>
                    <a:pt x="26" y="24"/>
                    <a:pt x="39" y="26"/>
                  </a:cubicBezTo>
                  <a:cubicBezTo>
                    <a:pt x="38" y="21"/>
                    <a:pt x="37" y="18"/>
                    <a:pt x="37" y="14"/>
                  </a:cubicBezTo>
                  <a:cubicBezTo>
                    <a:pt x="28" y="12"/>
                    <a:pt x="2" y="2"/>
                    <a:pt x="2" y="0"/>
                  </a:cubicBezTo>
                  <a:close/>
                </a:path>
              </a:pathLst>
            </a:custGeom>
            <a:solidFill>
              <a:srgbClr val="EEE8E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grpSp>
      <p:sp>
        <p:nvSpPr>
          <p:cNvPr id="194" name="矩形 193"/>
          <p:cNvSpPr/>
          <p:nvPr/>
        </p:nvSpPr>
        <p:spPr>
          <a:xfrm>
            <a:off x="2661478" y="3182582"/>
            <a:ext cx="776248"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Manual download</a:t>
            </a:r>
          </a:p>
        </p:txBody>
      </p:sp>
      <p:sp>
        <p:nvSpPr>
          <p:cNvPr id="195" name="矩形 194"/>
          <p:cNvSpPr/>
          <p:nvPr/>
        </p:nvSpPr>
        <p:spPr>
          <a:xfrm>
            <a:off x="4612079" y="3219523"/>
            <a:ext cx="963001"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Manual upgrade</a:t>
            </a:r>
          </a:p>
        </p:txBody>
      </p:sp>
      <p:grpSp>
        <p:nvGrpSpPr>
          <p:cNvPr id="196" name="组合 195"/>
          <p:cNvGrpSpPr/>
          <p:nvPr/>
        </p:nvGrpSpPr>
        <p:grpSpPr>
          <a:xfrm>
            <a:off x="2667550" y="2036104"/>
            <a:ext cx="1386673" cy="717460"/>
            <a:chOff x="1422400" y="2675467"/>
            <a:chExt cx="1137920" cy="670560"/>
          </a:xfrm>
        </p:grpSpPr>
        <p:sp>
          <p:nvSpPr>
            <p:cNvPr id="197" name="Freeform 5"/>
            <p:cNvSpPr>
              <a:spLocks noEditPoints="1"/>
            </p:cNvSpPr>
            <p:nvPr/>
          </p:nvSpPr>
          <p:spPr bwMode="auto">
            <a:xfrm>
              <a:off x="1627759" y="2797250"/>
              <a:ext cx="572914" cy="492750"/>
            </a:xfrm>
            <a:custGeom>
              <a:avLst/>
              <a:gdLst/>
              <a:ahLst/>
              <a:cxnLst>
                <a:cxn ang="0">
                  <a:pos x="11410" y="2"/>
                </a:cxn>
                <a:cxn ang="0">
                  <a:pos x="11555" y="20"/>
                </a:cxn>
                <a:cxn ang="0">
                  <a:pos x="11692" y="59"/>
                </a:cxn>
                <a:cxn ang="0">
                  <a:pos x="11821" y="117"/>
                </a:cxn>
                <a:cxn ang="0">
                  <a:pos x="11939" y="193"/>
                </a:cxn>
                <a:cxn ang="0">
                  <a:pos x="12044" y="284"/>
                </a:cxn>
                <a:cxn ang="0">
                  <a:pos x="12136" y="390"/>
                </a:cxn>
                <a:cxn ang="0">
                  <a:pos x="12211" y="508"/>
                </a:cxn>
                <a:cxn ang="0">
                  <a:pos x="12270" y="637"/>
                </a:cxn>
                <a:cxn ang="0">
                  <a:pos x="12309" y="774"/>
                </a:cxn>
                <a:cxn ang="0">
                  <a:pos x="12327" y="919"/>
                </a:cxn>
                <a:cxn ang="0">
                  <a:pos x="12327" y="8512"/>
                </a:cxn>
                <a:cxn ang="0">
                  <a:pos x="12309" y="8656"/>
                </a:cxn>
                <a:cxn ang="0">
                  <a:pos x="12270" y="8795"/>
                </a:cxn>
                <a:cxn ang="0">
                  <a:pos x="12211" y="8923"/>
                </a:cxn>
                <a:cxn ang="0">
                  <a:pos x="12136" y="9040"/>
                </a:cxn>
                <a:cxn ang="0">
                  <a:pos x="12044" y="9146"/>
                </a:cxn>
                <a:cxn ang="0">
                  <a:pos x="11939" y="9237"/>
                </a:cxn>
                <a:cxn ang="0">
                  <a:pos x="11821" y="9313"/>
                </a:cxn>
                <a:cxn ang="0">
                  <a:pos x="11692" y="9371"/>
                </a:cxn>
                <a:cxn ang="0">
                  <a:pos x="11555" y="9411"/>
                </a:cxn>
                <a:cxn ang="0">
                  <a:pos x="11410" y="9430"/>
                </a:cxn>
                <a:cxn ang="0">
                  <a:pos x="8133" y="9818"/>
                </a:cxn>
                <a:cxn ang="0">
                  <a:pos x="968" y="9431"/>
                </a:cxn>
                <a:cxn ang="0">
                  <a:pos x="821" y="9420"/>
                </a:cxn>
                <a:cxn ang="0">
                  <a:pos x="681" y="9387"/>
                </a:cxn>
                <a:cxn ang="0">
                  <a:pos x="550" y="9335"/>
                </a:cxn>
                <a:cxn ang="0">
                  <a:pos x="428" y="9265"/>
                </a:cxn>
                <a:cxn ang="0">
                  <a:pos x="318" y="9179"/>
                </a:cxn>
                <a:cxn ang="0">
                  <a:pos x="222" y="9077"/>
                </a:cxn>
                <a:cxn ang="0">
                  <a:pos x="140" y="8964"/>
                </a:cxn>
                <a:cxn ang="0">
                  <a:pos x="77" y="8838"/>
                </a:cxn>
                <a:cxn ang="0">
                  <a:pos x="31" y="8703"/>
                </a:cxn>
                <a:cxn ang="0">
                  <a:pos x="5" y="8561"/>
                </a:cxn>
                <a:cxn ang="0">
                  <a:pos x="0" y="969"/>
                </a:cxn>
                <a:cxn ang="0">
                  <a:pos x="11" y="822"/>
                </a:cxn>
                <a:cxn ang="0">
                  <a:pos x="44" y="682"/>
                </a:cxn>
                <a:cxn ang="0">
                  <a:pos x="96" y="550"/>
                </a:cxn>
                <a:cxn ang="0">
                  <a:pos x="166" y="428"/>
                </a:cxn>
                <a:cxn ang="0">
                  <a:pos x="252" y="318"/>
                </a:cxn>
                <a:cxn ang="0">
                  <a:pos x="353" y="222"/>
                </a:cxn>
                <a:cxn ang="0">
                  <a:pos x="467" y="141"/>
                </a:cxn>
                <a:cxn ang="0">
                  <a:pos x="592" y="76"/>
                </a:cxn>
                <a:cxn ang="0">
                  <a:pos x="727" y="30"/>
                </a:cxn>
                <a:cxn ang="0">
                  <a:pos x="869" y="5"/>
                </a:cxn>
                <a:cxn ang="0">
                  <a:pos x="2888" y="10546"/>
                </a:cxn>
                <a:cxn ang="0">
                  <a:pos x="9033" y="10200"/>
                </a:cxn>
                <a:cxn ang="0">
                  <a:pos x="2888" y="11322"/>
                </a:cxn>
                <a:cxn ang="0">
                  <a:pos x="11211" y="969"/>
                </a:cxn>
                <a:cxn ang="0">
                  <a:pos x="1117" y="969"/>
                </a:cxn>
              </a:cxnLst>
              <a:rect l="0" t="0" r="r" b="b"/>
              <a:pathLst>
                <a:path w="12329" h="11322">
                  <a:moveTo>
                    <a:pt x="968" y="0"/>
                  </a:moveTo>
                  <a:lnTo>
                    <a:pt x="11361" y="0"/>
                  </a:lnTo>
                  <a:lnTo>
                    <a:pt x="11410" y="2"/>
                  </a:lnTo>
                  <a:lnTo>
                    <a:pt x="11459" y="5"/>
                  </a:lnTo>
                  <a:lnTo>
                    <a:pt x="11507" y="11"/>
                  </a:lnTo>
                  <a:lnTo>
                    <a:pt x="11555" y="20"/>
                  </a:lnTo>
                  <a:lnTo>
                    <a:pt x="11601" y="30"/>
                  </a:lnTo>
                  <a:lnTo>
                    <a:pt x="11647" y="44"/>
                  </a:lnTo>
                  <a:lnTo>
                    <a:pt x="11692" y="59"/>
                  </a:lnTo>
                  <a:lnTo>
                    <a:pt x="11736" y="76"/>
                  </a:lnTo>
                  <a:lnTo>
                    <a:pt x="11779" y="96"/>
                  </a:lnTo>
                  <a:lnTo>
                    <a:pt x="11821" y="117"/>
                  </a:lnTo>
                  <a:lnTo>
                    <a:pt x="11861" y="141"/>
                  </a:lnTo>
                  <a:lnTo>
                    <a:pt x="11901" y="167"/>
                  </a:lnTo>
                  <a:lnTo>
                    <a:pt x="11939" y="193"/>
                  </a:lnTo>
                  <a:lnTo>
                    <a:pt x="11975" y="222"/>
                  </a:lnTo>
                  <a:lnTo>
                    <a:pt x="12011" y="253"/>
                  </a:lnTo>
                  <a:lnTo>
                    <a:pt x="12044" y="284"/>
                  </a:lnTo>
                  <a:lnTo>
                    <a:pt x="12076" y="318"/>
                  </a:lnTo>
                  <a:lnTo>
                    <a:pt x="12107" y="354"/>
                  </a:lnTo>
                  <a:lnTo>
                    <a:pt x="12136" y="390"/>
                  </a:lnTo>
                  <a:lnTo>
                    <a:pt x="12162" y="428"/>
                  </a:lnTo>
                  <a:lnTo>
                    <a:pt x="12188" y="468"/>
                  </a:lnTo>
                  <a:lnTo>
                    <a:pt x="12211" y="508"/>
                  </a:lnTo>
                  <a:lnTo>
                    <a:pt x="12233" y="550"/>
                  </a:lnTo>
                  <a:lnTo>
                    <a:pt x="12252" y="593"/>
                  </a:lnTo>
                  <a:lnTo>
                    <a:pt x="12270" y="637"/>
                  </a:lnTo>
                  <a:lnTo>
                    <a:pt x="12285" y="682"/>
                  </a:lnTo>
                  <a:lnTo>
                    <a:pt x="12298" y="728"/>
                  </a:lnTo>
                  <a:lnTo>
                    <a:pt x="12309" y="774"/>
                  </a:lnTo>
                  <a:lnTo>
                    <a:pt x="12318" y="822"/>
                  </a:lnTo>
                  <a:lnTo>
                    <a:pt x="12324" y="870"/>
                  </a:lnTo>
                  <a:lnTo>
                    <a:pt x="12327" y="919"/>
                  </a:lnTo>
                  <a:lnTo>
                    <a:pt x="12329" y="969"/>
                  </a:lnTo>
                  <a:lnTo>
                    <a:pt x="12329" y="8462"/>
                  </a:lnTo>
                  <a:lnTo>
                    <a:pt x="12327" y="8512"/>
                  </a:lnTo>
                  <a:lnTo>
                    <a:pt x="12324" y="8561"/>
                  </a:lnTo>
                  <a:lnTo>
                    <a:pt x="12318" y="8609"/>
                  </a:lnTo>
                  <a:lnTo>
                    <a:pt x="12309" y="8656"/>
                  </a:lnTo>
                  <a:lnTo>
                    <a:pt x="12298" y="8703"/>
                  </a:lnTo>
                  <a:lnTo>
                    <a:pt x="12285" y="8750"/>
                  </a:lnTo>
                  <a:lnTo>
                    <a:pt x="12270" y="8795"/>
                  </a:lnTo>
                  <a:lnTo>
                    <a:pt x="12252" y="8838"/>
                  </a:lnTo>
                  <a:lnTo>
                    <a:pt x="12233" y="8881"/>
                  </a:lnTo>
                  <a:lnTo>
                    <a:pt x="12211" y="8923"/>
                  </a:lnTo>
                  <a:lnTo>
                    <a:pt x="12188" y="8964"/>
                  </a:lnTo>
                  <a:lnTo>
                    <a:pt x="12162" y="9003"/>
                  </a:lnTo>
                  <a:lnTo>
                    <a:pt x="12136" y="9040"/>
                  </a:lnTo>
                  <a:lnTo>
                    <a:pt x="12107" y="9077"/>
                  </a:lnTo>
                  <a:lnTo>
                    <a:pt x="12076" y="9112"/>
                  </a:lnTo>
                  <a:lnTo>
                    <a:pt x="12044" y="9146"/>
                  </a:lnTo>
                  <a:lnTo>
                    <a:pt x="12011" y="9179"/>
                  </a:lnTo>
                  <a:lnTo>
                    <a:pt x="11975" y="9209"/>
                  </a:lnTo>
                  <a:lnTo>
                    <a:pt x="11939" y="9237"/>
                  </a:lnTo>
                  <a:lnTo>
                    <a:pt x="11901" y="9265"/>
                  </a:lnTo>
                  <a:lnTo>
                    <a:pt x="11861" y="9290"/>
                  </a:lnTo>
                  <a:lnTo>
                    <a:pt x="11821" y="9313"/>
                  </a:lnTo>
                  <a:lnTo>
                    <a:pt x="11779" y="9335"/>
                  </a:lnTo>
                  <a:lnTo>
                    <a:pt x="11736" y="9354"/>
                  </a:lnTo>
                  <a:lnTo>
                    <a:pt x="11692" y="9371"/>
                  </a:lnTo>
                  <a:lnTo>
                    <a:pt x="11647" y="9387"/>
                  </a:lnTo>
                  <a:lnTo>
                    <a:pt x="11601" y="9400"/>
                  </a:lnTo>
                  <a:lnTo>
                    <a:pt x="11555" y="9411"/>
                  </a:lnTo>
                  <a:lnTo>
                    <a:pt x="11507" y="9420"/>
                  </a:lnTo>
                  <a:lnTo>
                    <a:pt x="11459" y="9426"/>
                  </a:lnTo>
                  <a:lnTo>
                    <a:pt x="11410" y="9430"/>
                  </a:lnTo>
                  <a:lnTo>
                    <a:pt x="11361" y="9431"/>
                  </a:lnTo>
                  <a:lnTo>
                    <a:pt x="8133" y="9431"/>
                  </a:lnTo>
                  <a:lnTo>
                    <a:pt x="8133" y="9818"/>
                  </a:lnTo>
                  <a:lnTo>
                    <a:pt x="4195" y="9818"/>
                  </a:lnTo>
                  <a:lnTo>
                    <a:pt x="4195" y="9431"/>
                  </a:lnTo>
                  <a:lnTo>
                    <a:pt x="968" y="9431"/>
                  </a:lnTo>
                  <a:lnTo>
                    <a:pt x="918" y="9430"/>
                  </a:lnTo>
                  <a:lnTo>
                    <a:pt x="869" y="9426"/>
                  </a:lnTo>
                  <a:lnTo>
                    <a:pt x="821" y="9420"/>
                  </a:lnTo>
                  <a:lnTo>
                    <a:pt x="774" y="9411"/>
                  </a:lnTo>
                  <a:lnTo>
                    <a:pt x="727" y="9400"/>
                  </a:lnTo>
                  <a:lnTo>
                    <a:pt x="681" y="9387"/>
                  </a:lnTo>
                  <a:lnTo>
                    <a:pt x="636" y="9371"/>
                  </a:lnTo>
                  <a:lnTo>
                    <a:pt x="592" y="9354"/>
                  </a:lnTo>
                  <a:lnTo>
                    <a:pt x="550" y="9335"/>
                  </a:lnTo>
                  <a:lnTo>
                    <a:pt x="508" y="9313"/>
                  </a:lnTo>
                  <a:lnTo>
                    <a:pt x="467" y="9290"/>
                  </a:lnTo>
                  <a:lnTo>
                    <a:pt x="428" y="9265"/>
                  </a:lnTo>
                  <a:lnTo>
                    <a:pt x="390" y="9237"/>
                  </a:lnTo>
                  <a:lnTo>
                    <a:pt x="353" y="9209"/>
                  </a:lnTo>
                  <a:lnTo>
                    <a:pt x="318" y="9179"/>
                  </a:lnTo>
                  <a:lnTo>
                    <a:pt x="285" y="9146"/>
                  </a:lnTo>
                  <a:lnTo>
                    <a:pt x="252" y="9112"/>
                  </a:lnTo>
                  <a:lnTo>
                    <a:pt x="222" y="9077"/>
                  </a:lnTo>
                  <a:lnTo>
                    <a:pt x="192" y="9040"/>
                  </a:lnTo>
                  <a:lnTo>
                    <a:pt x="166" y="9003"/>
                  </a:lnTo>
                  <a:lnTo>
                    <a:pt x="140" y="8964"/>
                  </a:lnTo>
                  <a:lnTo>
                    <a:pt x="117" y="8923"/>
                  </a:lnTo>
                  <a:lnTo>
                    <a:pt x="96" y="8881"/>
                  </a:lnTo>
                  <a:lnTo>
                    <a:pt x="77" y="8838"/>
                  </a:lnTo>
                  <a:lnTo>
                    <a:pt x="59" y="8795"/>
                  </a:lnTo>
                  <a:lnTo>
                    <a:pt x="44" y="8750"/>
                  </a:lnTo>
                  <a:lnTo>
                    <a:pt x="31" y="8703"/>
                  </a:lnTo>
                  <a:lnTo>
                    <a:pt x="19" y="8656"/>
                  </a:lnTo>
                  <a:lnTo>
                    <a:pt x="11" y="8609"/>
                  </a:lnTo>
                  <a:lnTo>
                    <a:pt x="5" y="8561"/>
                  </a:lnTo>
                  <a:lnTo>
                    <a:pt x="1" y="8512"/>
                  </a:lnTo>
                  <a:lnTo>
                    <a:pt x="0" y="8462"/>
                  </a:lnTo>
                  <a:lnTo>
                    <a:pt x="0" y="969"/>
                  </a:lnTo>
                  <a:lnTo>
                    <a:pt x="1" y="919"/>
                  </a:lnTo>
                  <a:lnTo>
                    <a:pt x="5" y="870"/>
                  </a:lnTo>
                  <a:lnTo>
                    <a:pt x="11" y="822"/>
                  </a:lnTo>
                  <a:lnTo>
                    <a:pt x="19" y="774"/>
                  </a:lnTo>
                  <a:lnTo>
                    <a:pt x="31" y="728"/>
                  </a:lnTo>
                  <a:lnTo>
                    <a:pt x="44" y="682"/>
                  </a:lnTo>
                  <a:lnTo>
                    <a:pt x="59" y="637"/>
                  </a:lnTo>
                  <a:lnTo>
                    <a:pt x="77" y="593"/>
                  </a:lnTo>
                  <a:lnTo>
                    <a:pt x="96" y="550"/>
                  </a:lnTo>
                  <a:lnTo>
                    <a:pt x="117" y="508"/>
                  </a:lnTo>
                  <a:lnTo>
                    <a:pt x="140" y="468"/>
                  </a:lnTo>
                  <a:lnTo>
                    <a:pt x="166" y="428"/>
                  </a:lnTo>
                  <a:lnTo>
                    <a:pt x="192" y="390"/>
                  </a:lnTo>
                  <a:lnTo>
                    <a:pt x="222" y="354"/>
                  </a:lnTo>
                  <a:lnTo>
                    <a:pt x="252" y="318"/>
                  </a:lnTo>
                  <a:lnTo>
                    <a:pt x="285" y="284"/>
                  </a:lnTo>
                  <a:lnTo>
                    <a:pt x="318" y="253"/>
                  </a:lnTo>
                  <a:lnTo>
                    <a:pt x="353" y="222"/>
                  </a:lnTo>
                  <a:lnTo>
                    <a:pt x="390" y="193"/>
                  </a:lnTo>
                  <a:lnTo>
                    <a:pt x="428" y="167"/>
                  </a:lnTo>
                  <a:lnTo>
                    <a:pt x="467" y="141"/>
                  </a:lnTo>
                  <a:lnTo>
                    <a:pt x="508" y="117"/>
                  </a:lnTo>
                  <a:lnTo>
                    <a:pt x="550" y="96"/>
                  </a:lnTo>
                  <a:lnTo>
                    <a:pt x="592" y="76"/>
                  </a:lnTo>
                  <a:lnTo>
                    <a:pt x="636" y="59"/>
                  </a:lnTo>
                  <a:lnTo>
                    <a:pt x="681" y="44"/>
                  </a:lnTo>
                  <a:lnTo>
                    <a:pt x="727" y="30"/>
                  </a:lnTo>
                  <a:lnTo>
                    <a:pt x="774" y="20"/>
                  </a:lnTo>
                  <a:lnTo>
                    <a:pt x="821" y="11"/>
                  </a:lnTo>
                  <a:lnTo>
                    <a:pt x="869" y="5"/>
                  </a:lnTo>
                  <a:lnTo>
                    <a:pt x="918" y="2"/>
                  </a:lnTo>
                  <a:lnTo>
                    <a:pt x="968" y="0"/>
                  </a:lnTo>
                  <a:close/>
                  <a:moveTo>
                    <a:pt x="2888" y="10546"/>
                  </a:moveTo>
                  <a:lnTo>
                    <a:pt x="2888" y="10546"/>
                  </a:lnTo>
                  <a:lnTo>
                    <a:pt x="3295" y="10200"/>
                  </a:lnTo>
                  <a:lnTo>
                    <a:pt x="9033" y="10200"/>
                  </a:lnTo>
                  <a:lnTo>
                    <a:pt x="9441" y="10546"/>
                  </a:lnTo>
                  <a:lnTo>
                    <a:pt x="9441" y="11322"/>
                  </a:lnTo>
                  <a:lnTo>
                    <a:pt x="2888" y="11322"/>
                  </a:lnTo>
                  <a:lnTo>
                    <a:pt x="2888" y="10546"/>
                  </a:lnTo>
                  <a:close/>
                  <a:moveTo>
                    <a:pt x="1117" y="969"/>
                  </a:moveTo>
                  <a:lnTo>
                    <a:pt x="11211" y="969"/>
                  </a:lnTo>
                  <a:lnTo>
                    <a:pt x="11211" y="8462"/>
                  </a:lnTo>
                  <a:lnTo>
                    <a:pt x="1117" y="8462"/>
                  </a:lnTo>
                  <a:lnTo>
                    <a:pt x="1117" y="969"/>
                  </a:lnTo>
                  <a:close/>
                </a:path>
              </a:pathLst>
            </a:custGeom>
            <a:solidFill>
              <a:sysClr val="window" lastClr="FFFFFF">
                <a:lumMod val="50000"/>
              </a:sysClr>
            </a:solidFill>
            <a:ln w="9525">
              <a:noFill/>
              <a:round/>
              <a:headEnd/>
              <a:tailEnd/>
            </a:ln>
          </p:spPr>
          <p:txBody>
            <a:bodyPr vert="horz" wrap="square" lIns="91379" tIns="45689" rIns="91379" bIns="45689"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sng" strike="noStrike" kern="0" cap="none" spc="0" normalizeH="0" baseline="0" noProof="0" dirty="0">
                <a:ln>
                  <a:noFill/>
                </a:ln>
                <a:solidFill>
                  <a:prstClr val="white"/>
                </a:solidFill>
                <a:effectLst/>
                <a:uLnTx/>
                <a:uFillTx/>
                <a:latin typeface="Arial" panose="020B0604020202020204" pitchFamily="34" charset="0"/>
                <a:ea typeface="宋体" charset="-122"/>
                <a:cs typeface="Arial" pitchFamily="34" charset="0"/>
                <a:sym typeface="Helvetica Neue"/>
              </a:endParaRPr>
            </a:p>
          </p:txBody>
        </p:sp>
        <p:sp>
          <p:nvSpPr>
            <p:cNvPr id="198" name="Freeform 6"/>
            <p:cNvSpPr>
              <a:spLocks noEditPoints="1"/>
            </p:cNvSpPr>
            <p:nvPr/>
          </p:nvSpPr>
          <p:spPr bwMode="auto">
            <a:xfrm>
              <a:off x="2023974" y="2738119"/>
              <a:ext cx="429100" cy="544453"/>
            </a:xfrm>
            <a:custGeom>
              <a:avLst/>
              <a:gdLst/>
              <a:ahLst/>
              <a:cxnLst>
                <a:cxn ang="0">
                  <a:pos x="6426" y="15"/>
                </a:cxn>
                <a:cxn ang="0">
                  <a:pos x="6572" y="81"/>
                </a:cxn>
                <a:cxn ang="0">
                  <a:pos x="6686" y="190"/>
                </a:cxn>
                <a:cxn ang="0">
                  <a:pos x="6759" y="332"/>
                </a:cxn>
                <a:cxn ang="0">
                  <a:pos x="6780" y="12044"/>
                </a:cxn>
                <a:cxn ang="0">
                  <a:pos x="6751" y="12206"/>
                </a:cxn>
                <a:cxn ang="0">
                  <a:pos x="6671" y="12344"/>
                </a:cxn>
                <a:cxn ang="0">
                  <a:pos x="6553" y="12447"/>
                </a:cxn>
                <a:cxn ang="0">
                  <a:pos x="6403" y="12506"/>
                </a:cxn>
                <a:cxn ang="0">
                  <a:pos x="424" y="12513"/>
                </a:cxn>
                <a:cxn ang="0">
                  <a:pos x="268" y="12469"/>
                </a:cxn>
                <a:cxn ang="0">
                  <a:pos x="139" y="12377"/>
                </a:cxn>
                <a:cxn ang="0">
                  <a:pos x="47" y="12248"/>
                </a:cxn>
                <a:cxn ang="0">
                  <a:pos x="3" y="12092"/>
                </a:cxn>
                <a:cxn ang="0">
                  <a:pos x="1971" y="10952"/>
                </a:cxn>
                <a:cxn ang="0">
                  <a:pos x="2201" y="10885"/>
                </a:cxn>
                <a:cxn ang="0">
                  <a:pos x="2412" y="10778"/>
                </a:cxn>
                <a:cxn ang="0">
                  <a:pos x="2782" y="10424"/>
                </a:cxn>
                <a:cxn ang="0">
                  <a:pos x="2899" y="10222"/>
                </a:cxn>
                <a:cxn ang="0">
                  <a:pos x="2963" y="10051"/>
                </a:cxn>
                <a:cxn ang="0">
                  <a:pos x="3003" y="9870"/>
                </a:cxn>
                <a:cxn ang="0">
                  <a:pos x="3018" y="9679"/>
                </a:cxn>
                <a:cxn ang="0">
                  <a:pos x="6497" y="1691"/>
                </a:cxn>
                <a:cxn ang="0">
                  <a:pos x="2719" y="1479"/>
                </a:cxn>
                <a:cxn ang="0">
                  <a:pos x="2505" y="1273"/>
                </a:cxn>
                <a:cxn ang="0">
                  <a:pos x="2248" y="1121"/>
                </a:cxn>
                <a:cxn ang="0">
                  <a:pos x="1957" y="1032"/>
                </a:cxn>
                <a:cxn ang="0">
                  <a:pos x="0" y="471"/>
                </a:cxn>
                <a:cxn ang="0">
                  <a:pos x="28" y="310"/>
                </a:cxn>
                <a:cxn ang="0">
                  <a:pos x="108" y="172"/>
                </a:cxn>
                <a:cxn ang="0">
                  <a:pos x="227" y="69"/>
                </a:cxn>
                <a:cxn ang="0">
                  <a:pos x="376" y="9"/>
                </a:cxn>
                <a:cxn ang="0">
                  <a:pos x="5844" y="5014"/>
                </a:cxn>
                <a:cxn ang="0">
                  <a:pos x="5995" y="5056"/>
                </a:cxn>
                <a:cxn ang="0">
                  <a:pos x="6119" y="5145"/>
                </a:cxn>
                <a:cxn ang="0">
                  <a:pos x="6208" y="5269"/>
                </a:cxn>
                <a:cxn ang="0">
                  <a:pos x="6250" y="5419"/>
                </a:cxn>
                <a:cxn ang="0">
                  <a:pos x="6238" y="5579"/>
                </a:cxn>
                <a:cxn ang="0">
                  <a:pos x="6175" y="5720"/>
                </a:cxn>
                <a:cxn ang="0">
                  <a:pos x="6070" y="5830"/>
                </a:cxn>
                <a:cxn ang="0">
                  <a:pos x="5933" y="5900"/>
                </a:cxn>
                <a:cxn ang="0">
                  <a:pos x="5775" y="5919"/>
                </a:cxn>
                <a:cxn ang="0">
                  <a:pos x="5621" y="5885"/>
                </a:cxn>
                <a:cxn ang="0">
                  <a:pos x="5493" y="5803"/>
                </a:cxn>
                <a:cxn ang="0">
                  <a:pos x="5399" y="5682"/>
                </a:cxn>
                <a:cxn ang="0">
                  <a:pos x="5349" y="5535"/>
                </a:cxn>
                <a:cxn ang="0">
                  <a:pos x="5353" y="5374"/>
                </a:cxn>
                <a:cxn ang="0">
                  <a:pos x="5409" y="5231"/>
                </a:cxn>
                <a:cxn ang="0">
                  <a:pos x="5510" y="5115"/>
                </a:cxn>
                <a:cxn ang="0">
                  <a:pos x="5643" y="5039"/>
                </a:cxn>
                <a:cxn ang="0">
                  <a:pos x="5798" y="5011"/>
                </a:cxn>
                <a:cxn ang="0">
                  <a:pos x="4028" y="9504"/>
                </a:cxn>
                <a:cxn ang="0">
                  <a:pos x="3533" y="11795"/>
                </a:cxn>
                <a:cxn ang="0">
                  <a:pos x="3006" y="2139"/>
                </a:cxn>
                <a:cxn ang="0">
                  <a:pos x="3018" y="3648"/>
                </a:cxn>
              </a:cxnLst>
              <a:rect l="0" t="0" r="r" b="b"/>
              <a:pathLst>
                <a:path w="6780" h="12516">
                  <a:moveTo>
                    <a:pt x="472" y="0"/>
                  </a:moveTo>
                  <a:lnTo>
                    <a:pt x="6309" y="0"/>
                  </a:lnTo>
                  <a:lnTo>
                    <a:pt x="6333" y="1"/>
                  </a:lnTo>
                  <a:lnTo>
                    <a:pt x="6357" y="2"/>
                  </a:lnTo>
                  <a:lnTo>
                    <a:pt x="6381" y="5"/>
                  </a:lnTo>
                  <a:lnTo>
                    <a:pt x="6403" y="9"/>
                  </a:lnTo>
                  <a:lnTo>
                    <a:pt x="6426" y="15"/>
                  </a:lnTo>
                  <a:lnTo>
                    <a:pt x="6448" y="22"/>
                  </a:lnTo>
                  <a:lnTo>
                    <a:pt x="6470" y="29"/>
                  </a:lnTo>
                  <a:lnTo>
                    <a:pt x="6491" y="37"/>
                  </a:lnTo>
                  <a:lnTo>
                    <a:pt x="6513" y="47"/>
                  </a:lnTo>
                  <a:lnTo>
                    <a:pt x="6533" y="57"/>
                  </a:lnTo>
                  <a:lnTo>
                    <a:pt x="6553" y="69"/>
                  </a:lnTo>
                  <a:lnTo>
                    <a:pt x="6572" y="81"/>
                  </a:lnTo>
                  <a:lnTo>
                    <a:pt x="6591" y="94"/>
                  </a:lnTo>
                  <a:lnTo>
                    <a:pt x="6608" y="109"/>
                  </a:lnTo>
                  <a:lnTo>
                    <a:pt x="6625" y="123"/>
                  </a:lnTo>
                  <a:lnTo>
                    <a:pt x="6642" y="138"/>
                  </a:lnTo>
                  <a:lnTo>
                    <a:pt x="6657" y="155"/>
                  </a:lnTo>
                  <a:lnTo>
                    <a:pt x="6671" y="172"/>
                  </a:lnTo>
                  <a:lnTo>
                    <a:pt x="6686" y="190"/>
                  </a:lnTo>
                  <a:lnTo>
                    <a:pt x="6699" y="208"/>
                  </a:lnTo>
                  <a:lnTo>
                    <a:pt x="6711" y="227"/>
                  </a:lnTo>
                  <a:lnTo>
                    <a:pt x="6723" y="247"/>
                  </a:lnTo>
                  <a:lnTo>
                    <a:pt x="6733" y="267"/>
                  </a:lnTo>
                  <a:lnTo>
                    <a:pt x="6743" y="289"/>
                  </a:lnTo>
                  <a:lnTo>
                    <a:pt x="6751" y="310"/>
                  </a:lnTo>
                  <a:lnTo>
                    <a:pt x="6759" y="332"/>
                  </a:lnTo>
                  <a:lnTo>
                    <a:pt x="6765" y="354"/>
                  </a:lnTo>
                  <a:lnTo>
                    <a:pt x="6771" y="377"/>
                  </a:lnTo>
                  <a:lnTo>
                    <a:pt x="6775" y="400"/>
                  </a:lnTo>
                  <a:lnTo>
                    <a:pt x="6778" y="423"/>
                  </a:lnTo>
                  <a:lnTo>
                    <a:pt x="6779" y="448"/>
                  </a:lnTo>
                  <a:lnTo>
                    <a:pt x="6780" y="471"/>
                  </a:lnTo>
                  <a:lnTo>
                    <a:pt x="6780" y="12044"/>
                  </a:lnTo>
                  <a:lnTo>
                    <a:pt x="6779" y="12068"/>
                  </a:lnTo>
                  <a:lnTo>
                    <a:pt x="6778" y="12092"/>
                  </a:lnTo>
                  <a:lnTo>
                    <a:pt x="6775" y="12115"/>
                  </a:lnTo>
                  <a:lnTo>
                    <a:pt x="6771" y="12139"/>
                  </a:lnTo>
                  <a:lnTo>
                    <a:pt x="6765" y="12162"/>
                  </a:lnTo>
                  <a:lnTo>
                    <a:pt x="6759" y="12184"/>
                  </a:lnTo>
                  <a:lnTo>
                    <a:pt x="6751" y="12206"/>
                  </a:lnTo>
                  <a:lnTo>
                    <a:pt x="6743" y="12227"/>
                  </a:lnTo>
                  <a:lnTo>
                    <a:pt x="6733" y="12248"/>
                  </a:lnTo>
                  <a:lnTo>
                    <a:pt x="6723" y="12268"/>
                  </a:lnTo>
                  <a:lnTo>
                    <a:pt x="6711" y="12289"/>
                  </a:lnTo>
                  <a:lnTo>
                    <a:pt x="6699" y="12307"/>
                  </a:lnTo>
                  <a:lnTo>
                    <a:pt x="6686" y="12325"/>
                  </a:lnTo>
                  <a:lnTo>
                    <a:pt x="6671" y="12344"/>
                  </a:lnTo>
                  <a:lnTo>
                    <a:pt x="6657" y="12360"/>
                  </a:lnTo>
                  <a:lnTo>
                    <a:pt x="6642" y="12377"/>
                  </a:lnTo>
                  <a:lnTo>
                    <a:pt x="6625" y="12393"/>
                  </a:lnTo>
                  <a:lnTo>
                    <a:pt x="6608" y="12407"/>
                  </a:lnTo>
                  <a:lnTo>
                    <a:pt x="6591" y="12422"/>
                  </a:lnTo>
                  <a:lnTo>
                    <a:pt x="6572" y="12435"/>
                  </a:lnTo>
                  <a:lnTo>
                    <a:pt x="6553" y="12447"/>
                  </a:lnTo>
                  <a:lnTo>
                    <a:pt x="6533" y="12459"/>
                  </a:lnTo>
                  <a:lnTo>
                    <a:pt x="6513" y="12469"/>
                  </a:lnTo>
                  <a:lnTo>
                    <a:pt x="6491" y="12478"/>
                  </a:lnTo>
                  <a:lnTo>
                    <a:pt x="6470" y="12487"/>
                  </a:lnTo>
                  <a:lnTo>
                    <a:pt x="6448" y="12494"/>
                  </a:lnTo>
                  <a:lnTo>
                    <a:pt x="6426" y="12501"/>
                  </a:lnTo>
                  <a:lnTo>
                    <a:pt x="6403" y="12506"/>
                  </a:lnTo>
                  <a:lnTo>
                    <a:pt x="6381" y="12510"/>
                  </a:lnTo>
                  <a:lnTo>
                    <a:pt x="6357" y="12513"/>
                  </a:lnTo>
                  <a:lnTo>
                    <a:pt x="6333" y="12515"/>
                  </a:lnTo>
                  <a:lnTo>
                    <a:pt x="6309" y="12516"/>
                  </a:lnTo>
                  <a:lnTo>
                    <a:pt x="472" y="12516"/>
                  </a:lnTo>
                  <a:lnTo>
                    <a:pt x="447" y="12515"/>
                  </a:lnTo>
                  <a:lnTo>
                    <a:pt x="424" y="12513"/>
                  </a:lnTo>
                  <a:lnTo>
                    <a:pt x="400" y="12510"/>
                  </a:lnTo>
                  <a:lnTo>
                    <a:pt x="376" y="12506"/>
                  </a:lnTo>
                  <a:lnTo>
                    <a:pt x="354" y="12501"/>
                  </a:lnTo>
                  <a:lnTo>
                    <a:pt x="331" y="12494"/>
                  </a:lnTo>
                  <a:lnTo>
                    <a:pt x="310" y="12487"/>
                  </a:lnTo>
                  <a:lnTo>
                    <a:pt x="288" y="12478"/>
                  </a:lnTo>
                  <a:lnTo>
                    <a:pt x="268" y="12469"/>
                  </a:lnTo>
                  <a:lnTo>
                    <a:pt x="247" y="12459"/>
                  </a:lnTo>
                  <a:lnTo>
                    <a:pt x="227" y="12447"/>
                  </a:lnTo>
                  <a:lnTo>
                    <a:pt x="209" y="12435"/>
                  </a:lnTo>
                  <a:lnTo>
                    <a:pt x="190" y="12422"/>
                  </a:lnTo>
                  <a:lnTo>
                    <a:pt x="172" y="12407"/>
                  </a:lnTo>
                  <a:lnTo>
                    <a:pt x="155" y="12393"/>
                  </a:lnTo>
                  <a:lnTo>
                    <a:pt x="139" y="12377"/>
                  </a:lnTo>
                  <a:lnTo>
                    <a:pt x="123" y="12360"/>
                  </a:lnTo>
                  <a:lnTo>
                    <a:pt x="108" y="12344"/>
                  </a:lnTo>
                  <a:lnTo>
                    <a:pt x="94" y="12325"/>
                  </a:lnTo>
                  <a:lnTo>
                    <a:pt x="81" y="12307"/>
                  </a:lnTo>
                  <a:lnTo>
                    <a:pt x="68" y="12289"/>
                  </a:lnTo>
                  <a:lnTo>
                    <a:pt x="57" y="12268"/>
                  </a:lnTo>
                  <a:lnTo>
                    <a:pt x="47" y="12248"/>
                  </a:lnTo>
                  <a:lnTo>
                    <a:pt x="38" y="12227"/>
                  </a:lnTo>
                  <a:lnTo>
                    <a:pt x="28" y="12206"/>
                  </a:lnTo>
                  <a:lnTo>
                    <a:pt x="21" y="12184"/>
                  </a:lnTo>
                  <a:lnTo>
                    <a:pt x="15" y="12162"/>
                  </a:lnTo>
                  <a:lnTo>
                    <a:pt x="10" y="12139"/>
                  </a:lnTo>
                  <a:lnTo>
                    <a:pt x="6" y="12115"/>
                  </a:lnTo>
                  <a:lnTo>
                    <a:pt x="3" y="12092"/>
                  </a:lnTo>
                  <a:lnTo>
                    <a:pt x="1" y="12068"/>
                  </a:lnTo>
                  <a:lnTo>
                    <a:pt x="0" y="12044"/>
                  </a:lnTo>
                  <a:lnTo>
                    <a:pt x="0" y="10974"/>
                  </a:lnTo>
                  <a:lnTo>
                    <a:pt x="1687" y="10974"/>
                  </a:lnTo>
                  <a:lnTo>
                    <a:pt x="1687" y="11795"/>
                  </a:lnTo>
                  <a:lnTo>
                    <a:pt x="1971" y="11795"/>
                  </a:lnTo>
                  <a:lnTo>
                    <a:pt x="1971" y="10952"/>
                  </a:lnTo>
                  <a:lnTo>
                    <a:pt x="2005" y="10945"/>
                  </a:lnTo>
                  <a:lnTo>
                    <a:pt x="2039" y="10937"/>
                  </a:lnTo>
                  <a:lnTo>
                    <a:pt x="2072" y="10928"/>
                  </a:lnTo>
                  <a:lnTo>
                    <a:pt x="2105" y="10919"/>
                  </a:lnTo>
                  <a:lnTo>
                    <a:pt x="2137" y="10909"/>
                  </a:lnTo>
                  <a:lnTo>
                    <a:pt x="2169" y="10897"/>
                  </a:lnTo>
                  <a:lnTo>
                    <a:pt x="2201" y="10885"/>
                  </a:lnTo>
                  <a:lnTo>
                    <a:pt x="2233" y="10872"/>
                  </a:lnTo>
                  <a:lnTo>
                    <a:pt x="2263" y="10858"/>
                  </a:lnTo>
                  <a:lnTo>
                    <a:pt x="2294" y="10844"/>
                  </a:lnTo>
                  <a:lnTo>
                    <a:pt x="2324" y="10829"/>
                  </a:lnTo>
                  <a:lnTo>
                    <a:pt x="2353" y="10812"/>
                  </a:lnTo>
                  <a:lnTo>
                    <a:pt x="2383" y="10796"/>
                  </a:lnTo>
                  <a:lnTo>
                    <a:pt x="2412" y="10778"/>
                  </a:lnTo>
                  <a:lnTo>
                    <a:pt x="2439" y="10760"/>
                  </a:lnTo>
                  <a:lnTo>
                    <a:pt x="2467" y="10741"/>
                  </a:lnTo>
                  <a:lnTo>
                    <a:pt x="2467" y="11795"/>
                  </a:lnTo>
                  <a:lnTo>
                    <a:pt x="2753" y="11795"/>
                  </a:lnTo>
                  <a:lnTo>
                    <a:pt x="2753" y="10466"/>
                  </a:lnTo>
                  <a:lnTo>
                    <a:pt x="2768" y="10446"/>
                  </a:lnTo>
                  <a:lnTo>
                    <a:pt x="2782" y="10424"/>
                  </a:lnTo>
                  <a:lnTo>
                    <a:pt x="2797" y="10403"/>
                  </a:lnTo>
                  <a:lnTo>
                    <a:pt x="2811" y="10381"/>
                  </a:lnTo>
                  <a:lnTo>
                    <a:pt x="2839" y="10337"/>
                  </a:lnTo>
                  <a:lnTo>
                    <a:pt x="2864" y="10292"/>
                  </a:lnTo>
                  <a:lnTo>
                    <a:pt x="2875" y="10269"/>
                  </a:lnTo>
                  <a:lnTo>
                    <a:pt x="2888" y="10246"/>
                  </a:lnTo>
                  <a:lnTo>
                    <a:pt x="2899" y="10222"/>
                  </a:lnTo>
                  <a:lnTo>
                    <a:pt x="2909" y="10199"/>
                  </a:lnTo>
                  <a:lnTo>
                    <a:pt x="2919" y="10175"/>
                  </a:lnTo>
                  <a:lnTo>
                    <a:pt x="2930" y="10150"/>
                  </a:lnTo>
                  <a:lnTo>
                    <a:pt x="2939" y="10126"/>
                  </a:lnTo>
                  <a:lnTo>
                    <a:pt x="2947" y="10101"/>
                  </a:lnTo>
                  <a:lnTo>
                    <a:pt x="2955" y="10077"/>
                  </a:lnTo>
                  <a:lnTo>
                    <a:pt x="2963" y="10051"/>
                  </a:lnTo>
                  <a:lnTo>
                    <a:pt x="2971" y="10025"/>
                  </a:lnTo>
                  <a:lnTo>
                    <a:pt x="2978" y="10000"/>
                  </a:lnTo>
                  <a:lnTo>
                    <a:pt x="2984" y="9974"/>
                  </a:lnTo>
                  <a:lnTo>
                    <a:pt x="2989" y="9949"/>
                  </a:lnTo>
                  <a:lnTo>
                    <a:pt x="2995" y="9922"/>
                  </a:lnTo>
                  <a:lnTo>
                    <a:pt x="2999" y="9896"/>
                  </a:lnTo>
                  <a:lnTo>
                    <a:pt x="3003" y="9870"/>
                  </a:lnTo>
                  <a:lnTo>
                    <a:pt x="3007" y="9843"/>
                  </a:lnTo>
                  <a:lnTo>
                    <a:pt x="3011" y="9817"/>
                  </a:lnTo>
                  <a:lnTo>
                    <a:pt x="3013" y="9789"/>
                  </a:lnTo>
                  <a:lnTo>
                    <a:pt x="3015" y="9762"/>
                  </a:lnTo>
                  <a:lnTo>
                    <a:pt x="3017" y="9735"/>
                  </a:lnTo>
                  <a:lnTo>
                    <a:pt x="3018" y="9707"/>
                  </a:lnTo>
                  <a:lnTo>
                    <a:pt x="3018" y="9679"/>
                  </a:lnTo>
                  <a:lnTo>
                    <a:pt x="3018" y="3934"/>
                  </a:lnTo>
                  <a:lnTo>
                    <a:pt x="6497" y="3934"/>
                  </a:lnTo>
                  <a:lnTo>
                    <a:pt x="6497" y="3771"/>
                  </a:lnTo>
                  <a:lnTo>
                    <a:pt x="6497" y="3771"/>
                  </a:lnTo>
                  <a:lnTo>
                    <a:pt x="6497" y="1977"/>
                  </a:lnTo>
                  <a:lnTo>
                    <a:pt x="6497" y="1746"/>
                  </a:lnTo>
                  <a:lnTo>
                    <a:pt x="6497" y="1691"/>
                  </a:lnTo>
                  <a:lnTo>
                    <a:pt x="2862" y="1691"/>
                  </a:lnTo>
                  <a:lnTo>
                    <a:pt x="2842" y="1655"/>
                  </a:lnTo>
                  <a:lnTo>
                    <a:pt x="2819" y="1618"/>
                  </a:lnTo>
                  <a:lnTo>
                    <a:pt x="2796" y="1582"/>
                  </a:lnTo>
                  <a:lnTo>
                    <a:pt x="2771" y="1547"/>
                  </a:lnTo>
                  <a:lnTo>
                    <a:pt x="2745" y="1512"/>
                  </a:lnTo>
                  <a:lnTo>
                    <a:pt x="2719" y="1479"/>
                  </a:lnTo>
                  <a:lnTo>
                    <a:pt x="2691" y="1447"/>
                  </a:lnTo>
                  <a:lnTo>
                    <a:pt x="2662" y="1416"/>
                  </a:lnTo>
                  <a:lnTo>
                    <a:pt x="2633" y="1385"/>
                  </a:lnTo>
                  <a:lnTo>
                    <a:pt x="2602" y="1355"/>
                  </a:lnTo>
                  <a:lnTo>
                    <a:pt x="2570" y="1327"/>
                  </a:lnTo>
                  <a:lnTo>
                    <a:pt x="2538" y="1299"/>
                  </a:lnTo>
                  <a:lnTo>
                    <a:pt x="2505" y="1273"/>
                  </a:lnTo>
                  <a:lnTo>
                    <a:pt x="2470" y="1248"/>
                  </a:lnTo>
                  <a:lnTo>
                    <a:pt x="2435" y="1223"/>
                  </a:lnTo>
                  <a:lnTo>
                    <a:pt x="2399" y="1201"/>
                  </a:lnTo>
                  <a:lnTo>
                    <a:pt x="2363" y="1179"/>
                  </a:lnTo>
                  <a:lnTo>
                    <a:pt x="2325" y="1159"/>
                  </a:lnTo>
                  <a:lnTo>
                    <a:pt x="2287" y="1139"/>
                  </a:lnTo>
                  <a:lnTo>
                    <a:pt x="2248" y="1121"/>
                  </a:lnTo>
                  <a:lnTo>
                    <a:pt x="2208" y="1104"/>
                  </a:lnTo>
                  <a:lnTo>
                    <a:pt x="2168" y="1089"/>
                  </a:lnTo>
                  <a:lnTo>
                    <a:pt x="2127" y="1075"/>
                  </a:lnTo>
                  <a:lnTo>
                    <a:pt x="2085" y="1061"/>
                  </a:lnTo>
                  <a:lnTo>
                    <a:pt x="2043" y="1050"/>
                  </a:lnTo>
                  <a:lnTo>
                    <a:pt x="2000" y="1041"/>
                  </a:lnTo>
                  <a:lnTo>
                    <a:pt x="1957" y="1032"/>
                  </a:lnTo>
                  <a:lnTo>
                    <a:pt x="1914" y="1025"/>
                  </a:lnTo>
                  <a:lnTo>
                    <a:pt x="1870" y="1019"/>
                  </a:lnTo>
                  <a:lnTo>
                    <a:pt x="1825" y="1015"/>
                  </a:lnTo>
                  <a:lnTo>
                    <a:pt x="1780" y="1013"/>
                  </a:lnTo>
                  <a:lnTo>
                    <a:pt x="1735" y="1012"/>
                  </a:lnTo>
                  <a:lnTo>
                    <a:pt x="0" y="1012"/>
                  </a:lnTo>
                  <a:lnTo>
                    <a:pt x="0" y="471"/>
                  </a:lnTo>
                  <a:lnTo>
                    <a:pt x="1" y="448"/>
                  </a:lnTo>
                  <a:lnTo>
                    <a:pt x="3" y="423"/>
                  </a:lnTo>
                  <a:lnTo>
                    <a:pt x="6" y="400"/>
                  </a:lnTo>
                  <a:lnTo>
                    <a:pt x="10" y="377"/>
                  </a:lnTo>
                  <a:lnTo>
                    <a:pt x="15" y="354"/>
                  </a:lnTo>
                  <a:lnTo>
                    <a:pt x="21" y="332"/>
                  </a:lnTo>
                  <a:lnTo>
                    <a:pt x="28" y="310"/>
                  </a:lnTo>
                  <a:lnTo>
                    <a:pt x="38" y="289"/>
                  </a:lnTo>
                  <a:lnTo>
                    <a:pt x="47" y="267"/>
                  </a:lnTo>
                  <a:lnTo>
                    <a:pt x="57" y="247"/>
                  </a:lnTo>
                  <a:lnTo>
                    <a:pt x="68" y="227"/>
                  </a:lnTo>
                  <a:lnTo>
                    <a:pt x="81" y="208"/>
                  </a:lnTo>
                  <a:lnTo>
                    <a:pt x="94" y="190"/>
                  </a:lnTo>
                  <a:lnTo>
                    <a:pt x="108" y="172"/>
                  </a:lnTo>
                  <a:lnTo>
                    <a:pt x="123" y="155"/>
                  </a:lnTo>
                  <a:lnTo>
                    <a:pt x="139" y="138"/>
                  </a:lnTo>
                  <a:lnTo>
                    <a:pt x="155" y="123"/>
                  </a:lnTo>
                  <a:lnTo>
                    <a:pt x="172" y="109"/>
                  </a:lnTo>
                  <a:lnTo>
                    <a:pt x="190" y="94"/>
                  </a:lnTo>
                  <a:lnTo>
                    <a:pt x="209" y="81"/>
                  </a:lnTo>
                  <a:lnTo>
                    <a:pt x="227" y="69"/>
                  </a:lnTo>
                  <a:lnTo>
                    <a:pt x="247" y="57"/>
                  </a:lnTo>
                  <a:lnTo>
                    <a:pt x="268" y="47"/>
                  </a:lnTo>
                  <a:lnTo>
                    <a:pt x="288" y="37"/>
                  </a:lnTo>
                  <a:lnTo>
                    <a:pt x="310" y="29"/>
                  </a:lnTo>
                  <a:lnTo>
                    <a:pt x="331" y="22"/>
                  </a:lnTo>
                  <a:lnTo>
                    <a:pt x="354" y="15"/>
                  </a:lnTo>
                  <a:lnTo>
                    <a:pt x="376" y="9"/>
                  </a:lnTo>
                  <a:lnTo>
                    <a:pt x="400" y="5"/>
                  </a:lnTo>
                  <a:lnTo>
                    <a:pt x="424" y="2"/>
                  </a:lnTo>
                  <a:lnTo>
                    <a:pt x="447" y="1"/>
                  </a:lnTo>
                  <a:lnTo>
                    <a:pt x="472" y="0"/>
                  </a:lnTo>
                  <a:close/>
                  <a:moveTo>
                    <a:pt x="5798" y="5011"/>
                  </a:moveTo>
                  <a:lnTo>
                    <a:pt x="5822" y="5012"/>
                  </a:lnTo>
                  <a:lnTo>
                    <a:pt x="5844" y="5014"/>
                  </a:lnTo>
                  <a:lnTo>
                    <a:pt x="5867" y="5017"/>
                  </a:lnTo>
                  <a:lnTo>
                    <a:pt x="5889" y="5021"/>
                  </a:lnTo>
                  <a:lnTo>
                    <a:pt x="5912" y="5026"/>
                  </a:lnTo>
                  <a:lnTo>
                    <a:pt x="5933" y="5032"/>
                  </a:lnTo>
                  <a:lnTo>
                    <a:pt x="5954" y="5039"/>
                  </a:lnTo>
                  <a:lnTo>
                    <a:pt x="5974" y="5047"/>
                  </a:lnTo>
                  <a:lnTo>
                    <a:pt x="5995" y="5056"/>
                  </a:lnTo>
                  <a:lnTo>
                    <a:pt x="6014" y="5066"/>
                  </a:lnTo>
                  <a:lnTo>
                    <a:pt x="6034" y="5077"/>
                  </a:lnTo>
                  <a:lnTo>
                    <a:pt x="6052" y="5090"/>
                  </a:lnTo>
                  <a:lnTo>
                    <a:pt x="6070" y="5102"/>
                  </a:lnTo>
                  <a:lnTo>
                    <a:pt x="6087" y="5115"/>
                  </a:lnTo>
                  <a:lnTo>
                    <a:pt x="6103" y="5130"/>
                  </a:lnTo>
                  <a:lnTo>
                    <a:pt x="6119" y="5145"/>
                  </a:lnTo>
                  <a:lnTo>
                    <a:pt x="6134" y="5160"/>
                  </a:lnTo>
                  <a:lnTo>
                    <a:pt x="6148" y="5177"/>
                  </a:lnTo>
                  <a:lnTo>
                    <a:pt x="6162" y="5194"/>
                  </a:lnTo>
                  <a:lnTo>
                    <a:pt x="6175" y="5211"/>
                  </a:lnTo>
                  <a:lnTo>
                    <a:pt x="6186" y="5231"/>
                  </a:lnTo>
                  <a:lnTo>
                    <a:pt x="6197" y="5249"/>
                  </a:lnTo>
                  <a:lnTo>
                    <a:pt x="6208" y="5269"/>
                  </a:lnTo>
                  <a:lnTo>
                    <a:pt x="6217" y="5289"/>
                  </a:lnTo>
                  <a:lnTo>
                    <a:pt x="6225" y="5310"/>
                  </a:lnTo>
                  <a:lnTo>
                    <a:pt x="6232" y="5331"/>
                  </a:lnTo>
                  <a:lnTo>
                    <a:pt x="6238" y="5353"/>
                  </a:lnTo>
                  <a:lnTo>
                    <a:pt x="6244" y="5374"/>
                  </a:lnTo>
                  <a:lnTo>
                    <a:pt x="6247" y="5397"/>
                  </a:lnTo>
                  <a:lnTo>
                    <a:pt x="6250" y="5419"/>
                  </a:lnTo>
                  <a:lnTo>
                    <a:pt x="6252" y="5443"/>
                  </a:lnTo>
                  <a:lnTo>
                    <a:pt x="6253" y="5466"/>
                  </a:lnTo>
                  <a:lnTo>
                    <a:pt x="6252" y="5489"/>
                  </a:lnTo>
                  <a:lnTo>
                    <a:pt x="6250" y="5513"/>
                  </a:lnTo>
                  <a:lnTo>
                    <a:pt x="6247" y="5535"/>
                  </a:lnTo>
                  <a:lnTo>
                    <a:pt x="6244" y="5557"/>
                  </a:lnTo>
                  <a:lnTo>
                    <a:pt x="6238" y="5579"/>
                  </a:lnTo>
                  <a:lnTo>
                    <a:pt x="6232" y="5601"/>
                  </a:lnTo>
                  <a:lnTo>
                    <a:pt x="6225" y="5622"/>
                  </a:lnTo>
                  <a:lnTo>
                    <a:pt x="6217" y="5643"/>
                  </a:lnTo>
                  <a:lnTo>
                    <a:pt x="6208" y="5662"/>
                  </a:lnTo>
                  <a:lnTo>
                    <a:pt x="6197" y="5682"/>
                  </a:lnTo>
                  <a:lnTo>
                    <a:pt x="6186" y="5701"/>
                  </a:lnTo>
                  <a:lnTo>
                    <a:pt x="6175" y="5720"/>
                  </a:lnTo>
                  <a:lnTo>
                    <a:pt x="6162" y="5738"/>
                  </a:lnTo>
                  <a:lnTo>
                    <a:pt x="6148" y="5754"/>
                  </a:lnTo>
                  <a:lnTo>
                    <a:pt x="6134" y="5771"/>
                  </a:lnTo>
                  <a:lnTo>
                    <a:pt x="6119" y="5787"/>
                  </a:lnTo>
                  <a:lnTo>
                    <a:pt x="6103" y="5803"/>
                  </a:lnTo>
                  <a:lnTo>
                    <a:pt x="6087" y="5817"/>
                  </a:lnTo>
                  <a:lnTo>
                    <a:pt x="6070" y="5830"/>
                  </a:lnTo>
                  <a:lnTo>
                    <a:pt x="6052" y="5843"/>
                  </a:lnTo>
                  <a:lnTo>
                    <a:pt x="6034" y="5855"/>
                  </a:lnTo>
                  <a:lnTo>
                    <a:pt x="6014" y="5865"/>
                  </a:lnTo>
                  <a:lnTo>
                    <a:pt x="5995" y="5875"/>
                  </a:lnTo>
                  <a:lnTo>
                    <a:pt x="5974" y="5885"/>
                  </a:lnTo>
                  <a:lnTo>
                    <a:pt x="5954" y="5893"/>
                  </a:lnTo>
                  <a:lnTo>
                    <a:pt x="5933" y="5900"/>
                  </a:lnTo>
                  <a:lnTo>
                    <a:pt x="5912" y="5906"/>
                  </a:lnTo>
                  <a:lnTo>
                    <a:pt x="5889" y="5911"/>
                  </a:lnTo>
                  <a:lnTo>
                    <a:pt x="5867" y="5915"/>
                  </a:lnTo>
                  <a:lnTo>
                    <a:pt x="5844" y="5918"/>
                  </a:lnTo>
                  <a:lnTo>
                    <a:pt x="5822" y="5919"/>
                  </a:lnTo>
                  <a:lnTo>
                    <a:pt x="5798" y="5920"/>
                  </a:lnTo>
                  <a:lnTo>
                    <a:pt x="5775" y="5919"/>
                  </a:lnTo>
                  <a:lnTo>
                    <a:pt x="5752" y="5918"/>
                  </a:lnTo>
                  <a:lnTo>
                    <a:pt x="5729" y="5915"/>
                  </a:lnTo>
                  <a:lnTo>
                    <a:pt x="5707" y="5911"/>
                  </a:lnTo>
                  <a:lnTo>
                    <a:pt x="5685" y="5906"/>
                  </a:lnTo>
                  <a:lnTo>
                    <a:pt x="5663" y="5900"/>
                  </a:lnTo>
                  <a:lnTo>
                    <a:pt x="5643" y="5893"/>
                  </a:lnTo>
                  <a:lnTo>
                    <a:pt x="5621" y="5885"/>
                  </a:lnTo>
                  <a:lnTo>
                    <a:pt x="5602" y="5875"/>
                  </a:lnTo>
                  <a:lnTo>
                    <a:pt x="5582" y="5865"/>
                  </a:lnTo>
                  <a:lnTo>
                    <a:pt x="5563" y="5855"/>
                  </a:lnTo>
                  <a:lnTo>
                    <a:pt x="5544" y="5843"/>
                  </a:lnTo>
                  <a:lnTo>
                    <a:pt x="5527" y="5830"/>
                  </a:lnTo>
                  <a:lnTo>
                    <a:pt x="5510" y="5817"/>
                  </a:lnTo>
                  <a:lnTo>
                    <a:pt x="5493" y="5803"/>
                  </a:lnTo>
                  <a:lnTo>
                    <a:pt x="5477" y="5787"/>
                  </a:lnTo>
                  <a:lnTo>
                    <a:pt x="5462" y="5771"/>
                  </a:lnTo>
                  <a:lnTo>
                    <a:pt x="5448" y="5754"/>
                  </a:lnTo>
                  <a:lnTo>
                    <a:pt x="5434" y="5738"/>
                  </a:lnTo>
                  <a:lnTo>
                    <a:pt x="5421" y="5720"/>
                  </a:lnTo>
                  <a:lnTo>
                    <a:pt x="5409" y="5701"/>
                  </a:lnTo>
                  <a:lnTo>
                    <a:pt x="5399" y="5682"/>
                  </a:lnTo>
                  <a:lnTo>
                    <a:pt x="5389" y="5662"/>
                  </a:lnTo>
                  <a:lnTo>
                    <a:pt x="5380" y="5643"/>
                  </a:lnTo>
                  <a:lnTo>
                    <a:pt x="5371" y="5622"/>
                  </a:lnTo>
                  <a:lnTo>
                    <a:pt x="5364" y="5601"/>
                  </a:lnTo>
                  <a:lnTo>
                    <a:pt x="5358" y="5579"/>
                  </a:lnTo>
                  <a:lnTo>
                    <a:pt x="5353" y="5557"/>
                  </a:lnTo>
                  <a:lnTo>
                    <a:pt x="5349" y="5535"/>
                  </a:lnTo>
                  <a:lnTo>
                    <a:pt x="5346" y="5513"/>
                  </a:lnTo>
                  <a:lnTo>
                    <a:pt x="5345" y="5489"/>
                  </a:lnTo>
                  <a:lnTo>
                    <a:pt x="5344" y="5466"/>
                  </a:lnTo>
                  <a:lnTo>
                    <a:pt x="5345" y="5443"/>
                  </a:lnTo>
                  <a:lnTo>
                    <a:pt x="5346" y="5419"/>
                  </a:lnTo>
                  <a:lnTo>
                    <a:pt x="5349" y="5397"/>
                  </a:lnTo>
                  <a:lnTo>
                    <a:pt x="5353" y="5374"/>
                  </a:lnTo>
                  <a:lnTo>
                    <a:pt x="5358" y="5353"/>
                  </a:lnTo>
                  <a:lnTo>
                    <a:pt x="5364" y="5331"/>
                  </a:lnTo>
                  <a:lnTo>
                    <a:pt x="5371" y="5310"/>
                  </a:lnTo>
                  <a:lnTo>
                    <a:pt x="5380" y="5289"/>
                  </a:lnTo>
                  <a:lnTo>
                    <a:pt x="5389" y="5269"/>
                  </a:lnTo>
                  <a:lnTo>
                    <a:pt x="5399" y="5249"/>
                  </a:lnTo>
                  <a:lnTo>
                    <a:pt x="5409" y="5231"/>
                  </a:lnTo>
                  <a:lnTo>
                    <a:pt x="5421" y="5211"/>
                  </a:lnTo>
                  <a:lnTo>
                    <a:pt x="5434" y="5194"/>
                  </a:lnTo>
                  <a:lnTo>
                    <a:pt x="5448" y="5177"/>
                  </a:lnTo>
                  <a:lnTo>
                    <a:pt x="5462" y="5160"/>
                  </a:lnTo>
                  <a:lnTo>
                    <a:pt x="5477" y="5145"/>
                  </a:lnTo>
                  <a:lnTo>
                    <a:pt x="5493" y="5130"/>
                  </a:lnTo>
                  <a:lnTo>
                    <a:pt x="5510" y="5115"/>
                  </a:lnTo>
                  <a:lnTo>
                    <a:pt x="5527" y="5102"/>
                  </a:lnTo>
                  <a:lnTo>
                    <a:pt x="5544" y="5090"/>
                  </a:lnTo>
                  <a:lnTo>
                    <a:pt x="5563" y="5077"/>
                  </a:lnTo>
                  <a:lnTo>
                    <a:pt x="5582" y="5066"/>
                  </a:lnTo>
                  <a:lnTo>
                    <a:pt x="5602" y="5056"/>
                  </a:lnTo>
                  <a:lnTo>
                    <a:pt x="5621" y="5047"/>
                  </a:lnTo>
                  <a:lnTo>
                    <a:pt x="5643" y="5039"/>
                  </a:lnTo>
                  <a:lnTo>
                    <a:pt x="5663" y="5032"/>
                  </a:lnTo>
                  <a:lnTo>
                    <a:pt x="5685" y="5026"/>
                  </a:lnTo>
                  <a:lnTo>
                    <a:pt x="5707" y="5021"/>
                  </a:lnTo>
                  <a:lnTo>
                    <a:pt x="5729" y="5017"/>
                  </a:lnTo>
                  <a:lnTo>
                    <a:pt x="5752" y="5014"/>
                  </a:lnTo>
                  <a:lnTo>
                    <a:pt x="5775" y="5012"/>
                  </a:lnTo>
                  <a:lnTo>
                    <a:pt x="5798" y="5011"/>
                  </a:lnTo>
                  <a:close/>
                  <a:moveTo>
                    <a:pt x="4808" y="11795"/>
                  </a:moveTo>
                  <a:lnTo>
                    <a:pt x="4808" y="9504"/>
                  </a:lnTo>
                  <a:lnTo>
                    <a:pt x="5094" y="9504"/>
                  </a:lnTo>
                  <a:lnTo>
                    <a:pt x="5094" y="11795"/>
                  </a:lnTo>
                  <a:lnTo>
                    <a:pt x="4808" y="11795"/>
                  </a:lnTo>
                  <a:close/>
                  <a:moveTo>
                    <a:pt x="4028" y="11795"/>
                  </a:moveTo>
                  <a:lnTo>
                    <a:pt x="4028" y="9504"/>
                  </a:lnTo>
                  <a:lnTo>
                    <a:pt x="4313" y="9504"/>
                  </a:lnTo>
                  <a:lnTo>
                    <a:pt x="4313" y="11795"/>
                  </a:lnTo>
                  <a:lnTo>
                    <a:pt x="4028" y="11795"/>
                  </a:lnTo>
                  <a:close/>
                  <a:moveTo>
                    <a:pt x="3247" y="11795"/>
                  </a:moveTo>
                  <a:lnTo>
                    <a:pt x="3247" y="9504"/>
                  </a:lnTo>
                  <a:lnTo>
                    <a:pt x="3533" y="9504"/>
                  </a:lnTo>
                  <a:lnTo>
                    <a:pt x="3533" y="11795"/>
                  </a:lnTo>
                  <a:lnTo>
                    <a:pt x="3247" y="11795"/>
                  </a:lnTo>
                  <a:close/>
                  <a:moveTo>
                    <a:pt x="3018" y="3648"/>
                  </a:moveTo>
                  <a:lnTo>
                    <a:pt x="3018" y="2307"/>
                  </a:lnTo>
                  <a:lnTo>
                    <a:pt x="3017" y="2265"/>
                  </a:lnTo>
                  <a:lnTo>
                    <a:pt x="3015" y="2222"/>
                  </a:lnTo>
                  <a:lnTo>
                    <a:pt x="3012" y="2181"/>
                  </a:lnTo>
                  <a:lnTo>
                    <a:pt x="3006" y="2139"/>
                  </a:lnTo>
                  <a:lnTo>
                    <a:pt x="3000" y="2098"/>
                  </a:lnTo>
                  <a:lnTo>
                    <a:pt x="2993" y="2057"/>
                  </a:lnTo>
                  <a:lnTo>
                    <a:pt x="2985" y="2017"/>
                  </a:lnTo>
                  <a:lnTo>
                    <a:pt x="2975" y="1977"/>
                  </a:lnTo>
                  <a:lnTo>
                    <a:pt x="6212" y="1977"/>
                  </a:lnTo>
                  <a:lnTo>
                    <a:pt x="6212" y="3648"/>
                  </a:lnTo>
                  <a:lnTo>
                    <a:pt x="3018" y="3648"/>
                  </a:lnTo>
                  <a:close/>
                </a:path>
              </a:pathLst>
            </a:custGeom>
            <a:solidFill>
              <a:sysClr val="window" lastClr="FFFFFF">
                <a:lumMod val="50000"/>
              </a:sysClr>
            </a:solidFill>
            <a:ln w="9525">
              <a:noFill/>
              <a:round/>
              <a:headEnd/>
              <a:tailEnd/>
            </a:ln>
          </p:spPr>
          <p:txBody>
            <a:bodyPr vert="horz" wrap="square" lIns="91379" tIns="45689" rIns="91379" bIns="45689"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sng" strike="noStrike" kern="0" cap="none" spc="0" normalizeH="0" baseline="0" noProof="0" dirty="0">
                <a:ln>
                  <a:noFill/>
                </a:ln>
                <a:solidFill>
                  <a:prstClr val="white"/>
                </a:solidFill>
                <a:effectLst/>
                <a:uLnTx/>
                <a:uFillTx/>
                <a:latin typeface="Arial" panose="020B0604020202020204" pitchFamily="34" charset="0"/>
                <a:ea typeface="宋体" charset="-122"/>
                <a:cs typeface="Arial" pitchFamily="34" charset="0"/>
                <a:sym typeface="Helvetica Neue"/>
              </a:endParaRPr>
            </a:p>
          </p:txBody>
        </p:sp>
        <p:sp>
          <p:nvSpPr>
            <p:cNvPr id="199" name="TextBox 311"/>
            <p:cNvSpPr txBox="1"/>
            <p:nvPr/>
          </p:nvSpPr>
          <p:spPr>
            <a:xfrm>
              <a:off x="1490072" y="2881448"/>
              <a:ext cx="832870" cy="239677"/>
            </a:xfrm>
            <a:prstGeom prst="rect">
              <a:avLst/>
            </a:prstGeom>
            <a:noFill/>
          </p:spPr>
          <p:txBody>
            <a:bodyPr wrap="square" rtlCol="0">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itchFamily="34" charset="-122"/>
                  <a:cs typeface="+mn-cs"/>
                  <a:sym typeface="Helvetica Neue"/>
                </a:rPr>
                <a:t>Support</a:t>
              </a:r>
            </a:p>
          </p:txBody>
        </p:sp>
        <p:sp>
          <p:nvSpPr>
            <p:cNvPr id="200" name="矩形 199"/>
            <p:cNvSpPr/>
            <p:nvPr/>
          </p:nvSpPr>
          <p:spPr>
            <a:xfrm>
              <a:off x="1422400" y="2675467"/>
              <a:ext cx="1137920" cy="670560"/>
            </a:xfrm>
            <a:prstGeom prst="rect">
              <a:avLst/>
            </a:prstGeom>
            <a:noFill/>
            <a:ln w="12700" cap="flat" cmpd="sng" algn="ctr">
              <a:noFill/>
              <a:prstDash val="solid"/>
              <a:miter lim="800000"/>
            </a:ln>
            <a:effectLst/>
          </p:spPr>
          <p:txBody>
            <a:bodyPr wrap="square" rtlCol="0" anchor="ctr">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grpSp>
      <p:sp>
        <p:nvSpPr>
          <p:cNvPr id="201" name="矩形 200"/>
          <p:cNvSpPr/>
          <p:nvPr/>
        </p:nvSpPr>
        <p:spPr>
          <a:xfrm>
            <a:off x="623682" y="4447906"/>
            <a:ext cx="10304593" cy="1384433"/>
          </a:xfrm>
          <a:prstGeom prst="rect">
            <a:avLst/>
          </a:prstGeom>
        </p:spPr>
        <p:txBody>
          <a:bodyPr wrap="square" lIns="0" rIns="0">
            <a:noAutofit/>
          </a:bodyPr>
          <a:lstStyle/>
          <a:p>
            <a:pPr marL="380867" marR="0" lvl="0" indent="-380867" algn="l" defTabSz="914006" rtl="0" eaLnBrk="1" fontAlgn="ctr" latinLnBrk="0" hangingPunct="0">
              <a:lnSpc>
                <a:spcPct val="150000"/>
              </a:lnSpc>
              <a:spcBef>
                <a:spcPts val="0"/>
              </a:spcBef>
              <a:spcAft>
                <a:spcPts val="0"/>
              </a:spcAft>
              <a:buClrTx/>
              <a:buSzTx/>
              <a:buFont typeface="Wingdings" pitchFamily="2" charset="2"/>
              <a:buChar char="l"/>
              <a:tabLst/>
              <a:defRPr/>
            </a:pP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Automatic download: </a:t>
            </a: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Automatically detects </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the firmware and drivers of servers of different models and manages firmware versions comprehensively</a:t>
            </a:r>
          </a:p>
          <a:p>
            <a:pPr marL="380867" marR="0" lvl="0" indent="-380867" algn="l" defTabSz="914006" rtl="0" eaLnBrk="1" fontAlgn="ctr" latinLnBrk="0" hangingPunct="0">
              <a:lnSpc>
                <a:spcPct val="150000"/>
              </a:lnSpc>
              <a:spcBef>
                <a:spcPts val="0"/>
              </a:spcBef>
              <a:spcAft>
                <a:spcPts val="0"/>
              </a:spcAft>
              <a:buClrTx/>
              <a:buSzTx/>
              <a:buFont typeface="Wingdings" pitchFamily="2" charset="2"/>
              <a:buChar char="l"/>
              <a:tabLst/>
              <a:defRPr/>
            </a:pP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 O&amp;M engineers </a:t>
            </a: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do not need to </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manually download, upload, or upgrade firmware</a:t>
            </a:r>
          </a:p>
          <a:p>
            <a:pPr marL="380867" marR="0" lvl="0" indent="-380867" algn="l" defTabSz="914006" rtl="0" eaLnBrk="1" fontAlgn="ctr" latinLnBrk="0" hangingPunct="0">
              <a:lnSpc>
                <a:spcPct val="150000"/>
              </a:lnSpc>
              <a:spcBef>
                <a:spcPts val="0"/>
              </a:spcBef>
              <a:spcAft>
                <a:spcPts val="0"/>
              </a:spcAft>
              <a:buClrTx/>
              <a:buSzTx/>
              <a:buFont typeface="Wingdings" pitchFamily="2" charset="2"/>
              <a:buChar char="l"/>
              <a:tabLst/>
              <a:defRPr/>
            </a:pPr>
            <a:r>
              <a:rPr kumimoji="0" lang="en-US" sz="1458" b="0" i="0" u="none" strike="noStrike" kern="0" cap="none" spc="0" normalizeH="0" baseline="0" noProof="0" dirty="0">
                <a:ln>
                  <a:noFill/>
                </a:ln>
                <a:solidFill>
                  <a:srgbClr val="FFC000"/>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Independent out-of-band upgrade</a:t>
            </a:r>
            <a:r>
              <a:rPr kumimoji="0" lang="en-US" sz="1458"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Unicode MS" panose="020B0604020202020204" pitchFamily="34" charset="-122"/>
                <a:sym typeface="Calibri" panose="020F0502020204030204" pitchFamily="34" charset="0"/>
              </a:rPr>
              <a:t>, without occupying service bandwidth</a:t>
            </a:r>
          </a:p>
        </p:txBody>
      </p:sp>
      <p:sp>
        <p:nvSpPr>
          <p:cNvPr id="202" name="矩形 201"/>
          <p:cNvSpPr/>
          <p:nvPr/>
        </p:nvSpPr>
        <p:spPr>
          <a:xfrm>
            <a:off x="470773" y="2896094"/>
            <a:ext cx="1015971"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archiving</a:t>
            </a:r>
          </a:p>
        </p:txBody>
      </p:sp>
      <p:pic>
        <p:nvPicPr>
          <p:cNvPr id="203" name="图片 202"/>
          <p:cNvPicPr>
            <a:picLocks noChangeAspect="1"/>
          </p:cNvPicPr>
          <p:nvPr/>
        </p:nvPicPr>
        <p:blipFill>
          <a:blip r:embed="rId3" cstate="print"/>
          <a:stretch>
            <a:fillRect/>
          </a:stretch>
        </p:blipFill>
        <p:spPr>
          <a:xfrm>
            <a:off x="6851706" y="2203476"/>
            <a:ext cx="816012" cy="390465"/>
          </a:xfrm>
          <a:prstGeom prst="rect">
            <a:avLst/>
          </a:prstGeom>
        </p:spPr>
      </p:pic>
      <p:sp>
        <p:nvSpPr>
          <p:cNvPr id="204" name="矩形 203"/>
          <p:cNvSpPr/>
          <p:nvPr/>
        </p:nvSpPr>
        <p:spPr>
          <a:xfrm>
            <a:off x="5881820" y="1634199"/>
            <a:ext cx="5284048" cy="2626933"/>
          </a:xfrm>
          <a:prstGeom prst="rect">
            <a:avLst/>
          </a:prstGeom>
          <a:noFill/>
          <a:ln w="19050" cap="flat" cmpd="sng" algn="ctr">
            <a:solidFill>
              <a:srgbClr val="757575"/>
            </a:solidFill>
            <a:prstDash val="solid"/>
            <a:miter lim="800000"/>
          </a:ln>
          <a:effectLst/>
        </p:spPr>
        <p:txBody>
          <a:bodyPr rot="0" spcFirstLastPara="0" vertOverflow="overflow" horzOverflow="overflow" vert="horz" wrap="square" lIns="121890" tIns="60946" rIns="121890" bIns="60946" numCol="1" spcCol="0" rtlCol="0" fromWordArt="0" anchor="t" anchorCtr="0" forceAA="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6198" b="1" i="0" u="none" strike="noStrike" kern="0" cap="none" spc="0" normalizeH="0" baseline="0" noProof="0" dirty="0">
              <a:ln>
                <a:noFill/>
              </a:ln>
              <a:solidFill>
                <a:prstClr val="white"/>
              </a:solidFill>
              <a:effectLst/>
              <a:uLnTx/>
              <a:uFillTx/>
              <a:latin typeface="Arial" panose="020B0604020202020204" pitchFamily="34" charset="0"/>
              <a:ea typeface="华文细黑" panose="02010600040101010101" pitchFamily="2" charset="-122"/>
              <a:cs typeface="+mn-cs"/>
              <a:sym typeface="Helvetica Neue"/>
            </a:endParaRPr>
          </a:p>
        </p:txBody>
      </p:sp>
      <p:sp>
        <p:nvSpPr>
          <p:cNvPr id="205" name="矩形 204"/>
          <p:cNvSpPr/>
          <p:nvPr/>
        </p:nvSpPr>
        <p:spPr>
          <a:xfrm>
            <a:off x="9722034" y="2838103"/>
            <a:ext cx="654080"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Servers</a:t>
            </a:r>
          </a:p>
        </p:txBody>
      </p:sp>
      <p:sp>
        <p:nvSpPr>
          <p:cNvPr id="206" name="矩形 205"/>
          <p:cNvSpPr/>
          <p:nvPr/>
        </p:nvSpPr>
        <p:spPr>
          <a:xfrm>
            <a:off x="5864972" y="1804858"/>
            <a:ext cx="1040247"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R&amp;D engineer</a:t>
            </a:r>
          </a:p>
        </p:txBody>
      </p:sp>
      <p:sp>
        <p:nvSpPr>
          <p:cNvPr id="207" name="矩形 206"/>
          <p:cNvSpPr/>
          <p:nvPr/>
        </p:nvSpPr>
        <p:spPr>
          <a:xfrm>
            <a:off x="6720587" y="1809053"/>
            <a:ext cx="1129980" cy="256441"/>
          </a:xfrm>
          <a:prstGeom prst="rect">
            <a:avLst/>
          </a:prstGeom>
          <a:noFill/>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release</a:t>
            </a:r>
          </a:p>
        </p:txBody>
      </p:sp>
      <p:pic>
        <p:nvPicPr>
          <p:cNvPr id="208" name="图片 207"/>
          <p:cNvPicPr>
            <a:picLocks noChangeAspect="1"/>
          </p:cNvPicPr>
          <p:nvPr/>
        </p:nvPicPr>
        <p:blipFill>
          <a:blip r:embed="rId4" cstate="print"/>
          <a:stretch>
            <a:fillRect/>
          </a:stretch>
        </p:blipFill>
        <p:spPr>
          <a:xfrm>
            <a:off x="6309767" y="3245290"/>
            <a:ext cx="745326" cy="404179"/>
          </a:xfrm>
          <a:prstGeom prst="rect">
            <a:avLst/>
          </a:prstGeom>
        </p:spPr>
      </p:pic>
      <p:sp>
        <p:nvSpPr>
          <p:cNvPr id="209" name="矩形 208"/>
          <p:cNvSpPr/>
          <p:nvPr/>
        </p:nvSpPr>
        <p:spPr>
          <a:xfrm>
            <a:off x="5900952" y="3746084"/>
            <a:ext cx="1602673" cy="256441"/>
          </a:xfrm>
          <a:prstGeom prst="rect">
            <a:avLst/>
          </a:prstGeom>
          <a:noFill/>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repository SVN</a:t>
            </a:r>
          </a:p>
        </p:txBody>
      </p:sp>
      <p:sp>
        <p:nvSpPr>
          <p:cNvPr id="210" name="矩形 209"/>
          <p:cNvSpPr/>
          <p:nvPr/>
        </p:nvSpPr>
        <p:spPr>
          <a:xfrm>
            <a:off x="5851502" y="1085234"/>
            <a:ext cx="3325272" cy="544212"/>
          </a:xfrm>
          <a:prstGeom prst="rect">
            <a:avLst/>
          </a:prstGeom>
        </p:spPr>
        <p:txBody>
          <a:bodyPr wrap="square">
            <a:noAutofit/>
          </a:bodyPr>
          <a:lstStyle/>
          <a:p>
            <a:pPr marL="0" marR="0" lvl="0" indent="0" algn="ctr" defTabSz="914006" rtl="0" eaLnBrk="1" fontAlgn="ctr" latinLnBrk="0" hangingPunct="0">
              <a:lnSpc>
                <a:spcPct val="150000"/>
              </a:lnSpc>
              <a:spcBef>
                <a:spcPts val="0"/>
              </a:spcBef>
              <a:spcAft>
                <a:spcPts val="0"/>
              </a:spcAft>
              <a:buClrTx/>
              <a:buSzTx/>
              <a:buFontTx/>
              <a:buNone/>
              <a:tabLst/>
              <a:defRPr/>
            </a:pPr>
            <a:r>
              <a:rPr kumimoji="0" lang="en-US" sz="1866" b="0" i="0" u="none" strike="noStrike" kern="0" cap="none" spc="0" normalizeH="0" baseline="0" noProof="0" dirty="0">
                <a:ln>
                  <a:noFill/>
                </a:ln>
                <a:solidFill>
                  <a:srgbClr val="66FE87"/>
                </a:solidFill>
                <a:effectLst/>
                <a:uLnTx/>
                <a:uFillTx/>
                <a:latin typeface="Arial" panose="020B0604020202020204" pitchFamily="34" charset="0"/>
                <a:ea typeface="微软雅黑" panose="020B0503020204020204" pitchFamily="34" charset="-122"/>
                <a:cs typeface="+mn-cs"/>
                <a:sym typeface="Helvetica Neue"/>
              </a:rPr>
              <a:t>Now:</a:t>
            </a:r>
          </a:p>
        </p:txBody>
      </p:sp>
      <p:cxnSp>
        <p:nvCxnSpPr>
          <p:cNvPr id="211" name="曲线连接符 210"/>
          <p:cNvCxnSpPr/>
          <p:nvPr/>
        </p:nvCxnSpPr>
        <p:spPr bwMode="auto">
          <a:xfrm rot="16200000" flipH="1">
            <a:off x="6044778" y="2759920"/>
            <a:ext cx="742507" cy="343925"/>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2" name="曲线连接符 211"/>
          <p:cNvCxnSpPr>
            <a:stCxn id="208" idx="0"/>
          </p:cNvCxnSpPr>
          <p:nvPr/>
        </p:nvCxnSpPr>
        <p:spPr bwMode="auto">
          <a:xfrm rot="5400000" flipH="1" flipV="1">
            <a:off x="6645398" y="2630976"/>
            <a:ext cx="651347" cy="577282"/>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3" name="曲线连接符 212"/>
          <p:cNvCxnSpPr>
            <a:stCxn id="203" idx="3"/>
          </p:cNvCxnSpPr>
          <p:nvPr/>
        </p:nvCxnSpPr>
        <p:spPr bwMode="auto">
          <a:xfrm>
            <a:off x="7667718" y="2398709"/>
            <a:ext cx="353844" cy="785900"/>
          </a:xfrm>
          <a:prstGeom prst="curvedConnector2">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14" name="组合 398"/>
          <p:cNvGrpSpPr/>
          <p:nvPr/>
        </p:nvGrpSpPr>
        <p:grpSpPr>
          <a:xfrm>
            <a:off x="9786557" y="1844134"/>
            <a:ext cx="1050073" cy="1040270"/>
            <a:chOff x="10287403" y="1826574"/>
            <a:chExt cx="2327275" cy="2817813"/>
          </a:xfrm>
          <a:solidFill>
            <a:srgbClr val="0091E6"/>
          </a:solidFill>
        </p:grpSpPr>
        <p:sp>
          <p:nvSpPr>
            <p:cNvPr id="215"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16"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17"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18"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19"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0"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1"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2"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3"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4"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5"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6"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7"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8"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29"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0"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1"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2"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3" name="Freeform 39"/>
            <p:cNvSpPr>
              <a:spLocks/>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4"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5"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6"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7"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8"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39"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0"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1"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2"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3"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4"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5"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6"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7"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8"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49"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0"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1"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2"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3"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4"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5"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6"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7"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8"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59"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0"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1"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2"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3"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4"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5"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6"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7"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8"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69"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0"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1"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2"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3"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4"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5"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6"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7"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8"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79"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0"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1"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2"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3"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4"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5"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6"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7"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8"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89"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0"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1"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2"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3"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4"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5"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6"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7"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8"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299"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0"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1"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2"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3"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4"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5"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6"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7"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8"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09"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0"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1"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2"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3"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4"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5"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6"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7"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8"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19"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0"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1"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2"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3"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4"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5"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6"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7"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8"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29"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0"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1"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2"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3"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4"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5"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6"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vert="horz" wrap="square" lIns="121870" tIns="60935" rIns="121870" bIns="60935" numCol="1" anchor="t" anchorCtr="0" compatLnSpc="1">
              <a:prstTxWarp prst="textNoShape">
                <a:avLst/>
              </a:prstTxWarp>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grpSp>
      <p:grpSp>
        <p:nvGrpSpPr>
          <p:cNvPr id="337" name="Group 7"/>
          <p:cNvGrpSpPr>
            <a:grpSpLocks noChangeAspect="1"/>
          </p:cNvGrpSpPr>
          <p:nvPr/>
        </p:nvGrpSpPr>
        <p:grpSpPr bwMode="auto">
          <a:xfrm>
            <a:off x="5946474" y="2099986"/>
            <a:ext cx="598774" cy="503163"/>
            <a:chOff x="428" y="2033"/>
            <a:chExt cx="501" cy="421"/>
          </a:xfrm>
        </p:grpSpPr>
        <p:sp>
          <p:nvSpPr>
            <p:cNvPr id="338" name="Freeform 8"/>
            <p:cNvSpPr>
              <a:spLocks noChangeAspect="1"/>
            </p:cNvSpPr>
            <p:nvPr/>
          </p:nvSpPr>
          <p:spPr bwMode="auto">
            <a:xfrm>
              <a:off x="847" y="2358"/>
              <a:ext cx="60" cy="68"/>
            </a:xfrm>
            <a:custGeom>
              <a:avLst/>
              <a:gdLst/>
              <a:ahLst/>
              <a:cxnLst>
                <a:cxn ang="0">
                  <a:pos x="0" y="56"/>
                </a:cxn>
                <a:cxn ang="0">
                  <a:pos x="4" y="68"/>
                </a:cxn>
                <a:cxn ang="0">
                  <a:pos x="60" y="8"/>
                </a:cxn>
                <a:cxn ang="0">
                  <a:pos x="60" y="0"/>
                </a:cxn>
                <a:cxn ang="0">
                  <a:pos x="12" y="38"/>
                </a:cxn>
                <a:cxn ang="0">
                  <a:pos x="0" y="56"/>
                </a:cxn>
              </a:cxnLst>
              <a:rect l="0" t="0" r="r" b="b"/>
              <a:pathLst>
                <a:path w="60" h="68">
                  <a:moveTo>
                    <a:pt x="0" y="56"/>
                  </a:moveTo>
                  <a:lnTo>
                    <a:pt x="4" y="68"/>
                  </a:lnTo>
                  <a:lnTo>
                    <a:pt x="60" y="8"/>
                  </a:lnTo>
                  <a:lnTo>
                    <a:pt x="60" y="0"/>
                  </a:lnTo>
                  <a:lnTo>
                    <a:pt x="12" y="38"/>
                  </a:lnTo>
                  <a:lnTo>
                    <a:pt x="0" y="56"/>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39" name="Freeform 9"/>
            <p:cNvSpPr>
              <a:spLocks noChangeAspect="1"/>
            </p:cNvSpPr>
            <p:nvPr/>
          </p:nvSpPr>
          <p:spPr bwMode="auto">
            <a:xfrm>
              <a:off x="631" y="2354"/>
              <a:ext cx="220" cy="74"/>
            </a:xfrm>
            <a:custGeom>
              <a:avLst/>
              <a:gdLst/>
              <a:ahLst/>
              <a:cxnLst>
                <a:cxn ang="0">
                  <a:pos x="220" y="66"/>
                </a:cxn>
                <a:cxn ang="0">
                  <a:pos x="0" y="0"/>
                </a:cxn>
                <a:cxn ang="0">
                  <a:pos x="0" y="4"/>
                </a:cxn>
                <a:cxn ang="0">
                  <a:pos x="220" y="74"/>
                </a:cxn>
                <a:cxn ang="0">
                  <a:pos x="220" y="66"/>
                </a:cxn>
              </a:cxnLst>
              <a:rect l="0" t="0" r="r" b="b"/>
              <a:pathLst>
                <a:path w="220" h="74">
                  <a:moveTo>
                    <a:pt x="220" y="66"/>
                  </a:moveTo>
                  <a:lnTo>
                    <a:pt x="0" y="0"/>
                  </a:lnTo>
                  <a:lnTo>
                    <a:pt x="0" y="4"/>
                  </a:lnTo>
                  <a:lnTo>
                    <a:pt x="220" y="74"/>
                  </a:lnTo>
                  <a:lnTo>
                    <a:pt x="220" y="66"/>
                  </a:lnTo>
                  <a:close/>
                </a:path>
              </a:pathLst>
            </a:custGeom>
            <a:solidFill>
              <a:srgbClr val="8BA6BD"/>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0" name="Freeform 10"/>
            <p:cNvSpPr>
              <a:spLocks noChangeAspect="1"/>
            </p:cNvSpPr>
            <p:nvPr/>
          </p:nvSpPr>
          <p:spPr bwMode="auto">
            <a:xfrm>
              <a:off x="631" y="2300"/>
              <a:ext cx="278" cy="122"/>
            </a:xfrm>
            <a:custGeom>
              <a:avLst/>
              <a:gdLst/>
              <a:ahLst/>
              <a:cxnLst>
                <a:cxn ang="0">
                  <a:pos x="56" y="0"/>
                </a:cxn>
                <a:cxn ang="0">
                  <a:pos x="278" y="56"/>
                </a:cxn>
                <a:cxn ang="0">
                  <a:pos x="220" y="122"/>
                </a:cxn>
                <a:cxn ang="0">
                  <a:pos x="0" y="54"/>
                </a:cxn>
                <a:cxn ang="0">
                  <a:pos x="56" y="0"/>
                </a:cxn>
              </a:cxnLst>
              <a:rect l="0" t="0" r="r" b="b"/>
              <a:pathLst>
                <a:path w="278" h="122">
                  <a:moveTo>
                    <a:pt x="56" y="0"/>
                  </a:moveTo>
                  <a:lnTo>
                    <a:pt x="278" y="56"/>
                  </a:lnTo>
                  <a:lnTo>
                    <a:pt x="220" y="122"/>
                  </a:lnTo>
                  <a:lnTo>
                    <a:pt x="0" y="54"/>
                  </a:lnTo>
                  <a:lnTo>
                    <a:pt x="56" y="0"/>
                  </a:ln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1" name="Freeform 11"/>
            <p:cNvSpPr>
              <a:spLocks noChangeAspect="1"/>
            </p:cNvSpPr>
            <p:nvPr/>
          </p:nvSpPr>
          <p:spPr bwMode="auto">
            <a:xfrm>
              <a:off x="709" y="2064"/>
              <a:ext cx="220" cy="22"/>
            </a:xfrm>
            <a:custGeom>
              <a:avLst/>
              <a:gdLst/>
              <a:ahLst/>
              <a:cxnLst>
                <a:cxn ang="0">
                  <a:pos x="4" y="0"/>
                </a:cxn>
                <a:cxn ang="0">
                  <a:pos x="52" y="1"/>
                </a:cxn>
                <a:cxn ang="0">
                  <a:pos x="107" y="8"/>
                </a:cxn>
                <a:cxn ang="0">
                  <a:pos x="110" y="10"/>
                </a:cxn>
                <a:cxn ang="0">
                  <a:pos x="106" y="11"/>
                </a:cxn>
                <a:cxn ang="0">
                  <a:pos x="0" y="3"/>
                </a:cxn>
                <a:cxn ang="0">
                  <a:pos x="4" y="0"/>
                </a:cxn>
              </a:cxnLst>
              <a:rect l="0" t="0" r="r" b="b"/>
              <a:pathLst>
                <a:path w="110" h="11">
                  <a:moveTo>
                    <a:pt x="4" y="0"/>
                  </a:moveTo>
                  <a:cubicBezTo>
                    <a:pt x="4" y="0"/>
                    <a:pt x="40" y="1"/>
                    <a:pt x="52" y="1"/>
                  </a:cubicBezTo>
                  <a:cubicBezTo>
                    <a:pt x="64" y="2"/>
                    <a:pt x="107" y="8"/>
                    <a:pt x="107" y="8"/>
                  </a:cubicBezTo>
                  <a:cubicBezTo>
                    <a:pt x="107" y="8"/>
                    <a:pt x="110" y="8"/>
                    <a:pt x="110" y="10"/>
                  </a:cubicBezTo>
                  <a:cubicBezTo>
                    <a:pt x="109" y="11"/>
                    <a:pt x="106" y="11"/>
                    <a:pt x="106" y="11"/>
                  </a:cubicBezTo>
                  <a:cubicBezTo>
                    <a:pt x="0" y="3"/>
                    <a:pt x="0" y="3"/>
                    <a:pt x="0" y="3"/>
                  </a:cubicBezTo>
                  <a:cubicBezTo>
                    <a:pt x="0" y="3"/>
                    <a:pt x="0" y="0"/>
                    <a:pt x="4" y="0"/>
                  </a:cubicBez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2" name="Freeform 12"/>
            <p:cNvSpPr>
              <a:spLocks noChangeAspect="1"/>
            </p:cNvSpPr>
            <p:nvPr/>
          </p:nvSpPr>
          <p:spPr bwMode="auto">
            <a:xfrm>
              <a:off x="885" y="2308"/>
              <a:ext cx="16" cy="32"/>
            </a:xfrm>
            <a:custGeom>
              <a:avLst/>
              <a:gdLst/>
              <a:ahLst/>
              <a:cxnLst>
                <a:cxn ang="0">
                  <a:pos x="8" y="2"/>
                </a:cxn>
                <a:cxn ang="0">
                  <a:pos x="6" y="13"/>
                </a:cxn>
                <a:cxn ang="0">
                  <a:pos x="2" y="16"/>
                </a:cxn>
                <a:cxn ang="0">
                  <a:pos x="0" y="0"/>
                </a:cxn>
                <a:cxn ang="0">
                  <a:pos x="8" y="2"/>
                </a:cxn>
              </a:cxnLst>
              <a:rect l="0" t="0" r="r" b="b"/>
              <a:pathLst>
                <a:path w="8" h="16">
                  <a:moveTo>
                    <a:pt x="8" y="2"/>
                  </a:moveTo>
                  <a:cubicBezTo>
                    <a:pt x="8" y="2"/>
                    <a:pt x="6" y="10"/>
                    <a:pt x="6" y="13"/>
                  </a:cubicBezTo>
                  <a:cubicBezTo>
                    <a:pt x="5" y="15"/>
                    <a:pt x="2" y="16"/>
                    <a:pt x="2" y="16"/>
                  </a:cubicBezTo>
                  <a:cubicBezTo>
                    <a:pt x="0" y="0"/>
                    <a:pt x="0" y="0"/>
                    <a:pt x="0" y="0"/>
                  </a:cubicBezTo>
                  <a:lnTo>
                    <a:pt x="8" y="2"/>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3" name="Freeform 13"/>
            <p:cNvSpPr>
              <a:spLocks noChangeAspect="1"/>
            </p:cNvSpPr>
            <p:nvPr/>
          </p:nvSpPr>
          <p:spPr bwMode="auto">
            <a:xfrm>
              <a:off x="711" y="2258"/>
              <a:ext cx="182" cy="82"/>
            </a:xfrm>
            <a:custGeom>
              <a:avLst/>
              <a:gdLst/>
              <a:ahLst/>
              <a:cxnLst>
                <a:cxn ang="0">
                  <a:pos x="0" y="0"/>
                </a:cxn>
                <a:cxn ang="0">
                  <a:pos x="1" y="17"/>
                </a:cxn>
                <a:cxn ang="0">
                  <a:pos x="12" y="20"/>
                </a:cxn>
                <a:cxn ang="0">
                  <a:pos x="45" y="23"/>
                </a:cxn>
                <a:cxn ang="0">
                  <a:pos x="77" y="38"/>
                </a:cxn>
                <a:cxn ang="0">
                  <a:pos x="89" y="41"/>
                </a:cxn>
                <a:cxn ang="0">
                  <a:pos x="91" y="23"/>
                </a:cxn>
                <a:cxn ang="0">
                  <a:pos x="0" y="0"/>
                </a:cxn>
              </a:cxnLst>
              <a:rect l="0" t="0" r="r" b="b"/>
              <a:pathLst>
                <a:path w="91" h="41">
                  <a:moveTo>
                    <a:pt x="0" y="0"/>
                  </a:moveTo>
                  <a:cubicBezTo>
                    <a:pt x="0" y="0"/>
                    <a:pt x="1" y="12"/>
                    <a:pt x="1" y="17"/>
                  </a:cubicBezTo>
                  <a:cubicBezTo>
                    <a:pt x="5" y="18"/>
                    <a:pt x="9" y="19"/>
                    <a:pt x="12" y="20"/>
                  </a:cubicBezTo>
                  <a:cubicBezTo>
                    <a:pt x="16" y="20"/>
                    <a:pt x="30" y="18"/>
                    <a:pt x="45" y="23"/>
                  </a:cubicBezTo>
                  <a:cubicBezTo>
                    <a:pt x="59" y="27"/>
                    <a:pt x="71" y="36"/>
                    <a:pt x="77" y="38"/>
                  </a:cubicBezTo>
                  <a:cubicBezTo>
                    <a:pt x="82" y="39"/>
                    <a:pt x="89" y="41"/>
                    <a:pt x="89" y="41"/>
                  </a:cubicBezTo>
                  <a:cubicBezTo>
                    <a:pt x="91" y="23"/>
                    <a:pt x="91" y="23"/>
                    <a:pt x="91" y="23"/>
                  </a:cubicBezTo>
                  <a:lnTo>
                    <a:pt x="0" y="0"/>
                  </a:lnTo>
                  <a:close/>
                </a:path>
              </a:pathLst>
            </a:custGeom>
            <a:solidFill>
              <a:srgbClr val="5D769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4" name="Freeform 14"/>
            <p:cNvSpPr>
              <a:spLocks noChangeAspect="1"/>
            </p:cNvSpPr>
            <p:nvPr/>
          </p:nvSpPr>
          <p:spPr bwMode="auto">
            <a:xfrm>
              <a:off x="905" y="2084"/>
              <a:ext cx="24" cy="230"/>
            </a:xfrm>
            <a:custGeom>
              <a:avLst/>
              <a:gdLst/>
              <a:ahLst/>
              <a:cxnLst>
                <a:cxn ang="0">
                  <a:pos x="2" y="230"/>
                </a:cxn>
                <a:cxn ang="0">
                  <a:pos x="8" y="224"/>
                </a:cxn>
                <a:cxn ang="0">
                  <a:pos x="24" y="0"/>
                </a:cxn>
                <a:cxn ang="0">
                  <a:pos x="18" y="0"/>
                </a:cxn>
                <a:cxn ang="0">
                  <a:pos x="0" y="228"/>
                </a:cxn>
                <a:cxn ang="0">
                  <a:pos x="2" y="230"/>
                </a:cxn>
              </a:cxnLst>
              <a:rect l="0" t="0" r="r" b="b"/>
              <a:pathLst>
                <a:path w="24" h="230">
                  <a:moveTo>
                    <a:pt x="2" y="230"/>
                  </a:moveTo>
                  <a:lnTo>
                    <a:pt x="8" y="224"/>
                  </a:lnTo>
                  <a:lnTo>
                    <a:pt x="24" y="0"/>
                  </a:lnTo>
                  <a:lnTo>
                    <a:pt x="18" y="0"/>
                  </a:lnTo>
                  <a:lnTo>
                    <a:pt x="0" y="228"/>
                  </a:lnTo>
                  <a:lnTo>
                    <a:pt x="2" y="230"/>
                  </a:lnTo>
                  <a:close/>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5" name="Freeform 15"/>
            <p:cNvSpPr>
              <a:spLocks noChangeAspect="1"/>
            </p:cNvSpPr>
            <p:nvPr/>
          </p:nvSpPr>
          <p:spPr bwMode="auto">
            <a:xfrm>
              <a:off x="905" y="2084"/>
              <a:ext cx="24" cy="230"/>
            </a:xfrm>
            <a:custGeom>
              <a:avLst/>
              <a:gdLst/>
              <a:ahLst/>
              <a:cxnLst>
                <a:cxn ang="0">
                  <a:pos x="2" y="230"/>
                </a:cxn>
                <a:cxn ang="0">
                  <a:pos x="8" y="224"/>
                </a:cxn>
                <a:cxn ang="0">
                  <a:pos x="24" y="0"/>
                </a:cxn>
                <a:cxn ang="0">
                  <a:pos x="18" y="0"/>
                </a:cxn>
                <a:cxn ang="0">
                  <a:pos x="0" y="228"/>
                </a:cxn>
              </a:cxnLst>
              <a:rect l="0" t="0" r="r" b="b"/>
              <a:pathLst>
                <a:path w="24" h="230">
                  <a:moveTo>
                    <a:pt x="2" y="230"/>
                  </a:moveTo>
                  <a:lnTo>
                    <a:pt x="8" y="224"/>
                  </a:lnTo>
                  <a:lnTo>
                    <a:pt x="24" y="0"/>
                  </a:lnTo>
                  <a:lnTo>
                    <a:pt x="18" y="0"/>
                  </a:lnTo>
                  <a:lnTo>
                    <a:pt x="0" y="228"/>
                  </a:lnTo>
                </a:path>
              </a:pathLst>
            </a:custGeom>
            <a:no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6" name="Freeform 16"/>
            <p:cNvSpPr>
              <a:spLocks noChangeAspect="1"/>
            </p:cNvSpPr>
            <p:nvPr/>
          </p:nvSpPr>
          <p:spPr bwMode="auto">
            <a:xfrm>
              <a:off x="695" y="2064"/>
              <a:ext cx="228" cy="250"/>
            </a:xfrm>
            <a:custGeom>
              <a:avLst/>
              <a:gdLst/>
              <a:ahLst/>
              <a:cxnLst>
                <a:cxn ang="0">
                  <a:pos x="106" y="125"/>
                </a:cxn>
                <a:cxn ang="0">
                  <a:pos x="0" y="98"/>
                </a:cxn>
                <a:cxn ang="0">
                  <a:pos x="7" y="4"/>
                </a:cxn>
                <a:cxn ang="0">
                  <a:pos x="10" y="1"/>
                </a:cxn>
                <a:cxn ang="0">
                  <a:pos x="111" y="9"/>
                </a:cxn>
                <a:cxn ang="0">
                  <a:pos x="114" y="11"/>
                </a:cxn>
                <a:cxn ang="0">
                  <a:pos x="106" y="125"/>
                </a:cxn>
              </a:cxnLst>
              <a:rect l="0" t="0" r="r" b="b"/>
              <a:pathLst>
                <a:path w="114" h="125">
                  <a:moveTo>
                    <a:pt x="106" y="125"/>
                  </a:moveTo>
                  <a:cubicBezTo>
                    <a:pt x="70" y="116"/>
                    <a:pt x="19" y="104"/>
                    <a:pt x="0" y="98"/>
                  </a:cubicBezTo>
                  <a:cubicBezTo>
                    <a:pt x="2" y="74"/>
                    <a:pt x="3" y="46"/>
                    <a:pt x="7" y="4"/>
                  </a:cubicBezTo>
                  <a:cubicBezTo>
                    <a:pt x="7" y="2"/>
                    <a:pt x="7" y="0"/>
                    <a:pt x="10" y="1"/>
                  </a:cubicBezTo>
                  <a:cubicBezTo>
                    <a:pt x="10" y="1"/>
                    <a:pt x="109" y="9"/>
                    <a:pt x="111" y="9"/>
                  </a:cubicBezTo>
                  <a:cubicBezTo>
                    <a:pt x="114" y="9"/>
                    <a:pt x="114" y="9"/>
                    <a:pt x="114" y="11"/>
                  </a:cubicBezTo>
                  <a:lnTo>
                    <a:pt x="106" y="125"/>
                  </a:lnTo>
                  <a:close/>
                </a:path>
              </a:pathLst>
            </a:custGeom>
            <a:solidFill>
              <a:srgbClr val="8BA6BD"/>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7" name="Freeform 17"/>
            <p:cNvSpPr>
              <a:spLocks noChangeAspect="1"/>
            </p:cNvSpPr>
            <p:nvPr/>
          </p:nvSpPr>
          <p:spPr bwMode="auto">
            <a:xfrm>
              <a:off x="719" y="2084"/>
              <a:ext cx="178" cy="184"/>
            </a:xfrm>
            <a:custGeom>
              <a:avLst/>
              <a:gdLst/>
              <a:ahLst/>
              <a:cxnLst>
                <a:cxn ang="0">
                  <a:pos x="89" y="8"/>
                </a:cxn>
                <a:cxn ang="0">
                  <a:pos x="4" y="0"/>
                </a:cxn>
                <a:cxn ang="0">
                  <a:pos x="0" y="76"/>
                </a:cxn>
                <a:cxn ang="0">
                  <a:pos x="81" y="92"/>
                </a:cxn>
                <a:cxn ang="0">
                  <a:pos x="89" y="8"/>
                </a:cxn>
              </a:cxnLst>
              <a:rect l="0" t="0" r="r" b="b"/>
              <a:pathLst>
                <a:path w="89" h="92">
                  <a:moveTo>
                    <a:pt x="89" y="8"/>
                  </a:moveTo>
                  <a:cubicBezTo>
                    <a:pt x="4" y="0"/>
                    <a:pt x="4" y="0"/>
                    <a:pt x="4" y="0"/>
                  </a:cubicBezTo>
                  <a:cubicBezTo>
                    <a:pt x="1" y="24"/>
                    <a:pt x="1" y="50"/>
                    <a:pt x="0" y="76"/>
                  </a:cubicBezTo>
                  <a:cubicBezTo>
                    <a:pt x="29" y="85"/>
                    <a:pt x="50" y="89"/>
                    <a:pt x="81" y="92"/>
                  </a:cubicBezTo>
                  <a:cubicBezTo>
                    <a:pt x="89" y="8"/>
                    <a:pt x="89" y="8"/>
                    <a:pt x="89" y="8"/>
                  </a:cubicBezTo>
                </a:path>
              </a:pathLst>
            </a:custGeom>
            <a:solidFill>
              <a:srgbClr val="0B3C6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8" name="Freeform 18"/>
            <p:cNvSpPr>
              <a:spLocks noChangeAspect="1"/>
            </p:cNvSpPr>
            <p:nvPr/>
          </p:nvSpPr>
          <p:spPr bwMode="auto">
            <a:xfrm>
              <a:off x="725" y="2088"/>
              <a:ext cx="170" cy="176"/>
            </a:xfrm>
            <a:custGeom>
              <a:avLst/>
              <a:gdLst/>
              <a:ahLst/>
              <a:cxnLst>
                <a:cxn ang="0">
                  <a:pos x="85" y="7"/>
                </a:cxn>
                <a:cxn ang="0">
                  <a:pos x="3" y="0"/>
                </a:cxn>
                <a:cxn ang="0">
                  <a:pos x="0" y="73"/>
                </a:cxn>
                <a:cxn ang="0">
                  <a:pos x="77" y="88"/>
                </a:cxn>
                <a:cxn ang="0">
                  <a:pos x="85" y="8"/>
                </a:cxn>
              </a:cxnLst>
              <a:rect l="0" t="0" r="r" b="b"/>
              <a:pathLst>
                <a:path w="85" h="88">
                  <a:moveTo>
                    <a:pt x="85" y="7"/>
                  </a:moveTo>
                  <a:cubicBezTo>
                    <a:pt x="3" y="0"/>
                    <a:pt x="3" y="0"/>
                    <a:pt x="3" y="0"/>
                  </a:cubicBezTo>
                  <a:cubicBezTo>
                    <a:pt x="0" y="23"/>
                    <a:pt x="1" y="48"/>
                    <a:pt x="0" y="73"/>
                  </a:cubicBezTo>
                  <a:cubicBezTo>
                    <a:pt x="15" y="78"/>
                    <a:pt x="47" y="85"/>
                    <a:pt x="77" y="88"/>
                  </a:cubicBezTo>
                  <a:cubicBezTo>
                    <a:pt x="85" y="8"/>
                    <a:pt x="85" y="8"/>
                    <a:pt x="85" y="8"/>
                  </a:cubicBezTo>
                </a:path>
              </a:pathLst>
            </a:custGeom>
            <a:solidFill>
              <a:srgbClr val="D3DBE4"/>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49" name="Freeform 19"/>
            <p:cNvSpPr>
              <a:spLocks noChangeAspect="1"/>
            </p:cNvSpPr>
            <p:nvPr/>
          </p:nvSpPr>
          <p:spPr bwMode="auto">
            <a:xfrm>
              <a:off x="713" y="2264"/>
              <a:ext cx="180" cy="48"/>
            </a:xfrm>
            <a:custGeom>
              <a:avLst/>
              <a:gdLst/>
              <a:ahLst/>
              <a:cxnLst>
                <a:cxn ang="0">
                  <a:pos x="0" y="4"/>
                </a:cxn>
                <a:cxn ang="0">
                  <a:pos x="180" y="48"/>
                </a:cxn>
                <a:cxn ang="0">
                  <a:pos x="180" y="46"/>
                </a:cxn>
                <a:cxn ang="0">
                  <a:pos x="0" y="0"/>
                </a:cxn>
                <a:cxn ang="0">
                  <a:pos x="0" y="4"/>
                </a:cxn>
              </a:cxnLst>
              <a:rect l="0" t="0" r="r" b="b"/>
              <a:pathLst>
                <a:path w="180" h="48">
                  <a:moveTo>
                    <a:pt x="0" y="4"/>
                  </a:moveTo>
                  <a:lnTo>
                    <a:pt x="180" y="48"/>
                  </a:lnTo>
                  <a:lnTo>
                    <a:pt x="180" y="46"/>
                  </a:lnTo>
                  <a:lnTo>
                    <a:pt x="0" y="0"/>
                  </a:lnTo>
                  <a:lnTo>
                    <a:pt x="0" y="4"/>
                  </a:ln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0" name="Freeform 20"/>
            <p:cNvSpPr>
              <a:spLocks noChangeAspect="1"/>
            </p:cNvSpPr>
            <p:nvPr/>
          </p:nvSpPr>
          <p:spPr bwMode="auto">
            <a:xfrm>
              <a:off x="581" y="2334"/>
              <a:ext cx="138" cy="34"/>
            </a:xfrm>
            <a:custGeom>
              <a:avLst/>
              <a:gdLst/>
              <a:ahLst/>
              <a:cxnLst>
                <a:cxn ang="0">
                  <a:pos x="0" y="0"/>
                </a:cxn>
                <a:cxn ang="0">
                  <a:pos x="20" y="4"/>
                </a:cxn>
                <a:cxn ang="0">
                  <a:pos x="42" y="5"/>
                </a:cxn>
                <a:cxn ang="0">
                  <a:pos x="52" y="3"/>
                </a:cxn>
                <a:cxn ang="0">
                  <a:pos x="61" y="2"/>
                </a:cxn>
                <a:cxn ang="0">
                  <a:pos x="64" y="4"/>
                </a:cxn>
                <a:cxn ang="0">
                  <a:pos x="67" y="7"/>
                </a:cxn>
                <a:cxn ang="0">
                  <a:pos x="69" y="11"/>
                </a:cxn>
                <a:cxn ang="0">
                  <a:pos x="66" y="11"/>
                </a:cxn>
                <a:cxn ang="0">
                  <a:pos x="64" y="9"/>
                </a:cxn>
                <a:cxn ang="0">
                  <a:pos x="62" y="7"/>
                </a:cxn>
                <a:cxn ang="0">
                  <a:pos x="64" y="11"/>
                </a:cxn>
                <a:cxn ang="0">
                  <a:pos x="65" y="13"/>
                </a:cxn>
                <a:cxn ang="0">
                  <a:pos x="60" y="10"/>
                </a:cxn>
                <a:cxn ang="0">
                  <a:pos x="57" y="8"/>
                </a:cxn>
                <a:cxn ang="0">
                  <a:pos x="53" y="8"/>
                </a:cxn>
                <a:cxn ang="0">
                  <a:pos x="50" y="9"/>
                </a:cxn>
                <a:cxn ang="0">
                  <a:pos x="49" y="11"/>
                </a:cxn>
                <a:cxn ang="0">
                  <a:pos x="53" y="12"/>
                </a:cxn>
                <a:cxn ang="0">
                  <a:pos x="57" y="16"/>
                </a:cxn>
                <a:cxn ang="0">
                  <a:pos x="53" y="17"/>
                </a:cxn>
                <a:cxn ang="0">
                  <a:pos x="45" y="16"/>
                </a:cxn>
                <a:cxn ang="0">
                  <a:pos x="39" y="16"/>
                </a:cxn>
                <a:cxn ang="0">
                  <a:pos x="21" y="16"/>
                </a:cxn>
                <a:cxn ang="0">
                  <a:pos x="5" y="16"/>
                </a:cxn>
                <a:cxn ang="0">
                  <a:pos x="0" y="0"/>
                </a:cxn>
              </a:cxnLst>
              <a:rect l="0" t="0" r="r" b="b"/>
              <a:pathLst>
                <a:path w="69" h="17">
                  <a:moveTo>
                    <a:pt x="0" y="0"/>
                  </a:moveTo>
                  <a:cubicBezTo>
                    <a:pt x="0" y="0"/>
                    <a:pt x="8" y="3"/>
                    <a:pt x="20" y="4"/>
                  </a:cubicBezTo>
                  <a:cubicBezTo>
                    <a:pt x="31" y="5"/>
                    <a:pt x="36" y="7"/>
                    <a:pt x="42" y="5"/>
                  </a:cubicBezTo>
                  <a:cubicBezTo>
                    <a:pt x="48" y="3"/>
                    <a:pt x="50" y="1"/>
                    <a:pt x="52" y="3"/>
                  </a:cubicBezTo>
                  <a:cubicBezTo>
                    <a:pt x="56" y="3"/>
                    <a:pt x="61" y="2"/>
                    <a:pt x="61" y="2"/>
                  </a:cubicBezTo>
                  <a:cubicBezTo>
                    <a:pt x="61" y="2"/>
                    <a:pt x="62" y="2"/>
                    <a:pt x="64" y="4"/>
                  </a:cubicBezTo>
                  <a:cubicBezTo>
                    <a:pt x="64" y="4"/>
                    <a:pt x="66" y="6"/>
                    <a:pt x="67" y="7"/>
                  </a:cubicBezTo>
                  <a:cubicBezTo>
                    <a:pt x="68" y="8"/>
                    <a:pt x="69" y="10"/>
                    <a:pt x="69" y="11"/>
                  </a:cubicBezTo>
                  <a:cubicBezTo>
                    <a:pt x="69" y="12"/>
                    <a:pt x="68" y="13"/>
                    <a:pt x="66" y="11"/>
                  </a:cubicBezTo>
                  <a:cubicBezTo>
                    <a:pt x="65" y="10"/>
                    <a:pt x="65" y="9"/>
                    <a:pt x="64" y="9"/>
                  </a:cubicBezTo>
                  <a:cubicBezTo>
                    <a:pt x="64" y="8"/>
                    <a:pt x="62" y="8"/>
                    <a:pt x="62" y="7"/>
                  </a:cubicBezTo>
                  <a:cubicBezTo>
                    <a:pt x="63" y="9"/>
                    <a:pt x="63" y="10"/>
                    <a:pt x="64" y="11"/>
                  </a:cubicBezTo>
                  <a:cubicBezTo>
                    <a:pt x="65" y="12"/>
                    <a:pt x="66" y="12"/>
                    <a:pt x="65" y="13"/>
                  </a:cubicBezTo>
                  <a:cubicBezTo>
                    <a:pt x="65" y="13"/>
                    <a:pt x="63" y="14"/>
                    <a:pt x="60" y="10"/>
                  </a:cubicBezTo>
                  <a:cubicBezTo>
                    <a:pt x="57" y="10"/>
                    <a:pt x="57" y="8"/>
                    <a:pt x="57" y="8"/>
                  </a:cubicBezTo>
                  <a:cubicBezTo>
                    <a:pt x="57" y="8"/>
                    <a:pt x="55" y="10"/>
                    <a:pt x="53" y="8"/>
                  </a:cubicBezTo>
                  <a:cubicBezTo>
                    <a:pt x="52" y="9"/>
                    <a:pt x="50" y="9"/>
                    <a:pt x="50" y="9"/>
                  </a:cubicBezTo>
                  <a:cubicBezTo>
                    <a:pt x="50" y="9"/>
                    <a:pt x="49" y="11"/>
                    <a:pt x="49" y="11"/>
                  </a:cubicBezTo>
                  <a:cubicBezTo>
                    <a:pt x="51" y="12"/>
                    <a:pt x="52" y="12"/>
                    <a:pt x="53" y="12"/>
                  </a:cubicBezTo>
                  <a:cubicBezTo>
                    <a:pt x="54" y="12"/>
                    <a:pt x="58" y="14"/>
                    <a:pt x="57" y="16"/>
                  </a:cubicBezTo>
                  <a:cubicBezTo>
                    <a:pt x="57" y="17"/>
                    <a:pt x="56" y="17"/>
                    <a:pt x="53" y="17"/>
                  </a:cubicBezTo>
                  <a:cubicBezTo>
                    <a:pt x="50" y="16"/>
                    <a:pt x="48" y="16"/>
                    <a:pt x="45" y="16"/>
                  </a:cubicBezTo>
                  <a:cubicBezTo>
                    <a:pt x="44" y="16"/>
                    <a:pt x="41" y="16"/>
                    <a:pt x="39" y="16"/>
                  </a:cubicBezTo>
                  <a:cubicBezTo>
                    <a:pt x="36" y="16"/>
                    <a:pt x="21" y="16"/>
                    <a:pt x="21" y="16"/>
                  </a:cubicBezTo>
                  <a:cubicBezTo>
                    <a:pt x="5" y="16"/>
                    <a:pt x="5" y="16"/>
                    <a:pt x="5" y="16"/>
                  </a:cubicBezTo>
                  <a:cubicBezTo>
                    <a:pt x="5" y="16"/>
                    <a:pt x="2" y="9"/>
                    <a:pt x="0" y="0"/>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1" name="Freeform 21"/>
            <p:cNvSpPr>
              <a:spLocks noChangeAspect="1"/>
            </p:cNvSpPr>
            <p:nvPr/>
          </p:nvSpPr>
          <p:spPr bwMode="auto">
            <a:xfrm>
              <a:off x="677" y="2348"/>
              <a:ext cx="4" cy="4"/>
            </a:xfrm>
            <a:custGeom>
              <a:avLst/>
              <a:gdLst/>
              <a:ahLst/>
              <a:cxnLst>
                <a:cxn ang="0">
                  <a:pos x="0" y="0"/>
                </a:cxn>
                <a:cxn ang="0">
                  <a:pos x="2" y="2"/>
                </a:cxn>
                <a:cxn ang="0">
                  <a:pos x="2" y="2"/>
                </a:cxn>
                <a:cxn ang="0">
                  <a:pos x="0" y="0"/>
                </a:cxn>
              </a:cxnLst>
              <a:rect l="0" t="0" r="r" b="b"/>
              <a:pathLst>
                <a:path w="2" h="2">
                  <a:moveTo>
                    <a:pt x="0" y="0"/>
                  </a:moveTo>
                  <a:cubicBezTo>
                    <a:pt x="0" y="0"/>
                    <a:pt x="1" y="1"/>
                    <a:pt x="2" y="2"/>
                  </a:cubicBezTo>
                  <a:cubicBezTo>
                    <a:pt x="2" y="2"/>
                    <a:pt x="2" y="2"/>
                    <a:pt x="2" y="2"/>
                  </a:cubicBezTo>
                  <a:cubicBezTo>
                    <a:pt x="2" y="2"/>
                    <a:pt x="1" y="0"/>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2" name="Freeform 22"/>
            <p:cNvSpPr>
              <a:spLocks noChangeAspect="1"/>
            </p:cNvSpPr>
            <p:nvPr/>
          </p:nvSpPr>
          <p:spPr bwMode="auto">
            <a:xfrm>
              <a:off x="685" y="2344"/>
              <a:ext cx="2" cy="6"/>
            </a:xfrm>
            <a:custGeom>
              <a:avLst/>
              <a:gdLst/>
              <a:ahLst/>
              <a:cxnLst>
                <a:cxn ang="0">
                  <a:pos x="0" y="0"/>
                </a:cxn>
                <a:cxn ang="0">
                  <a:pos x="1" y="3"/>
                </a:cxn>
                <a:cxn ang="0">
                  <a:pos x="1" y="3"/>
                </a:cxn>
                <a:cxn ang="0">
                  <a:pos x="0" y="0"/>
                </a:cxn>
              </a:cxnLst>
              <a:rect l="0" t="0" r="r" b="b"/>
              <a:pathLst>
                <a:path w="1" h="3">
                  <a:moveTo>
                    <a:pt x="0" y="0"/>
                  </a:moveTo>
                  <a:cubicBezTo>
                    <a:pt x="0" y="0"/>
                    <a:pt x="0" y="2"/>
                    <a:pt x="1" y="3"/>
                  </a:cubicBezTo>
                  <a:cubicBezTo>
                    <a:pt x="1" y="3"/>
                    <a:pt x="1" y="3"/>
                    <a:pt x="1" y="3"/>
                  </a:cubicBezTo>
                  <a:cubicBezTo>
                    <a:pt x="1" y="3"/>
                    <a:pt x="0" y="2"/>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3" name="Freeform 23"/>
            <p:cNvSpPr>
              <a:spLocks noChangeAspect="1"/>
            </p:cNvSpPr>
            <p:nvPr/>
          </p:nvSpPr>
          <p:spPr bwMode="auto">
            <a:xfrm>
              <a:off x="671" y="2350"/>
              <a:ext cx="8" cy="6"/>
            </a:xfrm>
            <a:custGeom>
              <a:avLst/>
              <a:gdLst/>
              <a:ahLst/>
              <a:cxnLst>
                <a:cxn ang="0">
                  <a:pos x="1" y="0"/>
                </a:cxn>
                <a:cxn ang="0">
                  <a:pos x="4" y="3"/>
                </a:cxn>
                <a:cxn ang="0">
                  <a:pos x="4" y="3"/>
                </a:cxn>
                <a:cxn ang="0">
                  <a:pos x="1" y="0"/>
                </a:cxn>
              </a:cxnLst>
              <a:rect l="0" t="0" r="r" b="b"/>
              <a:pathLst>
                <a:path w="4" h="3">
                  <a:moveTo>
                    <a:pt x="1" y="0"/>
                  </a:moveTo>
                  <a:cubicBezTo>
                    <a:pt x="1" y="0"/>
                    <a:pt x="0" y="2"/>
                    <a:pt x="4" y="3"/>
                  </a:cubicBezTo>
                  <a:cubicBezTo>
                    <a:pt x="4" y="3"/>
                    <a:pt x="4" y="3"/>
                    <a:pt x="4" y="3"/>
                  </a:cubicBezTo>
                  <a:cubicBezTo>
                    <a:pt x="4" y="3"/>
                    <a:pt x="2" y="3"/>
                    <a:pt x="1"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4" name="Freeform 24"/>
            <p:cNvSpPr>
              <a:spLocks noChangeAspect="1"/>
            </p:cNvSpPr>
            <p:nvPr/>
          </p:nvSpPr>
          <p:spPr bwMode="auto">
            <a:xfrm>
              <a:off x="446" y="2166"/>
              <a:ext cx="197" cy="274"/>
            </a:xfrm>
            <a:custGeom>
              <a:avLst/>
              <a:gdLst/>
              <a:ahLst/>
              <a:cxnLst>
                <a:cxn ang="0">
                  <a:pos x="81" y="51"/>
                </a:cxn>
                <a:cxn ang="0">
                  <a:pos x="84" y="81"/>
                </a:cxn>
                <a:cxn ang="0">
                  <a:pos x="89" y="96"/>
                </a:cxn>
                <a:cxn ang="0">
                  <a:pos x="95" y="102"/>
                </a:cxn>
                <a:cxn ang="0">
                  <a:pos x="89" y="120"/>
                </a:cxn>
                <a:cxn ang="0">
                  <a:pos x="72" y="126"/>
                </a:cxn>
                <a:cxn ang="0">
                  <a:pos x="65" y="131"/>
                </a:cxn>
                <a:cxn ang="0">
                  <a:pos x="62" y="136"/>
                </a:cxn>
                <a:cxn ang="0">
                  <a:pos x="8" y="128"/>
                </a:cxn>
                <a:cxn ang="0">
                  <a:pos x="35" y="1"/>
                </a:cxn>
                <a:cxn ang="0">
                  <a:pos x="64" y="11"/>
                </a:cxn>
                <a:cxn ang="0">
                  <a:pos x="71" y="24"/>
                </a:cxn>
                <a:cxn ang="0">
                  <a:pos x="81" y="51"/>
                </a:cxn>
              </a:cxnLst>
              <a:rect l="0" t="0" r="r" b="b"/>
              <a:pathLst>
                <a:path w="98" h="137">
                  <a:moveTo>
                    <a:pt x="81" y="51"/>
                  </a:moveTo>
                  <a:cubicBezTo>
                    <a:pt x="82" y="64"/>
                    <a:pt x="83" y="78"/>
                    <a:pt x="84" y="81"/>
                  </a:cubicBezTo>
                  <a:cubicBezTo>
                    <a:pt x="88" y="88"/>
                    <a:pt x="89" y="93"/>
                    <a:pt x="89" y="96"/>
                  </a:cubicBezTo>
                  <a:cubicBezTo>
                    <a:pt x="91" y="100"/>
                    <a:pt x="93" y="93"/>
                    <a:pt x="95" y="102"/>
                  </a:cubicBezTo>
                  <a:cubicBezTo>
                    <a:pt x="98" y="108"/>
                    <a:pt x="89" y="120"/>
                    <a:pt x="89" y="120"/>
                  </a:cubicBezTo>
                  <a:cubicBezTo>
                    <a:pt x="72" y="126"/>
                    <a:pt x="72" y="126"/>
                    <a:pt x="72" y="126"/>
                  </a:cubicBezTo>
                  <a:cubicBezTo>
                    <a:pt x="65" y="131"/>
                    <a:pt x="65" y="131"/>
                    <a:pt x="65" y="131"/>
                  </a:cubicBezTo>
                  <a:cubicBezTo>
                    <a:pt x="62" y="136"/>
                    <a:pt x="62" y="136"/>
                    <a:pt x="62" y="136"/>
                  </a:cubicBezTo>
                  <a:cubicBezTo>
                    <a:pt x="59" y="136"/>
                    <a:pt x="12" y="137"/>
                    <a:pt x="8" y="128"/>
                  </a:cubicBezTo>
                  <a:cubicBezTo>
                    <a:pt x="0" y="76"/>
                    <a:pt x="2" y="13"/>
                    <a:pt x="35" y="1"/>
                  </a:cubicBezTo>
                  <a:cubicBezTo>
                    <a:pt x="36" y="0"/>
                    <a:pt x="64" y="11"/>
                    <a:pt x="64" y="11"/>
                  </a:cubicBezTo>
                  <a:cubicBezTo>
                    <a:pt x="71" y="24"/>
                    <a:pt x="71" y="24"/>
                    <a:pt x="71" y="24"/>
                  </a:cubicBezTo>
                  <a:cubicBezTo>
                    <a:pt x="71" y="24"/>
                    <a:pt x="80" y="25"/>
                    <a:pt x="81" y="51"/>
                  </a:cubicBezTo>
                  <a:close/>
                </a:path>
              </a:pathLst>
            </a:custGeom>
            <a:solidFill>
              <a:srgbClr val="EEE8E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5" name="Freeform 25"/>
            <p:cNvSpPr>
              <a:spLocks noChangeAspect="1"/>
            </p:cNvSpPr>
            <p:nvPr/>
          </p:nvSpPr>
          <p:spPr bwMode="auto">
            <a:xfrm>
              <a:off x="515" y="2168"/>
              <a:ext cx="76" cy="50"/>
            </a:xfrm>
            <a:custGeom>
              <a:avLst/>
              <a:gdLst/>
              <a:ahLst/>
              <a:cxnLst>
                <a:cxn ang="0">
                  <a:pos x="0" y="5"/>
                </a:cxn>
                <a:cxn ang="0">
                  <a:pos x="19" y="18"/>
                </a:cxn>
                <a:cxn ang="0">
                  <a:pos x="38" y="25"/>
                </a:cxn>
                <a:cxn ang="0">
                  <a:pos x="35" y="9"/>
                </a:cxn>
                <a:cxn ang="0">
                  <a:pos x="4" y="0"/>
                </a:cxn>
                <a:cxn ang="0">
                  <a:pos x="0" y="5"/>
                </a:cxn>
              </a:cxnLst>
              <a:rect l="0" t="0" r="r" b="b"/>
              <a:pathLst>
                <a:path w="38" h="25">
                  <a:moveTo>
                    <a:pt x="0" y="5"/>
                  </a:moveTo>
                  <a:cubicBezTo>
                    <a:pt x="0" y="5"/>
                    <a:pt x="4" y="11"/>
                    <a:pt x="19" y="18"/>
                  </a:cubicBezTo>
                  <a:cubicBezTo>
                    <a:pt x="28" y="22"/>
                    <a:pt x="38" y="25"/>
                    <a:pt x="38" y="25"/>
                  </a:cubicBezTo>
                  <a:cubicBezTo>
                    <a:pt x="38" y="25"/>
                    <a:pt x="35" y="12"/>
                    <a:pt x="35" y="9"/>
                  </a:cubicBezTo>
                  <a:cubicBezTo>
                    <a:pt x="29" y="8"/>
                    <a:pt x="8" y="2"/>
                    <a:pt x="4" y="0"/>
                  </a:cubicBezTo>
                  <a:cubicBezTo>
                    <a:pt x="3" y="0"/>
                    <a:pt x="0" y="5"/>
                    <a:pt x="0" y="5"/>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6" name="Freeform 26"/>
            <p:cNvSpPr>
              <a:spLocks noChangeAspect="1"/>
            </p:cNvSpPr>
            <p:nvPr/>
          </p:nvSpPr>
          <p:spPr bwMode="auto">
            <a:xfrm>
              <a:off x="573" y="2228"/>
              <a:ext cx="42" cy="106"/>
            </a:xfrm>
            <a:custGeom>
              <a:avLst/>
              <a:gdLst/>
              <a:ahLst/>
              <a:cxnLst>
                <a:cxn ang="0">
                  <a:pos x="0" y="0"/>
                </a:cxn>
                <a:cxn ang="0">
                  <a:pos x="7" y="16"/>
                </a:cxn>
                <a:cxn ang="0">
                  <a:pos x="16" y="28"/>
                </a:cxn>
                <a:cxn ang="0">
                  <a:pos x="14" y="33"/>
                </a:cxn>
                <a:cxn ang="0">
                  <a:pos x="16" y="47"/>
                </a:cxn>
                <a:cxn ang="0">
                  <a:pos x="21" y="53"/>
                </a:cxn>
                <a:cxn ang="0">
                  <a:pos x="19" y="42"/>
                </a:cxn>
                <a:cxn ang="0">
                  <a:pos x="16" y="30"/>
                </a:cxn>
                <a:cxn ang="0">
                  <a:pos x="6" y="12"/>
                </a:cxn>
                <a:cxn ang="0">
                  <a:pos x="0" y="0"/>
                </a:cxn>
              </a:cxnLst>
              <a:rect l="0" t="0" r="r" b="b"/>
              <a:pathLst>
                <a:path w="21" h="53">
                  <a:moveTo>
                    <a:pt x="0" y="0"/>
                  </a:moveTo>
                  <a:cubicBezTo>
                    <a:pt x="0" y="0"/>
                    <a:pt x="0" y="9"/>
                    <a:pt x="7" y="16"/>
                  </a:cubicBezTo>
                  <a:cubicBezTo>
                    <a:pt x="15" y="24"/>
                    <a:pt x="16" y="28"/>
                    <a:pt x="16" y="28"/>
                  </a:cubicBezTo>
                  <a:cubicBezTo>
                    <a:pt x="16" y="28"/>
                    <a:pt x="10" y="30"/>
                    <a:pt x="14" y="33"/>
                  </a:cubicBezTo>
                  <a:cubicBezTo>
                    <a:pt x="18" y="36"/>
                    <a:pt x="19" y="36"/>
                    <a:pt x="16" y="47"/>
                  </a:cubicBezTo>
                  <a:cubicBezTo>
                    <a:pt x="20" y="52"/>
                    <a:pt x="21" y="53"/>
                    <a:pt x="21" y="53"/>
                  </a:cubicBezTo>
                  <a:cubicBezTo>
                    <a:pt x="21" y="53"/>
                    <a:pt x="18" y="47"/>
                    <a:pt x="19" y="42"/>
                  </a:cubicBezTo>
                  <a:cubicBezTo>
                    <a:pt x="19" y="36"/>
                    <a:pt x="14" y="31"/>
                    <a:pt x="16" y="30"/>
                  </a:cubicBezTo>
                  <a:cubicBezTo>
                    <a:pt x="18" y="29"/>
                    <a:pt x="18" y="24"/>
                    <a:pt x="6" y="12"/>
                  </a:cubicBezTo>
                  <a:cubicBezTo>
                    <a:pt x="0" y="5"/>
                    <a:pt x="0" y="0"/>
                    <a:pt x="0"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7" name="Freeform 27"/>
            <p:cNvSpPr>
              <a:spLocks noChangeAspect="1"/>
            </p:cNvSpPr>
            <p:nvPr/>
          </p:nvSpPr>
          <p:spPr bwMode="auto">
            <a:xfrm>
              <a:off x="537" y="2224"/>
              <a:ext cx="90" cy="136"/>
            </a:xfrm>
            <a:custGeom>
              <a:avLst/>
              <a:gdLst/>
              <a:ahLst/>
              <a:cxnLst>
                <a:cxn ang="0">
                  <a:pos x="6" y="0"/>
                </a:cxn>
                <a:cxn ang="0">
                  <a:pos x="15" y="32"/>
                </a:cxn>
                <a:cxn ang="0">
                  <a:pos x="41" y="58"/>
                </a:cxn>
                <a:cxn ang="0">
                  <a:pos x="44" y="68"/>
                </a:cxn>
                <a:cxn ang="0">
                  <a:pos x="25" y="43"/>
                </a:cxn>
                <a:cxn ang="0">
                  <a:pos x="6" y="0"/>
                </a:cxn>
              </a:cxnLst>
              <a:rect l="0" t="0" r="r" b="b"/>
              <a:pathLst>
                <a:path w="45" h="68">
                  <a:moveTo>
                    <a:pt x="6" y="0"/>
                  </a:moveTo>
                  <a:cubicBezTo>
                    <a:pt x="6" y="0"/>
                    <a:pt x="0" y="14"/>
                    <a:pt x="15" y="32"/>
                  </a:cubicBezTo>
                  <a:cubicBezTo>
                    <a:pt x="26" y="44"/>
                    <a:pt x="36" y="49"/>
                    <a:pt x="41" y="58"/>
                  </a:cubicBezTo>
                  <a:cubicBezTo>
                    <a:pt x="45" y="65"/>
                    <a:pt x="44" y="68"/>
                    <a:pt x="44" y="68"/>
                  </a:cubicBezTo>
                  <a:cubicBezTo>
                    <a:pt x="44" y="68"/>
                    <a:pt x="42" y="54"/>
                    <a:pt x="25" y="43"/>
                  </a:cubicBezTo>
                  <a:cubicBezTo>
                    <a:pt x="9" y="31"/>
                    <a:pt x="0" y="14"/>
                    <a:pt x="6"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8" name="Freeform 28"/>
            <p:cNvSpPr>
              <a:spLocks noChangeAspect="1"/>
            </p:cNvSpPr>
            <p:nvPr/>
          </p:nvSpPr>
          <p:spPr bwMode="auto">
            <a:xfrm>
              <a:off x="577" y="2328"/>
              <a:ext cx="42" cy="42"/>
            </a:xfrm>
            <a:custGeom>
              <a:avLst/>
              <a:gdLst/>
              <a:ahLst/>
              <a:cxnLst>
                <a:cxn ang="0">
                  <a:pos x="15" y="0"/>
                </a:cxn>
                <a:cxn ang="0">
                  <a:pos x="8" y="11"/>
                </a:cxn>
                <a:cxn ang="0">
                  <a:pos x="2" y="21"/>
                </a:cxn>
                <a:cxn ang="0">
                  <a:pos x="12" y="15"/>
                </a:cxn>
                <a:cxn ang="0">
                  <a:pos x="19" y="6"/>
                </a:cxn>
                <a:cxn ang="0">
                  <a:pos x="15" y="0"/>
                </a:cxn>
              </a:cxnLst>
              <a:rect l="0" t="0" r="r" b="b"/>
              <a:pathLst>
                <a:path w="21" h="21">
                  <a:moveTo>
                    <a:pt x="15" y="0"/>
                  </a:moveTo>
                  <a:cubicBezTo>
                    <a:pt x="15" y="0"/>
                    <a:pt x="17" y="6"/>
                    <a:pt x="8" y="11"/>
                  </a:cubicBezTo>
                  <a:cubicBezTo>
                    <a:pt x="0" y="15"/>
                    <a:pt x="2" y="21"/>
                    <a:pt x="2" y="21"/>
                  </a:cubicBezTo>
                  <a:cubicBezTo>
                    <a:pt x="2" y="21"/>
                    <a:pt x="5" y="17"/>
                    <a:pt x="12" y="15"/>
                  </a:cubicBezTo>
                  <a:cubicBezTo>
                    <a:pt x="18" y="13"/>
                    <a:pt x="21" y="10"/>
                    <a:pt x="19" y="6"/>
                  </a:cubicBezTo>
                  <a:cubicBezTo>
                    <a:pt x="18" y="2"/>
                    <a:pt x="15" y="0"/>
                    <a:pt x="15"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59" name="Freeform 29"/>
            <p:cNvSpPr>
              <a:spLocks noChangeAspect="1"/>
            </p:cNvSpPr>
            <p:nvPr/>
          </p:nvSpPr>
          <p:spPr bwMode="auto">
            <a:xfrm>
              <a:off x="571" y="2348"/>
              <a:ext cx="58" cy="52"/>
            </a:xfrm>
            <a:custGeom>
              <a:avLst/>
              <a:gdLst/>
              <a:ahLst/>
              <a:cxnLst>
                <a:cxn ang="0">
                  <a:pos x="29" y="7"/>
                </a:cxn>
                <a:cxn ang="0">
                  <a:pos x="5" y="16"/>
                </a:cxn>
                <a:cxn ang="0">
                  <a:pos x="5" y="26"/>
                </a:cxn>
                <a:cxn ang="0">
                  <a:pos x="14" y="11"/>
                </a:cxn>
                <a:cxn ang="0">
                  <a:pos x="29" y="7"/>
                </a:cxn>
              </a:cxnLst>
              <a:rect l="0" t="0" r="r" b="b"/>
              <a:pathLst>
                <a:path w="29" h="26">
                  <a:moveTo>
                    <a:pt x="29" y="7"/>
                  </a:moveTo>
                  <a:cubicBezTo>
                    <a:pt x="29" y="7"/>
                    <a:pt x="22" y="0"/>
                    <a:pt x="5" y="16"/>
                  </a:cubicBezTo>
                  <a:cubicBezTo>
                    <a:pt x="0" y="21"/>
                    <a:pt x="5" y="26"/>
                    <a:pt x="5" y="26"/>
                  </a:cubicBezTo>
                  <a:cubicBezTo>
                    <a:pt x="5" y="26"/>
                    <a:pt x="10" y="15"/>
                    <a:pt x="14" y="11"/>
                  </a:cubicBezTo>
                  <a:cubicBezTo>
                    <a:pt x="21" y="4"/>
                    <a:pt x="29" y="7"/>
                    <a:pt x="29" y="7"/>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0" name="Freeform 30"/>
            <p:cNvSpPr>
              <a:spLocks noChangeAspect="1"/>
            </p:cNvSpPr>
            <p:nvPr/>
          </p:nvSpPr>
          <p:spPr bwMode="auto">
            <a:xfrm>
              <a:off x="583" y="2368"/>
              <a:ext cx="38" cy="56"/>
            </a:xfrm>
            <a:custGeom>
              <a:avLst/>
              <a:gdLst/>
              <a:ahLst/>
              <a:cxnLst>
                <a:cxn ang="0">
                  <a:pos x="0" y="28"/>
                </a:cxn>
                <a:cxn ang="0">
                  <a:pos x="5" y="16"/>
                </a:cxn>
                <a:cxn ang="0">
                  <a:pos x="13" y="0"/>
                </a:cxn>
                <a:cxn ang="0">
                  <a:pos x="10" y="12"/>
                </a:cxn>
                <a:cxn ang="0">
                  <a:pos x="19" y="3"/>
                </a:cxn>
                <a:cxn ang="0">
                  <a:pos x="9" y="19"/>
                </a:cxn>
                <a:cxn ang="0">
                  <a:pos x="0" y="28"/>
                </a:cxn>
              </a:cxnLst>
              <a:rect l="0" t="0" r="r" b="b"/>
              <a:pathLst>
                <a:path w="19" h="28">
                  <a:moveTo>
                    <a:pt x="0" y="28"/>
                  </a:moveTo>
                  <a:cubicBezTo>
                    <a:pt x="0" y="28"/>
                    <a:pt x="3" y="25"/>
                    <a:pt x="5" y="16"/>
                  </a:cubicBezTo>
                  <a:cubicBezTo>
                    <a:pt x="7" y="7"/>
                    <a:pt x="13" y="0"/>
                    <a:pt x="13" y="0"/>
                  </a:cubicBezTo>
                  <a:cubicBezTo>
                    <a:pt x="13" y="0"/>
                    <a:pt x="9" y="7"/>
                    <a:pt x="10" y="12"/>
                  </a:cubicBezTo>
                  <a:cubicBezTo>
                    <a:pt x="11" y="14"/>
                    <a:pt x="13" y="9"/>
                    <a:pt x="19" y="3"/>
                  </a:cubicBezTo>
                  <a:cubicBezTo>
                    <a:pt x="16" y="10"/>
                    <a:pt x="14" y="12"/>
                    <a:pt x="9" y="19"/>
                  </a:cubicBezTo>
                  <a:cubicBezTo>
                    <a:pt x="5" y="26"/>
                    <a:pt x="0" y="28"/>
                    <a:pt x="0" y="28"/>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1" name="Freeform 31"/>
            <p:cNvSpPr>
              <a:spLocks noChangeAspect="1"/>
            </p:cNvSpPr>
            <p:nvPr/>
          </p:nvSpPr>
          <p:spPr bwMode="auto">
            <a:xfrm>
              <a:off x="523" y="2264"/>
              <a:ext cx="54" cy="146"/>
            </a:xfrm>
            <a:custGeom>
              <a:avLst/>
              <a:gdLst/>
              <a:ahLst/>
              <a:cxnLst>
                <a:cxn ang="0">
                  <a:pos x="1" y="0"/>
                </a:cxn>
                <a:cxn ang="0">
                  <a:pos x="13" y="52"/>
                </a:cxn>
                <a:cxn ang="0">
                  <a:pos x="27" y="69"/>
                </a:cxn>
                <a:cxn ang="0">
                  <a:pos x="26" y="72"/>
                </a:cxn>
                <a:cxn ang="0">
                  <a:pos x="8" y="41"/>
                </a:cxn>
                <a:cxn ang="0">
                  <a:pos x="1" y="0"/>
                </a:cxn>
              </a:cxnLst>
              <a:rect l="0" t="0" r="r" b="b"/>
              <a:pathLst>
                <a:path w="27" h="73">
                  <a:moveTo>
                    <a:pt x="1" y="0"/>
                  </a:moveTo>
                  <a:cubicBezTo>
                    <a:pt x="1" y="0"/>
                    <a:pt x="2" y="25"/>
                    <a:pt x="13" y="52"/>
                  </a:cubicBezTo>
                  <a:cubicBezTo>
                    <a:pt x="18" y="68"/>
                    <a:pt x="25" y="69"/>
                    <a:pt x="27" y="69"/>
                  </a:cubicBezTo>
                  <a:cubicBezTo>
                    <a:pt x="26" y="71"/>
                    <a:pt x="26" y="72"/>
                    <a:pt x="26" y="72"/>
                  </a:cubicBezTo>
                  <a:cubicBezTo>
                    <a:pt x="26" y="72"/>
                    <a:pt x="17" y="73"/>
                    <a:pt x="8" y="41"/>
                  </a:cubicBezTo>
                  <a:cubicBezTo>
                    <a:pt x="0" y="16"/>
                    <a:pt x="1" y="0"/>
                    <a:pt x="1"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2" name="Freeform 32"/>
            <p:cNvSpPr>
              <a:spLocks noChangeAspect="1"/>
            </p:cNvSpPr>
            <p:nvPr/>
          </p:nvSpPr>
          <p:spPr bwMode="auto">
            <a:xfrm>
              <a:off x="593" y="2356"/>
              <a:ext cx="218" cy="60"/>
            </a:xfrm>
            <a:custGeom>
              <a:avLst/>
              <a:gdLst/>
              <a:ahLst/>
              <a:cxnLst>
                <a:cxn ang="0">
                  <a:pos x="16" y="8"/>
                </a:cxn>
                <a:cxn ang="0">
                  <a:pos x="39" y="12"/>
                </a:cxn>
                <a:cxn ang="0">
                  <a:pos x="62" y="10"/>
                </a:cxn>
                <a:cxn ang="0">
                  <a:pos x="77" y="2"/>
                </a:cxn>
                <a:cxn ang="0">
                  <a:pos x="86" y="0"/>
                </a:cxn>
                <a:cxn ang="0">
                  <a:pos x="93" y="0"/>
                </a:cxn>
                <a:cxn ang="0">
                  <a:pos x="97" y="1"/>
                </a:cxn>
                <a:cxn ang="0">
                  <a:pos x="101" y="4"/>
                </a:cxn>
                <a:cxn ang="0">
                  <a:pos x="108" y="5"/>
                </a:cxn>
                <a:cxn ang="0">
                  <a:pos x="109" y="7"/>
                </a:cxn>
                <a:cxn ang="0">
                  <a:pos x="106" y="9"/>
                </a:cxn>
                <a:cxn ang="0">
                  <a:pos x="98" y="10"/>
                </a:cxn>
                <a:cxn ang="0">
                  <a:pos x="90" y="12"/>
                </a:cxn>
                <a:cxn ang="0">
                  <a:pos x="85" y="13"/>
                </a:cxn>
                <a:cxn ang="0">
                  <a:pos x="81" y="14"/>
                </a:cxn>
                <a:cxn ang="0">
                  <a:pos x="74" y="20"/>
                </a:cxn>
                <a:cxn ang="0">
                  <a:pos x="65" y="24"/>
                </a:cxn>
                <a:cxn ang="0">
                  <a:pos x="43" y="27"/>
                </a:cxn>
                <a:cxn ang="0">
                  <a:pos x="0" y="30"/>
                </a:cxn>
                <a:cxn ang="0">
                  <a:pos x="9" y="16"/>
                </a:cxn>
                <a:cxn ang="0">
                  <a:pos x="16" y="8"/>
                </a:cxn>
              </a:cxnLst>
              <a:rect l="0" t="0" r="r" b="b"/>
              <a:pathLst>
                <a:path w="109" h="30">
                  <a:moveTo>
                    <a:pt x="16" y="8"/>
                  </a:moveTo>
                  <a:cubicBezTo>
                    <a:pt x="16" y="8"/>
                    <a:pt x="25" y="11"/>
                    <a:pt x="39" y="12"/>
                  </a:cubicBezTo>
                  <a:cubicBezTo>
                    <a:pt x="52" y="13"/>
                    <a:pt x="59" y="11"/>
                    <a:pt x="62" y="10"/>
                  </a:cubicBezTo>
                  <a:cubicBezTo>
                    <a:pt x="66" y="9"/>
                    <a:pt x="72" y="5"/>
                    <a:pt x="77" y="2"/>
                  </a:cubicBezTo>
                  <a:cubicBezTo>
                    <a:pt x="81" y="0"/>
                    <a:pt x="81" y="0"/>
                    <a:pt x="86" y="0"/>
                  </a:cubicBezTo>
                  <a:cubicBezTo>
                    <a:pt x="90" y="1"/>
                    <a:pt x="93" y="0"/>
                    <a:pt x="93" y="0"/>
                  </a:cubicBezTo>
                  <a:cubicBezTo>
                    <a:pt x="93" y="0"/>
                    <a:pt x="94" y="0"/>
                    <a:pt x="97" y="1"/>
                  </a:cubicBezTo>
                  <a:cubicBezTo>
                    <a:pt x="100" y="3"/>
                    <a:pt x="100" y="3"/>
                    <a:pt x="101" y="4"/>
                  </a:cubicBezTo>
                  <a:cubicBezTo>
                    <a:pt x="102" y="4"/>
                    <a:pt x="108" y="5"/>
                    <a:pt x="108" y="5"/>
                  </a:cubicBezTo>
                  <a:cubicBezTo>
                    <a:pt x="108" y="5"/>
                    <a:pt x="109" y="5"/>
                    <a:pt x="109" y="7"/>
                  </a:cubicBezTo>
                  <a:cubicBezTo>
                    <a:pt x="109" y="8"/>
                    <a:pt x="108" y="9"/>
                    <a:pt x="106" y="9"/>
                  </a:cubicBezTo>
                  <a:cubicBezTo>
                    <a:pt x="105" y="10"/>
                    <a:pt x="105" y="11"/>
                    <a:pt x="98" y="10"/>
                  </a:cubicBezTo>
                  <a:cubicBezTo>
                    <a:pt x="98" y="11"/>
                    <a:pt x="97" y="12"/>
                    <a:pt x="90" y="12"/>
                  </a:cubicBezTo>
                  <a:cubicBezTo>
                    <a:pt x="89" y="13"/>
                    <a:pt x="85" y="13"/>
                    <a:pt x="85" y="13"/>
                  </a:cubicBezTo>
                  <a:cubicBezTo>
                    <a:pt x="85" y="13"/>
                    <a:pt x="83" y="14"/>
                    <a:pt x="81" y="14"/>
                  </a:cubicBezTo>
                  <a:cubicBezTo>
                    <a:pt x="80" y="16"/>
                    <a:pt x="78" y="18"/>
                    <a:pt x="74" y="20"/>
                  </a:cubicBezTo>
                  <a:cubicBezTo>
                    <a:pt x="71" y="23"/>
                    <a:pt x="70" y="24"/>
                    <a:pt x="65" y="24"/>
                  </a:cubicBezTo>
                  <a:cubicBezTo>
                    <a:pt x="60" y="24"/>
                    <a:pt x="57" y="26"/>
                    <a:pt x="43" y="27"/>
                  </a:cubicBezTo>
                  <a:cubicBezTo>
                    <a:pt x="29" y="27"/>
                    <a:pt x="0" y="30"/>
                    <a:pt x="0" y="30"/>
                  </a:cubicBezTo>
                  <a:cubicBezTo>
                    <a:pt x="0" y="30"/>
                    <a:pt x="6" y="22"/>
                    <a:pt x="9" y="16"/>
                  </a:cubicBezTo>
                  <a:cubicBezTo>
                    <a:pt x="12" y="10"/>
                    <a:pt x="16" y="8"/>
                    <a:pt x="16" y="8"/>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3" name="Freeform 33"/>
            <p:cNvSpPr>
              <a:spLocks noChangeAspect="1"/>
            </p:cNvSpPr>
            <p:nvPr/>
          </p:nvSpPr>
          <p:spPr bwMode="auto">
            <a:xfrm>
              <a:off x="755" y="2358"/>
              <a:ext cx="40" cy="6"/>
            </a:xfrm>
            <a:custGeom>
              <a:avLst/>
              <a:gdLst/>
              <a:ahLst/>
              <a:cxnLst>
                <a:cxn ang="0">
                  <a:pos x="0" y="0"/>
                </a:cxn>
                <a:cxn ang="0">
                  <a:pos x="5" y="0"/>
                </a:cxn>
                <a:cxn ang="0">
                  <a:pos x="12" y="0"/>
                </a:cxn>
                <a:cxn ang="0">
                  <a:pos x="20" y="3"/>
                </a:cxn>
                <a:cxn ang="0">
                  <a:pos x="10" y="1"/>
                </a:cxn>
                <a:cxn ang="0">
                  <a:pos x="0" y="0"/>
                </a:cxn>
              </a:cxnLst>
              <a:rect l="0" t="0" r="r" b="b"/>
              <a:pathLst>
                <a:path w="20" h="3">
                  <a:moveTo>
                    <a:pt x="0" y="0"/>
                  </a:moveTo>
                  <a:cubicBezTo>
                    <a:pt x="0" y="0"/>
                    <a:pt x="2" y="0"/>
                    <a:pt x="5" y="0"/>
                  </a:cubicBezTo>
                  <a:cubicBezTo>
                    <a:pt x="9" y="0"/>
                    <a:pt x="11" y="0"/>
                    <a:pt x="12" y="0"/>
                  </a:cubicBezTo>
                  <a:cubicBezTo>
                    <a:pt x="14" y="0"/>
                    <a:pt x="19" y="2"/>
                    <a:pt x="20" y="3"/>
                  </a:cubicBezTo>
                  <a:cubicBezTo>
                    <a:pt x="16" y="1"/>
                    <a:pt x="14" y="0"/>
                    <a:pt x="10" y="1"/>
                  </a:cubicBezTo>
                  <a:cubicBezTo>
                    <a:pt x="5" y="1"/>
                    <a:pt x="2" y="0"/>
                    <a:pt x="0" y="0"/>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4" name="Freeform 34"/>
            <p:cNvSpPr>
              <a:spLocks noChangeAspect="1"/>
            </p:cNvSpPr>
            <p:nvPr/>
          </p:nvSpPr>
          <p:spPr bwMode="auto">
            <a:xfrm>
              <a:off x="753" y="2360"/>
              <a:ext cx="54" cy="14"/>
            </a:xfrm>
            <a:custGeom>
              <a:avLst/>
              <a:gdLst/>
              <a:ahLst/>
              <a:cxnLst>
                <a:cxn ang="0">
                  <a:pos x="0" y="1"/>
                </a:cxn>
                <a:cxn ang="0">
                  <a:pos x="5" y="1"/>
                </a:cxn>
                <a:cxn ang="0">
                  <a:pos x="12" y="1"/>
                </a:cxn>
                <a:cxn ang="0">
                  <a:pos x="19" y="3"/>
                </a:cxn>
                <a:cxn ang="0">
                  <a:pos x="26" y="5"/>
                </a:cxn>
                <a:cxn ang="0">
                  <a:pos x="26" y="7"/>
                </a:cxn>
                <a:cxn ang="0">
                  <a:pos x="24" y="4"/>
                </a:cxn>
                <a:cxn ang="0">
                  <a:pos x="12" y="1"/>
                </a:cxn>
                <a:cxn ang="0">
                  <a:pos x="1" y="1"/>
                </a:cxn>
                <a:cxn ang="0">
                  <a:pos x="0" y="1"/>
                </a:cxn>
              </a:cxnLst>
              <a:rect l="0" t="0" r="r" b="b"/>
              <a:pathLst>
                <a:path w="27" h="7">
                  <a:moveTo>
                    <a:pt x="0" y="1"/>
                  </a:moveTo>
                  <a:cubicBezTo>
                    <a:pt x="0" y="1"/>
                    <a:pt x="3" y="1"/>
                    <a:pt x="5" y="1"/>
                  </a:cubicBezTo>
                  <a:cubicBezTo>
                    <a:pt x="7" y="1"/>
                    <a:pt x="11" y="1"/>
                    <a:pt x="12" y="1"/>
                  </a:cubicBezTo>
                  <a:cubicBezTo>
                    <a:pt x="14" y="2"/>
                    <a:pt x="16" y="2"/>
                    <a:pt x="19" y="3"/>
                  </a:cubicBezTo>
                  <a:cubicBezTo>
                    <a:pt x="23" y="4"/>
                    <a:pt x="25" y="5"/>
                    <a:pt x="26" y="5"/>
                  </a:cubicBezTo>
                  <a:cubicBezTo>
                    <a:pt x="26" y="6"/>
                    <a:pt x="26" y="7"/>
                    <a:pt x="26" y="7"/>
                  </a:cubicBezTo>
                  <a:cubicBezTo>
                    <a:pt x="26" y="7"/>
                    <a:pt x="27" y="5"/>
                    <a:pt x="24" y="4"/>
                  </a:cubicBezTo>
                  <a:cubicBezTo>
                    <a:pt x="21" y="3"/>
                    <a:pt x="16" y="2"/>
                    <a:pt x="12" y="1"/>
                  </a:cubicBezTo>
                  <a:cubicBezTo>
                    <a:pt x="8" y="0"/>
                    <a:pt x="7" y="0"/>
                    <a:pt x="1" y="1"/>
                  </a:cubicBezTo>
                  <a:cubicBezTo>
                    <a:pt x="0" y="1"/>
                    <a:pt x="0" y="1"/>
                    <a:pt x="0" y="1"/>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5" name="Freeform 35"/>
            <p:cNvSpPr>
              <a:spLocks noChangeAspect="1"/>
            </p:cNvSpPr>
            <p:nvPr/>
          </p:nvSpPr>
          <p:spPr bwMode="auto">
            <a:xfrm>
              <a:off x="751" y="2370"/>
              <a:ext cx="38" cy="4"/>
            </a:xfrm>
            <a:custGeom>
              <a:avLst/>
              <a:gdLst/>
              <a:ahLst/>
              <a:cxnLst>
                <a:cxn ang="0">
                  <a:pos x="0" y="2"/>
                </a:cxn>
                <a:cxn ang="0">
                  <a:pos x="7" y="0"/>
                </a:cxn>
                <a:cxn ang="0">
                  <a:pos x="13" y="0"/>
                </a:cxn>
                <a:cxn ang="0">
                  <a:pos x="19" y="2"/>
                </a:cxn>
                <a:cxn ang="0">
                  <a:pos x="12" y="1"/>
                </a:cxn>
                <a:cxn ang="0">
                  <a:pos x="1" y="2"/>
                </a:cxn>
                <a:cxn ang="0">
                  <a:pos x="0" y="2"/>
                </a:cxn>
              </a:cxnLst>
              <a:rect l="0" t="0" r="r" b="b"/>
              <a:pathLst>
                <a:path w="19" h="2">
                  <a:moveTo>
                    <a:pt x="0" y="2"/>
                  </a:moveTo>
                  <a:cubicBezTo>
                    <a:pt x="0" y="2"/>
                    <a:pt x="6" y="0"/>
                    <a:pt x="7" y="0"/>
                  </a:cubicBezTo>
                  <a:cubicBezTo>
                    <a:pt x="9" y="0"/>
                    <a:pt x="11" y="0"/>
                    <a:pt x="13" y="0"/>
                  </a:cubicBezTo>
                  <a:cubicBezTo>
                    <a:pt x="15" y="0"/>
                    <a:pt x="18" y="1"/>
                    <a:pt x="19" y="2"/>
                  </a:cubicBezTo>
                  <a:cubicBezTo>
                    <a:pt x="17" y="1"/>
                    <a:pt x="16" y="1"/>
                    <a:pt x="12" y="1"/>
                  </a:cubicBezTo>
                  <a:cubicBezTo>
                    <a:pt x="7" y="1"/>
                    <a:pt x="7" y="0"/>
                    <a:pt x="1" y="2"/>
                  </a:cubicBezTo>
                  <a:cubicBezTo>
                    <a:pt x="1" y="2"/>
                    <a:pt x="0" y="2"/>
                    <a:pt x="0" y="2"/>
                  </a:cubicBezTo>
                  <a:close/>
                </a:path>
              </a:pathLst>
            </a:custGeom>
            <a:solidFill>
              <a:srgbClr val="D6AB96"/>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6" name="Freeform 36"/>
            <p:cNvSpPr>
              <a:spLocks noChangeAspect="1"/>
            </p:cNvSpPr>
            <p:nvPr/>
          </p:nvSpPr>
          <p:spPr bwMode="auto">
            <a:xfrm>
              <a:off x="625" y="2366"/>
              <a:ext cx="10" cy="10"/>
            </a:xfrm>
            <a:custGeom>
              <a:avLst/>
              <a:gdLst/>
              <a:ahLst/>
              <a:cxnLst>
                <a:cxn ang="0">
                  <a:pos x="0" y="3"/>
                </a:cxn>
                <a:cxn ang="0">
                  <a:pos x="4" y="2"/>
                </a:cxn>
                <a:cxn ang="0">
                  <a:pos x="4" y="5"/>
                </a:cxn>
                <a:cxn ang="0">
                  <a:pos x="0" y="3"/>
                </a:cxn>
              </a:cxnLst>
              <a:rect l="0" t="0" r="r" b="b"/>
              <a:pathLst>
                <a:path w="5" h="5">
                  <a:moveTo>
                    <a:pt x="0" y="3"/>
                  </a:moveTo>
                  <a:cubicBezTo>
                    <a:pt x="0" y="3"/>
                    <a:pt x="3" y="0"/>
                    <a:pt x="4" y="2"/>
                  </a:cubicBezTo>
                  <a:cubicBezTo>
                    <a:pt x="5" y="4"/>
                    <a:pt x="4" y="5"/>
                    <a:pt x="4" y="5"/>
                  </a:cubicBezTo>
                  <a:lnTo>
                    <a:pt x="0" y="3"/>
                  </a:ln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7" name="Freeform 37"/>
            <p:cNvSpPr>
              <a:spLocks noChangeAspect="1"/>
            </p:cNvSpPr>
            <p:nvPr/>
          </p:nvSpPr>
          <p:spPr bwMode="auto">
            <a:xfrm>
              <a:off x="571" y="2416"/>
              <a:ext cx="36" cy="24"/>
            </a:xfrm>
            <a:custGeom>
              <a:avLst/>
              <a:gdLst/>
              <a:ahLst/>
              <a:cxnLst>
                <a:cxn ang="0">
                  <a:pos x="10" y="0"/>
                </a:cxn>
                <a:cxn ang="0">
                  <a:pos x="18" y="0"/>
                </a:cxn>
                <a:cxn ang="0">
                  <a:pos x="12" y="5"/>
                </a:cxn>
                <a:cxn ang="0">
                  <a:pos x="2" y="8"/>
                </a:cxn>
                <a:cxn ang="0">
                  <a:pos x="10" y="0"/>
                </a:cxn>
              </a:cxnLst>
              <a:rect l="0" t="0" r="r" b="b"/>
              <a:pathLst>
                <a:path w="18" h="12">
                  <a:moveTo>
                    <a:pt x="10" y="0"/>
                  </a:moveTo>
                  <a:cubicBezTo>
                    <a:pt x="18" y="0"/>
                    <a:pt x="18" y="0"/>
                    <a:pt x="18" y="0"/>
                  </a:cubicBezTo>
                  <a:cubicBezTo>
                    <a:pt x="18" y="0"/>
                    <a:pt x="16" y="2"/>
                    <a:pt x="12" y="5"/>
                  </a:cubicBezTo>
                  <a:cubicBezTo>
                    <a:pt x="9" y="8"/>
                    <a:pt x="0" y="12"/>
                    <a:pt x="2" y="8"/>
                  </a:cubicBezTo>
                  <a:cubicBezTo>
                    <a:pt x="4" y="4"/>
                    <a:pt x="10" y="0"/>
                    <a:pt x="10" y="0"/>
                  </a:cubicBezTo>
                  <a:close/>
                </a:path>
              </a:pathLst>
            </a:custGeom>
            <a:solidFill>
              <a:srgbClr val="C8B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8" name="Freeform 38"/>
            <p:cNvSpPr>
              <a:spLocks noChangeAspect="1"/>
            </p:cNvSpPr>
            <p:nvPr/>
          </p:nvSpPr>
          <p:spPr bwMode="auto">
            <a:xfrm>
              <a:off x="428" y="2276"/>
              <a:ext cx="101" cy="178"/>
            </a:xfrm>
            <a:custGeom>
              <a:avLst/>
              <a:gdLst/>
              <a:ahLst/>
              <a:cxnLst>
                <a:cxn ang="0">
                  <a:pos x="0" y="3"/>
                </a:cxn>
                <a:cxn ang="0">
                  <a:pos x="7" y="68"/>
                </a:cxn>
                <a:cxn ang="0">
                  <a:pos x="27" y="84"/>
                </a:cxn>
                <a:cxn ang="0">
                  <a:pos x="48" y="82"/>
                </a:cxn>
                <a:cxn ang="0">
                  <a:pos x="33" y="14"/>
                </a:cxn>
                <a:cxn ang="0">
                  <a:pos x="10" y="7"/>
                </a:cxn>
                <a:cxn ang="0">
                  <a:pos x="0" y="3"/>
                </a:cxn>
              </a:cxnLst>
              <a:rect l="0" t="0" r="r" b="b"/>
              <a:pathLst>
                <a:path w="50" h="89">
                  <a:moveTo>
                    <a:pt x="0" y="3"/>
                  </a:moveTo>
                  <a:cubicBezTo>
                    <a:pt x="0" y="3"/>
                    <a:pt x="4" y="56"/>
                    <a:pt x="7" y="68"/>
                  </a:cubicBezTo>
                  <a:cubicBezTo>
                    <a:pt x="10" y="79"/>
                    <a:pt x="14" y="81"/>
                    <a:pt x="27" y="84"/>
                  </a:cubicBezTo>
                  <a:cubicBezTo>
                    <a:pt x="41" y="87"/>
                    <a:pt x="50" y="89"/>
                    <a:pt x="48" y="82"/>
                  </a:cubicBezTo>
                  <a:cubicBezTo>
                    <a:pt x="47" y="75"/>
                    <a:pt x="35" y="17"/>
                    <a:pt x="33" y="14"/>
                  </a:cubicBezTo>
                  <a:cubicBezTo>
                    <a:pt x="31" y="11"/>
                    <a:pt x="18" y="17"/>
                    <a:pt x="10" y="7"/>
                  </a:cubicBezTo>
                  <a:cubicBezTo>
                    <a:pt x="4" y="2"/>
                    <a:pt x="5" y="0"/>
                    <a:pt x="0" y="3"/>
                  </a:cubicBezTo>
                  <a:close/>
                </a:path>
              </a:pathLst>
            </a:custGeom>
            <a:solidFill>
              <a:srgbClr val="5587A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69" name="Freeform 39"/>
            <p:cNvSpPr>
              <a:spLocks noChangeAspect="1"/>
            </p:cNvSpPr>
            <p:nvPr/>
          </p:nvSpPr>
          <p:spPr bwMode="auto">
            <a:xfrm>
              <a:off x="430" y="2284"/>
              <a:ext cx="85" cy="124"/>
            </a:xfrm>
            <a:custGeom>
              <a:avLst/>
              <a:gdLst/>
              <a:ahLst/>
              <a:cxnLst>
                <a:cxn ang="0">
                  <a:pos x="1" y="4"/>
                </a:cxn>
                <a:cxn ang="0">
                  <a:pos x="5" y="11"/>
                </a:cxn>
                <a:cxn ang="0">
                  <a:pos x="24" y="19"/>
                </a:cxn>
                <a:cxn ang="0">
                  <a:pos x="30" y="42"/>
                </a:cxn>
                <a:cxn ang="0">
                  <a:pos x="37" y="57"/>
                </a:cxn>
                <a:cxn ang="0">
                  <a:pos x="35" y="22"/>
                </a:cxn>
                <a:cxn ang="0">
                  <a:pos x="25" y="8"/>
                </a:cxn>
                <a:cxn ang="0">
                  <a:pos x="1" y="4"/>
                </a:cxn>
              </a:cxnLst>
              <a:rect l="0" t="0" r="r" b="b"/>
              <a:pathLst>
                <a:path w="42" h="62">
                  <a:moveTo>
                    <a:pt x="1" y="4"/>
                  </a:moveTo>
                  <a:cubicBezTo>
                    <a:pt x="1" y="4"/>
                    <a:pt x="0" y="9"/>
                    <a:pt x="5" y="11"/>
                  </a:cubicBezTo>
                  <a:cubicBezTo>
                    <a:pt x="10" y="13"/>
                    <a:pt x="22" y="12"/>
                    <a:pt x="24" y="19"/>
                  </a:cubicBezTo>
                  <a:cubicBezTo>
                    <a:pt x="26" y="26"/>
                    <a:pt x="28" y="36"/>
                    <a:pt x="30" y="42"/>
                  </a:cubicBezTo>
                  <a:cubicBezTo>
                    <a:pt x="32" y="48"/>
                    <a:pt x="33" y="51"/>
                    <a:pt x="37" y="57"/>
                  </a:cubicBezTo>
                  <a:cubicBezTo>
                    <a:pt x="42" y="62"/>
                    <a:pt x="35" y="22"/>
                    <a:pt x="35" y="22"/>
                  </a:cubicBezTo>
                  <a:cubicBezTo>
                    <a:pt x="35" y="22"/>
                    <a:pt x="33" y="8"/>
                    <a:pt x="25" y="8"/>
                  </a:cubicBezTo>
                  <a:cubicBezTo>
                    <a:pt x="16" y="8"/>
                    <a:pt x="2" y="0"/>
                    <a:pt x="1" y="4"/>
                  </a:cubicBezTo>
                  <a:close/>
                </a:path>
              </a:pathLst>
            </a:custGeom>
            <a:solidFill>
              <a:srgbClr val="D3DBE4"/>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0" name="Freeform 40"/>
            <p:cNvSpPr>
              <a:spLocks noChangeAspect="1"/>
            </p:cNvSpPr>
            <p:nvPr/>
          </p:nvSpPr>
          <p:spPr bwMode="auto">
            <a:xfrm>
              <a:off x="428" y="2256"/>
              <a:ext cx="111" cy="194"/>
            </a:xfrm>
            <a:custGeom>
              <a:avLst/>
              <a:gdLst/>
              <a:ahLst/>
              <a:cxnLst>
                <a:cxn ang="0">
                  <a:pos x="7" y="2"/>
                </a:cxn>
                <a:cxn ang="0">
                  <a:pos x="15" y="5"/>
                </a:cxn>
                <a:cxn ang="0">
                  <a:pos x="10" y="17"/>
                </a:cxn>
                <a:cxn ang="0">
                  <a:pos x="35" y="21"/>
                </a:cxn>
                <a:cxn ang="0">
                  <a:pos x="39" y="30"/>
                </a:cxn>
                <a:cxn ang="0">
                  <a:pos x="52" y="84"/>
                </a:cxn>
                <a:cxn ang="0">
                  <a:pos x="46" y="97"/>
                </a:cxn>
                <a:cxn ang="0">
                  <a:pos x="34" y="47"/>
                </a:cxn>
                <a:cxn ang="0">
                  <a:pos x="26" y="26"/>
                </a:cxn>
                <a:cxn ang="0">
                  <a:pos x="1" y="15"/>
                </a:cxn>
                <a:cxn ang="0">
                  <a:pos x="7" y="2"/>
                </a:cxn>
              </a:cxnLst>
              <a:rect l="0" t="0" r="r" b="b"/>
              <a:pathLst>
                <a:path w="55" h="97">
                  <a:moveTo>
                    <a:pt x="7" y="2"/>
                  </a:moveTo>
                  <a:cubicBezTo>
                    <a:pt x="7" y="2"/>
                    <a:pt x="14" y="0"/>
                    <a:pt x="15" y="5"/>
                  </a:cubicBezTo>
                  <a:cubicBezTo>
                    <a:pt x="15" y="7"/>
                    <a:pt x="6" y="11"/>
                    <a:pt x="10" y="17"/>
                  </a:cubicBezTo>
                  <a:cubicBezTo>
                    <a:pt x="12" y="19"/>
                    <a:pt x="28" y="20"/>
                    <a:pt x="35" y="21"/>
                  </a:cubicBezTo>
                  <a:cubicBezTo>
                    <a:pt x="37" y="21"/>
                    <a:pt x="38" y="24"/>
                    <a:pt x="39" y="30"/>
                  </a:cubicBezTo>
                  <a:cubicBezTo>
                    <a:pt x="41" y="35"/>
                    <a:pt x="47" y="70"/>
                    <a:pt x="52" y="84"/>
                  </a:cubicBezTo>
                  <a:cubicBezTo>
                    <a:pt x="55" y="94"/>
                    <a:pt x="51" y="95"/>
                    <a:pt x="46" y="97"/>
                  </a:cubicBezTo>
                  <a:cubicBezTo>
                    <a:pt x="44" y="92"/>
                    <a:pt x="38" y="61"/>
                    <a:pt x="34" y="47"/>
                  </a:cubicBezTo>
                  <a:cubicBezTo>
                    <a:pt x="30" y="33"/>
                    <a:pt x="33" y="27"/>
                    <a:pt x="26" y="26"/>
                  </a:cubicBezTo>
                  <a:cubicBezTo>
                    <a:pt x="19" y="26"/>
                    <a:pt x="3" y="24"/>
                    <a:pt x="1" y="15"/>
                  </a:cubicBezTo>
                  <a:cubicBezTo>
                    <a:pt x="0" y="11"/>
                    <a:pt x="1" y="6"/>
                    <a:pt x="7" y="2"/>
                  </a:cubicBezTo>
                  <a:close/>
                </a:path>
              </a:pathLst>
            </a:custGeom>
            <a:solidFill>
              <a:srgbClr val="456488"/>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1" name="Freeform 41"/>
            <p:cNvSpPr>
              <a:spLocks noChangeAspect="1"/>
            </p:cNvSpPr>
            <p:nvPr/>
          </p:nvSpPr>
          <p:spPr bwMode="auto">
            <a:xfrm>
              <a:off x="515" y="2156"/>
              <a:ext cx="10" cy="12"/>
            </a:xfrm>
            <a:custGeom>
              <a:avLst/>
              <a:gdLst/>
              <a:ahLst/>
              <a:cxnLst>
                <a:cxn ang="0">
                  <a:pos x="5" y="0"/>
                </a:cxn>
                <a:cxn ang="0">
                  <a:pos x="2" y="3"/>
                </a:cxn>
                <a:cxn ang="0">
                  <a:pos x="4" y="5"/>
                </a:cxn>
                <a:cxn ang="0">
                  <a:pos x="5" y="0"/>
                </a:cxn>
              </a:cxnLst>
              <a:rect l="0" t="0" r="r" b="b"/>
              <a:pathLst>
                <a:path w="5" h="6">
                  <a:moveTo>
                    <a:pt x="5" y="0"/>
                  </a:moveTo>
                  <a:cubicBezTo>
                    <a:pt x="5" y="0"/>
                    <a:pt x="0" y="1"/>
                    <a:pt x="2" y="3"/>
                  </a:cubicBezTo>
                  <a:cubicBezTo>
                    <a:pt x="5" y="6"/>
                    <a:pt x="4" y="5"/>
                    <a:pt x="4" y="5"/>
                  </a:cubicBezTo>
                  <a:lnTo>
                    <a:pt x="5" y="0"/>
                  </a:ln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2" name="Freeform 42"/>
            <p:cNvSpPr>
              <a:spLocks noChangeAspect="1"/>
            </p:cNvSpPr>
            <p:nvPr/>
          </p:nvSpPr>
          <p:spPr bwMode="auto">
            <a:xfrm>
              <a:off x="625" y="2102"/>
              <a:ext cx="6" cy="12"/>
            </a:xfrm>
            <a:custGeom>
              <a:avLst/>
              <a:gdLst/>
              <a:ahLst/>
              <a:cxnLst>
                <a:cxn ang="0">
                  <a:pos x="2" y="0"/>
                </a:cxn>
                <a:cxn ang="0">
                  <a:pos x="1" y="2"/>
                </a:cxn>
                <a:cxn ang="0">
                  <a:pos x="0" y="5"/>
                </a:cxn>
                <a:cxn ang="0">
                  <a:pos x="0" y="6"/>
                </a:cxn>
                <a:cxn ang="0">
                  <a:pos x="2" y="5"/>
                </a:cxn>
                <a:cxn ang="0">
                  <a:pos x="0" y="5"/>
                </a:cxn>
                <a:cxn ang="0">
                  <a:pos x="2" y="3"/>
                </a:cxn>
                <a:cxn ang="0">
                  <a:pos x="2" y="0"/>
                </a:cxn>
              </a:cxnLst>
              <a:rect l="0" t="0" r="r" b="b"/>
              <a:pathLst>
                <a:path w="3" h="6">
                  <a:moveTo>
                    <a:pt x="2" y="0"/>
                  </a:moveTo>
                  <a:cubicBezTo>
                    <a:pt x="2" y="0"/>
                    <a:pt x="2" y="1"/>
                    <a:pt x="1" y="2"/>
                  </a:cubicBezTo>
                  <a:cubicBezTo>
                    <a:pt x="0" y="3"/>
                    <a:pt x="0" y="5"/>
                    <a:pt x="0" y="5"/>
                  </a:cubicBezTo>
                  <a:cubicBezTo>
                    <a:pt x="0" y="6"/>
                    <a:pt x="0" y="6"/>
                    <a:pt x="0" y="6"/>
                  </a:cubicBezTo>
                  <a:cubicBezTo>
                    <a:pt x="0" y="6"/>
                    <a:pt x="2" y="6"/>
                    <a:pt x="2" y="5"/>
                  </a:cubicBezTo>
                  <a:cubicBezTo>
                    <a:pt x="1" y="5"/>
                    <a:pt x="0" y="5"/>
                    <a:pt x="0" y="5"/>
                  </a:cubicBezTo>
                  <a:cubicBezTo>
                    <a:pt x="0" y="4"/>
                    <a:pt x="1" y="4"/>
                    <a:pt x="2" y="3"/>
                  </a:cubicBezTo>
                  <a:cubicBezTo>
                    <a:pt x="3" y="2"/>
                    <a:pt x="2" y="0"/>
                    <a:pt x="2" y="0"/>
                  </a:cubicBezTo>
                  <a:close/>
                </a:path>
              </a:pathLst>
            </a:custGeom>
            <a:solidFill>
              <a:srgbClr val="572E4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3" name="Freeform 43"/>
            <p:cNvSpPr>
              <a:spLocks noChangeAspect="1"/>
            </p:cNvSpPr>
            <p:nvPr/>
          </p:nvSpPr>
          <p:spPr bwMode="auto">
            <a:xfrm>
              <a:off x="521" y="2066"/>
              <a:ext cx="116" cy="134"/>
            </a:xfrm>
            <a:custGeom>
              <a:avLst/>
              <a:gdLst/>
              <a:ahLst/>
              <a:cxnLst>
                <a:cxn ang="0">
                  <a:pos x="51" y="6"/>
                </a:cxn>
                <a:cxn ang="0">
                  <a:pos x="52" y="11"/>
                </a:cxn>
                <a:cxn ang="0">
                  <a:pos x="53" y="20"/>
                </a:cxn>
                <a:cxn ang="0">
                  <a:pos x="54" y="26"/>
                </a:cxn>
                <a:cxn ang="0">
                  <a:pos x="57" y="34"/>
                </a:cxn>
                <a:cxn ang="0">
                  <a:pos x="53" y="36"/>
                </a:cxn>
                <a:cxn ang="0">
                  <a:pos x="53" y="39"/>
                </a:cxn>
                <a:cxn ang="0">
                  <a:pos x="50" y="41"/>
                </a:cxn>
                <a:cxn ang="0">
                  <a:pos x="49" y="41"/>
                </a:cxn>
                <a:cxn ang="0">
                  <a:pos x="49" y="42"/>
                </a:cxn>
                <a:cxn ang="0">
                  <a:pos x="50" y="43"/>
                </a:cxn>
                <a:cxn ang="0">
                  <a:pos x="49" y="46"/>
                </a:cxn>
                <a:cxn ang="0">
                  <a:pos x="48" y="50"/>
                </a:cxn>
                <a:cxn ang="0">
                  <a:pos x="46" y="57"/>
                </a:cxn>
                <a:cxn ang="0">
                  <a:pos x="38" y="57"/>
                </a:cxn>
                <a:cxn ang="0">
                  <a:pos x="33" y="56"/>
                </a:cxn>
                <a:cxn ang="0">
                  <a:pos x="31" y="59"/>
                </a:cxn>
                <a:cxn ang="0">
                  <a:pos x="30" y="65"/>
                </a:cxn>
                <a:cxn ang="0">
                  <a:pos x="27" y="67"/>
                </a:cxn>
                <a:cxn ang="0">
                  <a:pos x="0" y="50"/>
                </a:cxn>
                <a:cxn ang="0">
                  <a:pos x="3" y="40"/>
                </a:cxn>
                <a:cxn ang="0">
                  <a:pos x="6" y="24"/>
                </a:cxn>
                <a:cxn ang="0">
                  <a:pos x="14" y="16"/>
                </a:cxn>
                <a:cxn ang="0">
                  <a:pos x="25" y="8"/>
                </a:cxn>
                <a:cxn ang="0">
                  <a:pos x="38" y="0"/>
                </a:cxn>
                <a:cxn ang="0">
                  <a:pos x="51" y="6"/>
                </a:cxn>
              </a:cxnLst>
              <a:rect l="0" t="0" r="r" b="b"/>
              <a:pathLst>
                <a:path w="58" h="67">
                  <a:moveTo>
                    <a:pt x="51" y="6"/>
                  </a:moveTo>
                  <a:cubicBezTo>
                    <a:pt x="51" y="6"/>
                    <a:pt x="51" y="8"/>
                    <a:pt x="52" y="11"/>
                  </a:cubicBezTo>
                  <a:cubicBezTo>
                    <a:pt x="53" y="14"/>
                    <a:pt x="55" y="18"/>
                    <a:pt x="53" y="20"/>
                  </a:cubicBezTo>
                  <a:cubicBezTo>
                    <a:pt x="51" y="23"/>
                    <a:pt x="52" y="23"/>
                    <a:pt x="54" y="26"/>
                  </a:cubicBezTo>
                  <a:cubicBezTo>
                    <a:pt x="55" y="29"/>
                    <a:pt x="58" y="33"/>
                    <a:pt x="57" y="34"/>
                  </a:cubicBezTo>
                  <a:cubicBezTo>
                    <a:pt x="55" y="36"/>
                    <a:pt x="55" y="36"/>
                    <a:pt x="53" y="36"/>
                  </a:cubicBezTo>
                  <a:cubicBezTo>
                    <a:pt x="52" y="37"/>
                    <a:pt x="53" y="38"/>
                    <a:pt x="53" y="39"/>
                  </a:cubicBezTo>
                  <a:cubicBezTo>
                    <a:pt x="53" y="40"/>
                    <a:pt x="52" y="42"/>
                    <a:pt x="50" y="41"/>
                  </a:cubicBezTo>
                  <a:cubicBezTo>
                    <a:pt x="50" y="42"/>
                    <a:pt x="49" y="41"/>
                    <a:pt x="49" y="41"/>
                  </a:cubicBezTo>
                  <a:cubicBezTo>
                    <a:pt x="49" y="42"/>
                    <a:pt x="49" y="42"/>
                    <a:pt x="49" y="42"/>
                  </a:cubicBezTo>
                  <a:cubicBezTo>
                    <a:pt x="49" y="42"/>
                    <a:pt x="50" y="42"/>
                    <a:pt x="50" y="43"/>
                  </a:cubicBezTo>
                  <a:cubicBezTo>
                    <a:pt x="51" y="44"/>
                    <a:pt x="51" y="45"/>
                    <a:pt x="49" y="46"/>
                  </a:cubicBezTo>
                  <a:cubicBezTo>
                    <a:pt x="48" y="47"/>
                    <a:pt x="48" y="48"/>
                    <a:pt x="48" y="50"/>
                  </a:cubicBezTo>
                  <a:cubicBezTo>
                    <a:pt x="49" y="51"/>
                    <a:pt x="51" y="55"/>
                    <a:pt x="46" y="57"/>
                  </a:cubicBezTo>
                  <a:cubicBezTo>
                    <a:pt x="44" y="57"/>
                    <a:pt x="42" y="58"/>
                    <a:pt x="38" y="57"/>
                  </a:cubicBezTo>
                  <a:cubicBezTo>
                    <a:pt x="33" y="56"/>
                    <a:pt x="35" y="56"/>
                    <a:pt x="33" y="56"/>
                  </a:cubicBezTo>
                  <a:cubicBezTo>
                    <a:pt x="32" y="56"/>
                    <a:pt x="32" y="58"/>
                    <a:pt x="31" y="59"/>
                  </a:cubicBezTo>
                  <a:cubicBezTo>
                    <a:pt x="30" y="60"/>
                    <a:pt x="31" y="64"/>
                    <a:pt x="30" y="65"/>
                  </a:cubicBezTo>
                  <a:cubicBezTo>
                    <a:pt x="29" y="66"/>
                    <a:pt x="27" y="67"/>
                    <a:pt x="27" y="67"/>
                  </a:cubicBezTo>
                  <a:cubicBezTo>
                    <a:pt x="0" y="50"/>
                    <a:pt x="0" y="50"/>
                    <a:pt x="0" y="50"/>
                  </a:cubicBezTo>
                  <a:cubicBezTo>
                    <a:pt x="0" y="50"/>
                    <a:pt x="2" y="43"/>
                    <a:pt x="3" y="40"/>
                  </a:cubicBezTo>
                  <a:cubicBezTo>
                    <a:pt x="5" y="37"/>
                    <a:pt x="6" y="24"/>
                    <a:pt x="6" y="24"/>
                  </a:cubicBezTo>
                  <a:cubicBezTo>
                    <a:pt x="14" y="16"/>
                    <a:pt x="14" y="16"/>
                    <a:pt x="14" y="16"/>
                  </a:cubicBezTo>
                  <a:cubicBezTo>
                    <a:pt x="25" y="8"/>
                    <a:pt x="25" y="8"/>
                    <a:pt x="25" y="8"/>
                  </a:cubicBezTo>
                  <a:cubicBezTo>
                    <a:pt x="38" y="0"/>
                    <a:pt x="38" y="0"/>
                    <a:pt x="38" y="0"/>
                  </a:cubicBezTo>
                  <a:lnTo>
                    <a:pt x="51" y="6"/>
                  </a:ln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4" name="Freeform 44"/>
            <p:cNvSpPr>
              <a:spLocks noChangeAspect="1"/>
            </p:cNvSpPr>
            <p:nvPr/>
          </p:nvSpPr>
          <p:spPr bwMode="auto">
            <a:xfrm>
              <a:off x="597" y="2108"/>
              <a:ext cx="20" cy="8"/>
            </a:xfrm>
            <a:custGeom>
              <a:avLst/>
              <a:gdLst/>
              <a:ahLst/>
              <a:cxnLst>
                <a:cxn ang="0">
                  <a:pos x="3" y="2"/>
                </a:cxn>
                <a:cxn ang="0">
                  <a:pos x="0" y="2"/>
                </a:cxn>
                <a:cxn ang="0">
                  <a:pos x="3" y="2"/>
                </a:cxn>
                <a:cxn ang="0">
                  <a:pos x="10" y="2"/>
                </a:cxn>
                <a:cxn ang="0">
                  <a:pos x="9" y="3"/>
                </a:cxn>
                <a:cxn ang="0">
                  <a:pos x="5" y="3"/>
                </a:cxn>
                <a:cxn ang="0">
                  <a:pos x="3" y="2"/>
                </a:cxn>
              </a:cxnLst>
              <a:rect l="0" t="0" r="r" b="b"/>
              <a:pathLst>
                <a:path w="10" h="4">
                  <a:moveTo>
                    <a:pt x="3" y="2"/>
                  </a:moveTo>
                  <a:cubicBezTo>
                    <a:pt x="2" y="2"/>
                    <a:pt x="1" y="2"/>
                    <a:pt x="0" y="2"/>
                  </a:cubicBezTo>
                  <a:cubicBezTo>
                    <a:pt x="2" y="2"/>
                    <a:pt x="3" y="2"/>
                    <a:pt x="3" y="2"/>
                  </a:cubicBezTo>
                  <a:cubicBezTo>
                    <a:pt x="6" y="1"/>
                    <a:pt x="9" y="0"/>
                    <a:pt x="10" y="2"/>
                  </a:cubicBezTo>
                  <a:cubicBezTo>
                    <a:pt x="9" y="2"/>
                    <a:pt x="9" y="3"/>
                    <a:pt x="9" y="3"/>
                  </a:cubicBezTo>
                  <a:cubicBezTo>
                    <a:pt x="8" y="4"/>
                    <a:pt x="6" y="4"/>
                    <a:pt x="5" y="3"/>
                  </a:cubicBezTo>
                  <a:cubicBezTo>
                    <a:pt x="5" y="3"/>
                    <a:pt x="4" y="3"/>
                    <a:pt x="3" y="2"/>
                  </a:cubicBezTo>
                  <a:close/>
                </a:path>
              </a:pathLst>
            </a:custGeom>
            <a:solidFill>
              <a:srgbClr val="EF845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5" name="Freeform 45"/>
            <p:cNvSpPr>
              <a:spLocks noChangeAspect="1"/>
            </p:cNvSpPr>
            <p:nvPr/>
          </p:nvSpPr>
          <p:spPr bwMode="auto">
            <a:xfrm>
              <a:off x="609" y="2148"/>
              <a:ext cx="10" cy="4"/>
            </a:xfrm>
            <a:custGeom>
              <a:avLst/>
              <a:gdLst/>
              <a:ahLst/>
              <a:cxnLst>
                <a:cxn ang="0">
                  <a:pos x="5" y="0"/>
                </a:cxn>
                <a:cxn ang="0">
                  <a:pos x="5" y="1"/>
                </a:cxn>
                <a:cxn ang="0">
                  <a:pos x="4" y="2"/>
                </a:cxn>
                <a:cxn ang="0">
                  <a:pos x="1" y="1"/>
                </a:cxn>
                <a:cxn ang="0">
                  <a:pos x="0" y="1"/>
                </a:cxn>
                <a:cxn ang="0">
                  <a:pos x="1" y="0"/>
                </a:cxn>
                <a:cxn ang="0">
                  <a:pos x="5" y="0"/>
                </a:cxn>
              </a:cxnLst>
              <a:rect l="0" t="0" r="r" b="b"/>
              <a:pathLst>
                <a:path w="5" h="2">
                  <a:moveTo>
                    <a:pt x="5" y="0"/>
                  </a:moveTo>
                  <a:cubicBezTo>
                    <a:pt x="5" y="0"/>
                    <a:pt x="5" y="1"/>
                    <a:pt x="5" y="1"/>
                  </a:cubicBezTo>
                  <a:cubicBezTo>
                    <a:pt x="5" y="1"/>
                    <a:pt x="5" y="2"/>
                    <a:pt x="4" y="2"/>
                  </a:cubicBezTo>
                  <a:cubicBezTo>
                    <a:pt x="3" y="2"/>
                    <a:pt x="2" y="2"/>
                    <a:pt x="1" y="1"/>
                  </a:cubicBezTo>
                  <a:cubicBezTo>
                    <a:pt x="1" y="1"/>
                    <a:pt x="0" y="1"/>
                    <a:pt x="0" y="1"/>
                  </a:cubicBezTo>
                  <a:cubicBezTo>
                    <a:pt x="0" y="0"/>
                    <a:pt x="0" y="0"/>
                    <a:pt x="1" y="0"/>
                  </a:cubicBezTo>
                  <a:cubicBezTo>
                    <a:pt x="2" y="0"/>
                    <a:pt x="5" y="0"/>
                    <a:pt x="5" y="0"/>
                  </a:cubicBezTo>
                  <a:close/>
                </a:path>
              </a:pathLst>
            </a:custGeom>
            <a:solidFill>
              <a:srgbClr val="F8C6AC"/>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6" name="Freeform 46"/>
            <p:cNvSpPr>
              <a:spLocks noChangeAspect="1"/>
            </p:cNvSpPr>
            <p:nvPr/>
          </p:nvSpPr>
          <p:spPr bwMode="auto">
            <a:xfrm>
              <a:off x="613" y="2128"/>
              <a:ext cx="8" cy="10"/>
            </a:xfrm>
            <a:custGeom>
              <a:avLst/>
              <a:gdLst/>
              <a:ahLst/>
              <a:cxnLst>
                <a:cxn ang="0">
                  <a:pos x="0" y="3"/>
                </a:cxn>
                <a:cxn ang="0">
                  <a:pos x="4" y="5"/>
                </a:cxn>
                <a:cxn ang="0">
                  <a:pos x="1" y="3"/>
                </a:cxn>
                <a:cxn ang="0">
                  <a:pos x="3" y="0"/>
                </a:cxn>
                <a:cxn ang="0">
                  <a:pos x="0" y="3"/>
                </a:cxn>
              </a:cxnLst>
              <a:rect l="0" t="0" r="r" b="b"/>
              <a:pathLst>
                <a:path w="4" h="5">
                  <a:moveTo>
                    <a:pt x="0" y="3"/>
                  </a:moveTo>
                  <a:cubicBezTo>
                    <a:pt x="1" y="5"/>
                    <a:pt x="4" y="5"/>
                    <a:pt x="4" y="5"/>
                  </a:cubicBezTo>
                  <a:cubicBezTo>
                    <a:pt x="3" y="5"/>
                    <a:pt x="2" y="4"/>
                    <a:pt x="1" y="3"/>
                  </a:cubicBezTo>
                  <a:cubicBezTo>
                    <a:pt x="1" y="2"/>
                    <a:pt x="2" y="0"/>
                    <a:pt x="3" y="0"/>
                  </a:cubicBezTo>
                  <a:cubicBezTo>
                    <a:pt x="2" y="0"/>
                    <a:pt x="0" y="2"/>
                    <a:pt x="0" y="3"/>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7" name="Freeform 47"/>
            <p:cNvSpPr>
              <a:spLocks noChangeAspect="1"/>
            </p:cNvSpPr>
            <p:nvPr/>
          </p:nvSpPr>
          <p:spPr bwMode="auto">
            <a:xfrm>
              <a:off x="619" y="2134"/>
              <a:ext cx="10" cy="4"/>
            </a:xfrm>
            <a:custGeom>
              <a:avLst/>
              <a:gdLst/>
              <a:ahLst/>
              <a:cxnLst>
                <a:cxn ang="0">
                  <a:pos x="0" y="1"/>
                </a:cxn>
                <a:cxn ang="0">
                  <a:pos x="3" y="0"/>
                </a:cxn>
                <a:cxn ang="0">
                  <a:pos x="5" y="1"/>
                </a:cxn>
                <a:cxn ang="0">
                  <a:pos x="3" y="1"/>
                </a:cxn>
                <a:cxn ang="0">
                  <a:pos x="0" y="1"/>
                </a:cxn>
              </a:cxnLst>
              <a:rect l="0" t="0" r="r" b="b"/>
              <a:pathLst>
                <a:path w="5" h="2">
                  <a:moveTo>
                    <a:pt x="0" y="1"/>
                  </a:moveTo>
                  <a:cubicBezTo>
                    <a:pt x="0" y="1"/>
                    <a:pt x="1" y="0"/>
                    <a:pt x="3" y="0"/>
                  </a:cubicBezTo>
                  <a:cubicBezTo>
                    <a:pt x="5" y="0"/>
                    <a:pt x="5" y="1"/>
                    <a:pt x="5" y="1"/>
                  </a:cubicBezTo>
                  <a:cubicBezTo>
                    <a:pt x="5" y="1"/>
                    <a:pt x="4" y="1"/>
                    <a:pt x="3" y="1"/>
                  </a:cubicBezTo>
                  <a:cubicBezTo>
                    <a:pt x="2" y="2"/>
                    <a:pt x="1" y="1"/>
                    <a:pt x="0" y="1"/>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8" name="Freeform 48"/>
            <p:cNvSpPr>
              <a:spLocks noChangeAspect="1"/>
            </p:cNvSpPr>
            <p:nvPr/>
          </p:nvSpPr>
          <p:spPr bwMode="auto">
            <a:xfrm>
              <a:off x="607" y="2146"/>
              <a:ext cx="20" cy="12"/>
            </a:xfrm>
            <a:custGeom>
              <a:avLst/>
              <a:gdLst/>
              <a:ahLst/>
              <a:cxnLst>
                <a:cxn ang="0">
                  <a:pos x="10" y="0"/>
                </a:cxn>
                <a:cxn ang="0">
                  <a:pos x="6" y="0"/>
                </a:cxn>
                <a:cxn ang="0">
                  <a:pos x="1" y="1"/>
                </a:cxn>
                <a:cxn ang="0">
                  <a:pos x="2" y="4"/>
                </a:cxn>
                <a:cxn ang="0">
                  <a:pos x="6" y="6"/>
                </a:cxn>
                <a:cxn ang="0">
                  <a:pos x="8" y="4"/>
                </a:cxn>
                <a:cxn ang="0">
                  <a:pos x="6" y="2"/>
                </a:cxn>
                <a:cxn ang="0">
                  <a:pos x="5" y="3"/>
                </a:cxn>
                <a:cxn ang="0">
                  <a:pos x="1" y="2"/>
                </a:cxn>
                <a:cxn ang="0">
                  <a:pos x="3" y="2"/>
                </a:cxn>
                <a:cxn ang="0">
                  <a:pos x="7" y="2"/>
                </a:cxn>
                <a:cxn ang="0">
                  <a:pos x="10" y="0"/>
                </a:cxn>
              </a:cxnLst>
              <a:rect l="0" t="0" r="r" b="b"/>
              <a:pathLst>
                <a:path w="10" h="6">
                  <a:moveTo>
                    <a:pt x="10" y="0"/>
                  </a:moveTo>
                  <a:cubicBezTo>
                    <a:pt x="10" y="0"/>
                    <a:pt x="8" y="0"/>
                    <a:pt x="6" y="0"/>
                  </a:cubicBezTo>
                  <a:cubicBezTo>
                    <a:pt x="4" y="0"/>
                    <a:pt x="1" y="1"/>
                    <a:pt x="1" y="1"/>
                  </a:cubicBezTo>
                  <a:cubicBezTo>
                    <a:pt x="0" y="1"/>
                    <a:pt x="1" y="3"/>
                    <a:pt x="2" y="4"/>
                  </a:cubicBezTo>
                  <a:cubicBezTo>
                    <a:pt x="3" y="5"/>
                    <a:pt x="4" y="6"/>
                    <a:pt x="6" y="6"/>
                  </a:cubicBezTo>
                  <a:cubicBezTo>
                    <a:pt x="7" y="6"/>
                    <a:pt x="8" y="5"/>
                    <a:pt x="8" y="4"/>
                  </a:cubicBezTo>
                  <a:cubicBezTo>
                    <a:pt x="7" y="3"/>
                    <a:pt x="6" y="2"/>
                    <a:pt x="6" y="2"/>
                  </a:cubicBezTo>
                  <a:cubicBezTo>
                    <a:pt x="6" y="2"/>
                    <a:pt x="6" y="3"/>
                    <a:pt x="5" y="3"/>
                  </a:cubicBezTo>
                  <a:cubicBezTo>
                    <a:pt x="4" y="3"/>
                    <a:pt x="3" y="2"/>
                    <a:pt x="1" y="2"/>
                  </a:cubicBezTo>
                  <a:cubicBezTo>
                    <a:pt x="1" y="1"/>
                    <a:pt x="1" y="2"/>
                    <a:pt x="3" y="2"/>
                  </a:cubicBezTo>
                  <a:cubicBezTo>
                    <a:pt x="4" y="2"/>
                    <a:pt x="6" y="2"/>
                    <a:pt x="7" y="2"/>
                  </a:cubicBezTo>
                  <a:cubicBezTo>
                    <a:pt x="8" y="2"/>
                    <a:pt x="9" y="1"/>
                    <a:pt x="10" y="0"/>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79" name="Freeform 49"/>
            <p:cNvSpPr>
              <a:spLocks noChangeAspect="1"/>
            </p:cNvSpPr>
            <p:nvPr/>
          </p:nvSpPr>
          <p:spPr bwMode="auto">
            <a:xfrm>
              <a:off x="509" y="2033"/>
              <a:ext cx="130" cy="115"/>
            </a:xfrm>
            <a:custGeom>
              <a:avLst/>
              <a:gdLst/>
              <a:ahLst/>
              <a:cxnLst>
                <a:cxn ang="0">
                  <a:pos x="15" y="10"/>
                </a:cxn>
                <a:cxn ang="0">
                  <a:pos x="23" y="3"/>
                </a:cxn>
                <a:cxn ang="0">
                  <a:pos x="32" y="0"/>
                </a:cxn>
                <a:cxn ang="0">
                  <a:pos x="28" y="4"/>
                </a:cxn>
                <a:cxn ang="0">
                  <a:pos x="52" y="5"/>
                </a:cxn>
                <a:cxn ang="0">
                  <a:pos x="54" y="8"/>
                </a:cxn>
                <a:cxn ang="0">
                  <a:pos x="58" y="7"/>
                </a:cxn>
                <a:cxn ang="0">
                  <a:pos x="57" y="10"/>
                </a:cxn>
                <a:cxn ang="0">
                  <a:pos x="63" y="9"/>
                </a:cxn>
                <a:cxn ang="0">
                  <a:pos x="62" y="16"/>
                </a:cxn>
                <a:cxn ang="0">
                  <a:pos x="64" y="11"/>
                </a:cxn>
                <a:cxn ang="0">
                  <a:pos x="57" y="24"/>
                </a:cxn>
                <a:cxn ang="0">
                  <a:pos x="41" y="22"/>
                </a:cxn>
                <a:cxn ang="0">
                  <a:pos x="42" y="32"/>
                </a:cxn>
                <a:cxn ang="0">
                  <a:pos x="34" y="41"/>
                </a:cxn>
                <a:cxn ang="0">
                  <a:pos x="34" y="35"/>
                </a:cxn>
                <a:cxn ang="0">
                  <a:pos x="34" y="43"/>
                </a:cxn>
                <a:cxn ang="0">
                  <a:pos x="32" y="42"/>
                </a:cxn>
                <a:cxn ang="0">
                  <a:pos x="26" y="39"/>
                </a:cxn>
                <a:cxn ang="0">
                  <a:pos x="25" y="38"/>
                </a:cxn>
                <a:cxn ang="0">
                  <a:pos x="16" y="37"/>
                </a:cxn>
                <a:cxn ang="0">
                  <a:pos x="18" y="49"/>
                </a:cxn>
                <a:cxn ang="0">
                  <a:pos x="15" y="48"/>
                </a:cxn>
                <a:cxn ang="0">
                  <a:pos x="17" y="52"/>
                </a:cxn>
                <a:cxn ang="0">
                  <a:pos x="13" y="56"/>
                </a:cxn>
                <a:cxn ang="0">
                  <a:pos x="11" y="53"/>
                </a:cxn>
                <a:cxn ang="0">
                  <a:pos x="12" y="56"/>
                </a:cxn>
                <a:cxn ang="0">
                  <a:pos x="9" y="57"/>
                </a:cxn>
                <a:cxn ang="0">
                  <a:pos x="3" y="17"/>
                </a:cxn>
                <a:cxn ang="0">
                  <a:pos x="12" y="9"/>
                </a:cxn>
                <a:cxn ang="0">
                  <a:pos x="15" y="10"/>
                </a:cxn>
              </a:cxnLst>
              <a:rect l="0" t="0" r="r" b="b"/>
              <a:pathLst>
                <a:path w="65" h="57">
                  <a:moveTo>
                    <a:pt x="15" y="10"/>
                  </a:moveTo>
                  <a:cubicBezTo>
                    <a:pt x="15" y="10"/>
                    <a:pt x="17" y="5"/>
                    <a:pt x="23" y="3"/>
                  </a:cubicBezTo>
                  <a:cubicBezTo>
                    <a:pt x="28" y="2"/>
                    <a:pt x="32" y="0"/>
                    <a:pt x="32" y="0"/>
                  </a:cubicBezTo>
                  <a:cubicBezTo>
                    <a:pt x="32" y="0"/>
                    <a:pt x="32" y="3"/>
                    <a:pt x="28" y="4"/>
                  </a:cubicBezTo>
                  <a:cubicBezTo>
                    <a:pt x="43" y="3"/>
                    <a:pt x="60" y="11"/>
                    <a:pt x="52" y="5"/>
                  </a:cubicBezTo>
                  <a:cubicBezTo>
                    <a:pt x="57" y="7"/>
                    <a:pt x="54" y="8"/>
                    <a:pt x="54" y="8"/>
                  </a:cubicBezTo>
                  <a:cubicBezTo>
                    <a:pt x="54" y="8"/>
                    <a:pt x="58" y="10"/>
                    <a:pt x="58" y="7"/>
                  </a:cubicBezTo>
                  <a:cubicBezTo>
                    <a:pt x="59" y="8"/>
                    <a:pt x="57" y="10"/>
                    <a:pt x="57" y="10"/>
                  </a:cubicBezTo>
                  <a:cubicBezTo>
                    <a:pt x="57" y="10"/>
                    <a:pt x="61" y="13"/>
                    <a:pt x="63" y="9"/>
                  </a:cubicBezTo>
                  <a:cubicBezTo>
                    <a:pt x="64" y="10"/>
                    <a:pt x="63" y="14"/>
                    <a:pt x="62" y="16"/>
                  </a:cubicBezTo>
                  <a:cubicBezTo>
                    <a:pt x="63" y="15"/>
                    <a:pt x="64" y="13"/>
                    <a:pt x="64" y="11"/>
                  </a:cubicBezTo>
                  <a:cubicBezTo>
                    <a:pt x="65" y="16"/>
                    <a:pt x="62" y="23"/>
                    <a:pt x="57" y="24"/>
                  </a:cubicBezTo>
                  <a:cubicBezTo>
                    <a:pt x="53" y="24"/>
                    <a:pt x="47" y="20"/>
                    <a:pt x="41" y="22"/>
                  </a:cubicBezTo>
                  <a:cubicBezTo>
                    <a:pt x="43" y="24"/>
                    <a:pt x="45" y="29"/>
                    <a:pt x="42" y="32"/>
                  </a:cubicBezTo>
                  <a:cubicBezTo>
                    <a:pt x="40" y="34"/>
                    <a:pt x="36" y="34"/>
                    <a:pt x="34" y="41"/>
                  </a:cubicBezTo>
                  <a:cubicBezTo>
                    <a:pt x="34" y="40"/>
                    <a:pt x="33" y="37"/>
                    <a:pt x="34" y="35"/>
                  </a:cubicBezTo>
                  <a:cubicBezTo>
                    <a:pt x="34" y="35"/>
                    <a:pt x="32" y="39"/>
                    <a:pt x="34" y="43"/>
                  </a:cubicBezTo>
                  <a:cubicBezTo>
                    <a:pt x="32" y="42"/>
                    <a:pt x="31" y="38"/>
                    <a:pt x="32" y="42"/>
                  </a:cubicBezTo>
                  <a:cubicBezTo>
                    <a:pt x="32" y="44"/>
                    <a:pt x="28" y="44"/>
                    <a:pt x="26" y="39"/>
                  </a:cubicBezTo>
                  <a:cubicBezTo>
                    <a:pt x="24" y="37"/>
                    <a:pt x="25" y="38"/>
                    <a:pt x="25" y="38"/>
                  </a:cubicBezTo>
                  <a:cubicBezTo>
                    <a:pt x="25" y="38"/>
                    <a:pt x="21" y="32"/>
                    <a:pt x="16" y="37"/>
                  </a:cubicBezTo>
                  <a:cubicBezTo>
                    <a:pt x="14" y="40"/>
                    <a:pt x="14" y="46"/>
                    <a:pt x="18" y="49"/>
                  </a:cubicBezTo>
                  <a:cubicBezTo>
                    <a:pt x="16" y="49"/>
                    <a:pt x="15" y="48"/>
                    <a:pt x="15" y="48"/>
                  </a:cubicBezTo>
                  <a:cubicBezTo>
                    <a:pt x="15" y="48"/>
                    <a:pt x="17" y="51"/>
                    <a:pt x="17" y="52"/>
                  </a:cubicBezTo>
                  <a:cubicBezTo>
                    <a:pt x="16" y="54"/>
                    <a:pt x="13" y="56"/>
                    <a:pt x="13" y="56"/>
                  </a:cubicBezTo>
                  <a:cubicBezTo>
                    <a:pt x="13" y="56"/>
                    <a:pt x="12" y="55"/>
                    <a:pt x="11" y="53"/>
                  </a:cubicBezTo>
                  <a:cubicBezTo>
                    <a:pt x="11" y="55"/>
                    <a:pt x="12" y="56"/>
                    <a:pt x="12" y="56"/>
                  </a:cubicBezTo>
                  <a:cubicBezTo>
                    <a:pt x="12" y="56"/>
                    <a:pt x="10" y="54"/>
                    <a:pt x="9" y="57"/>
                  </a:cubicBezTo>
                  <a:cubicBezTo>
                    <a:pt x="6" y="55"/>
                    <a:pt x="0" y="32"/>
                    <a:pt x="3" y="17"/>
                  </a:cubicBezTo>
                  <a:cubicBezTo>
                    <a:pt x="4" y="11"/>
                    <a:pt x="9" y="9"/>
                    <a:pt x="12" y="9"/>
                  </a:cubicBezTo>
                  <a:cubicBezTo>
                    <a:pt x="15" y="9"/>
                    <a:pt x="15" y="10"/>
                    <a:pt x="15" y="10"/>
                  </a:cubicBez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0" name="Freeform 50"/>
            <p:cNvSpPr>
              <a:spLocks noChangeAspect="1"/>
            </p:cNvSpPr>
            <p:nvPr/>
          </p:nvSpPr>
          <p:spPr bwMode="auto">
            <a:xfrm>
              <a:off x="537" y="2102"/>
              <a:ext cx="26" cy="32"/>
            </a:xfrm>
            <a:custGeom>
              <a:avLst/>
              <a:gdLst/>
              <a:ahLst/>
              <a:cxnLst>
                <a:cxn ang="0">
                  <a:pos x="9" y="9"/>
                </a:cxn>
                <a:cxn ang="0">
                  <a:pos x="11" y="4"/>
                </a:cxn>
                <a:cxn ang="0">
                  <a:pos x="5" y="1"/>
                </a:cxn>
                <a:cxn ang="0">
                  <a:pos x="2" y="10"/>
                </a:cxn>
                <a:cxn ang="0">
                  <a:pos x="7" y="14"/>
                </a:cxn>
                <a:cxn ang="0">
                  <a:pos x="11" y="16"/>
                </a:cxn>
                <a:cxn ang="0">
                  <a:pos x="12" y="12"/>
                </a:cxn>
                <a:cxn ang="0">
                  <a:pos x="11" y="11"/>
                </a:cxn>
                <a:cxn ang="0">
                  <a:pos x="9" y="9"/>
                </a:cxn>
              </a:cxnLst>
              <a:rect l="0" t="0" r="r" b="b"/>
              <a:pathLst>
                <a:path w="13" h="16">
                  <a:moveTo>
                    <a:pt x="9" y="9"/>
                  </a:moveTo>
                  <a:cubicBezTo>
                    <a:pt x="9" y="9"/>
                    <a:pt x="11" y="7"/>
                    <a:pt x="11" y="4"/>
                  </a:cubicBezTo>
                  <a:cubicBezTo>
                    <a:pt x="10" y="2"/>
                    <a:pt x="7" y="0"/>
                    <a:pt x="5" y="1"/>
                  </a:cubicBezTo>
                  <a:cubicBezTo>
                    <a:pt x="3" y="2"/>
                    <a:pt x="0" y="6"/>
                    <a:pt x="2" y="10"/>
                  </a:cubicBezTo>
                  <a:cubicBezTo>
                    <a:pt x="4" y="13"/>
                    <a:pt x="5" y="14"/>
                    <a:pt x="7" y="14"/>
                  </a:cubicBezTo>
                  <a:cubicBezTo>
                    <a:pt x="9" y="15"/>
                    <a:pt x="10" y="16"/>
                    <a:pt x="11" y="16"/>
                  </a:cubicBezTo>
                  <a:cubicBezTo>
                    <a:pt x="12" y="16"/>
                    <a:pt x="13" y="14"/>
                    <a:pt x="12" y="12"/>
                  </a:cubicBezTo>
                  <a:cubicBezTo>
                    <a:pt x="12" y="11"/>
                    <a:pt x="12" y="11"/>
                    <a:pt x="11" y="11"/>
                  </a:cubicBezTo>
                  <a:cubicBezTo>
                    <a:pt x="10" y="10"/>
                    <a:pt x="11" y="8"/>
                    <a:pt x="9" y="9"/>
                  </a:cubicBezTo>
                  <a:close/>
                </a:path>
              </a:pathLst>
            </a:custGeom>
            <a:solidFill>
              <a:srgbClr val="F5B09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1" name="Freeform 51"/>
            <p:cNvSpPr>
              <a:spLocks noChangeAspect="1"/>
            </p:cNvSpPr>
            <p:nvPr/>
          </p:nvSpPr>
          <p:spPr bwMode="auto">
            <a:xfrm>
              <a:off x="595" y="2102"/>
              <a:ext cx="28" cy="6"/>
            </a:xfrm>
            <a:custGeom>
              <a:avLst/>
              <a:gdLst/>
              <a:ahLst/>
              <a:cxnLst>
                <a:cxn ang="0">
                  <a:pos x="14" y="1"/>
                </a:cxn>
                <a:cxn ang="0">
                  <a:pos x="10" y="1"/>
                </a:cxn>
                <a:cxn ang="0">
                  <a:pos x="3" y="1"/>
                </a:cxn>
                <a:cxn ang="0">
                  <a:pos x="3" y="1"/>
                </a:cxn>
                <a:cxn ang="0">
                  <a:pos x="2" y="2"/>
                </a:cxn>
                <a:cxn ang="0">
                  <a:pos x="2" y="2"/>
                </a:cxn>
                <a:cxn ang="0">
                  <a:pos x="1" y="2"/>
                </a:cxn>
                <a:cxn ang="0">
                  <a:pos x="0" y="3"/>
                </a:cxn>
                <a:cxn ang="0">
                  <a:pos x="2" y="3"/>
                </a:cxn>
                <a:cxn ang="0">
                  <a:pos x="3" y="3"/>
                </a:cxn>
                <a:cxn ang="0">
                  <a:pos x="5" y="2"/>
                </a:cxn>
                <a:cxn ang="0">
                  <a:pos x="6" y="2"/>
                </a:cxn>
                <a:cxn ang="0">
                  <a:pos x="10" y="2"/>
                </a:cxn>
                <a:cxn ang="0">
                  <a:pos x="13" y="3"/>
                </a:cxn>
                <a:cxn ang="0">
                  <a:pos x="14" y="1"/>
                </a:cxn>
              </a:cxnLst>
              <a:rect l="0" t="0" r="r" b="b"/>
              <a:pathLst>
                <a:path w="14" h="3">
                  <a:moveTo>
                    <a:pt x="14" y="1"/>
                  </a:moveTo>
                  <a:cubicBezTo>
                    <a:pt x="14" y="1"/>
                    <a:pt x="13" y="1"/>
                    <a:pt x="10" y="1"/>
                  </a:cubicBezTo>
                  <a:cubicBezTo>
                    <a:pt x="6" y="0"/>
                    <a:pt x="5" y="0"/>
                    <a:pt x="3" y="1"/>
                  </a:cubicBezTo>
                  <a:cubicBezTo>
                    <a:pt x="3" y="1"/>
                    <a:pt x="3" y="1"/>
                    <a:pt x="3" y="1"/>
                  </a:cubicBezTo>
                  <a:cubicBezTo>
                    <a:pt x="3" y="1"/>
                    <a:pt x="2" y="2"/>
                    <a:pt x="2" y="2"/>
                  </a:cubicBezTo>
                  <a:cubicBezTo>
                    <a:pt x="2" y="2"/>
                    <a:pt x="2" y="2"/>
                    <a:pt x="2" y="2"/>
                  </a:cubicBezTo>
                  <a:cubicBezTo>
                    <a:pt x="2" y="2"/>
                    <a:pt x="1" y="2"/>
                    <a:pt x="1" y="2"/>
                  </a:cubicBezTo>
                  <a:cubicBezTo>
                    <a:pt x="1" y="3"/>
                    <a:pt x="1" y="3"/>
                    <a:pt x="0" y="3"/>
                  </a:cubicBezTo>
                  <a:cubicBezTo>
                    <a:pt x="0" y="3"/>
                    <a:pt x="1" y="3"/>
                    <a:pt x="2" y="3"/>
                  </a:cubicBezTo>
                  <a:cubicBezTo>
                    <a:pt x="3" y="2"/>
                    <a:pt x="3" y="2"/>
                    <a:pt x="3" y="3"/>
                  </a:cubicBezTo>
                  <a:cubicBezTo>
                    <a:pt x="3" y="3"/>
                    <a:pt x="4" y="2"/>
                    <a:pt x="5" y="2"/>
                  </a:cubicBezTo>
                  <a:cubicBezTo>
                    <a:pt x="6" y="2"/>
                    <a:pt x="6" y="2"/>
                    <a:pt x="6" y="2"/>
                  </a:cubicBezTo>
                  <a:cubicBezTo>
                    <a:pt x="6" y="2"/>
                    <a:pt x="8" y="2"/>
                    <a:pt x="10" y="2"/>
                  </a:cubicBezTo>
                  <a:cubicBezTo>
                    <a:pt x="11" y="2"/>
                    <a:pt x="12" y="3"/>
                    <a:pt x="13" y="3"/>
                  </a:cubicBezTo>
                  <a:cubicBezTo>
                    <a:pt x="14" y="3"/>
                    <a:pt x="14" y="2"/>
                    <a:pt x="14" y="1"/>
                  </a:cubicBezTo>
                  <a:close/>
                </a:path>
              </a:pathLst>
            </a:custGeom>
            <a:solidFill>
              <a:srgbClr val="572E40"/>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2" name="Freeform 52"/>
            <p:cNvSpPr>
              <a:spLocks noChangeAspect="1"/>
            </p:cNvSpPr>
            <p:nvPr/>
          </p:nvSpPr>
          <p:spPr bwMode="auto">
            <a:xfrm>
              <a:off x="607" y="2110"/>
              <a:ext cx="8" cy="6"/>
            </a:xfrm>
            <a:custGeom>
              <a:avLst/>
              <a:gdLst/>
              <a:ahLst/>
              <a:cxnLst>
                <a:cxn ang="0">
                  <a:pos x="0" y="1"/>
                </a:cxn>
                <a:cxn ang="0">
                  <a:pos x="0" y="2"/>
                </a:cxn>
                <a:cxn ang="0">
                  <a:pos x="2" y="3"/>
                </a:cxn>
                <a:cxn ang="0">
                  <a:pos x="3" y="0"/>
                </a:cxn>
                <a:cxn ang="0">
                  <a:pos x="0" y="1"/>
                </a:cxn>
              </a:cxnLst>
              <a:rect l="0" t="0" r="r" b="b"/>
              <a:pathLst>
                <a:path w="4" h="3">
                  <a:moveTo>
                    <a:pt x="0" y="1"/>
                  </a:moveTo>
                  <a:cubicBezTo>
                    <a:pt x="0" y="1"/>
                    <a:pt x="0" y="2"/>
                    <a:pt x="0" y="2"/>
                  </a:cubicBezTo>
                  <a:cubicBezTo>
                    <a:pt x="1" y="3"/>
                    <a:pt x="2" y="3"/>
                    <a:pt x="2" y="3"/>
                  </a:cubicBezTo>
                  <a:cubicBezTo>
                    <a:pt x="3" y="2"/>
                    <a:pt x="4" y="1"/>
                    <a:pt x="3" y="0"/>
                  </a:cubicBezTo>
                  <a:cubicBezTo>
                    <a:pt x="2" y="0"/>
                    <a:pt x="0" y="0"/>
                    <a:pt x="0" y="1"/>
                  </a:cubicBezTo>
                  <a:close/>
                </a:path>
              </a:pathLst>
            </a:cu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3" name="Oval 53"/>
            <p:cNvSpPr>
              <a:spLocks noChangeAspect="1" noChangeArrowheads="1"/>
            </p:cNvSpPr>
            <p:nvPr/>
          </p:nvSpPr>
          <p:spPr bwMode="auto">
            <a:xfrm>
              <a:off x="609" y="2110"/>
              <a:ext cx="4" cy="4"/>
            </a:xfrm>
            <a:prstGeom prst="ellipse">
              <a:avLst/>
            </a:prstGeom>
            <a:solidFill>
              <a:srgbClr val="6E415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4" name="Oval 54"/>
            <p:cNvSpPr>
              <a:spLocks noChangeAspect="1" noChangeArrowheads="1"/>
            </p:cNvSpPr>
            <p:nvPr/>
          </p:nvSpPr>
          <p:spPr bwMode="auto">
            <a:xfrm>
              <a:off x="611" y="2110"/>
              <a:ext cx="2" cy="4"/>
            </a:xfrm>
            <a:prstGeom prst="ellipse">
              <a:avLst/>
            </a:prstGeom>
            <a:solidFill>
              <a:srgbClr val="F19DC2"/>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5" name="Freeform 55"/>
            <p:cNvSpPr>
              <a:spLocks noChangeAspect="1"/>
            </p:cNvSpPr>
            <p:nvPr/>
          </p:nvSpPr>
          <p:spPr bwMode="auto">
            <a:xfrm>
              <a:off x="555" y="2138"/>
              <a:ext cx="32" cy="38"/>
            </a:xfrm>
            <a:custGeom>
              <a:avLst/>
              <a:gdLst/>
              <a:ahLst/>
              <a:cxnLst>
                <a:cxn ang="0">
                  <a:pos x="2" y="0"/>
                </a:cxn>
                <a:cxn ang="0">
                  <a:pos x="7" y="13"/>
                </a:cxn>
                <a:cxn ang="0">
                  <a:pos x="16" y="19"/>
                </a:cxn>
                <a:cxn ang="0">
                  <a:pos x="6" y="9"/>
                </a:cxn>
                <a:cxn ang="0">
                  <a:pos x="2" y="0"/>
                </a:cxn>
              </a:cxnLst>
              <a:rect l="0" t="0" r="r" b="b"/>
              <a:pathLst>
                <a:path w="16" h="19">
                  <a:moveTo>
                    <a:pt x="2" y="0"/>
                  </a:moveTo>
                  <a:cubicBezTo>
                    <a:pt x="2" y="0"/>
                    <a:pt x="0" y="8"/>
                    <a:pt x="7" y="13"/>
                  </a:cubicBezTo>
                  <a:cubicBezTo>
                    <a:pt x="14" y="18"/>
                    <a:pt x="16" y="19"/>
                    <a:pt x="16" y="19"/>
                  </a:cubicBezTo>
                  <a:cubicBezTo>
                    <a:pt x="16" y="19"/>
                    <a:pt x="7" y="13"/>
                    <a:pt x="6" y="9"/>
                  </a:cubicBezTo>
                  <a:cubicBezTo>
                    <a:pt x="4" y="6"/>
                    <a:pt x="4" y="7"/>
                    <a:pt x="2" y="0"/>
                  </a:cubicBezTo>
                  <a:close/>
                </a:path>
              </a:pathLst>
            </a:custGeom>
            <a:solidFill>
              <a:srgbClr val="F29A75"/>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6" name="Freeform 56"/>
            <p:cNvSpPr>
              <a:spLocks noChangeAspect="1"/>
            </p:cNvSpPr>
            <p:nvPr/>
          </p:nvSpPr>
          <p:spPr bwMode="auto">
            <a:xfrm>
              <a:off x="509" y="2052"/>
              <a:ext cx="22" cy="62"/>
            </a:xfrm>
            <a:custGeom>
              <a:avLst/>
              <a:gdLst/>
              <a:ahLst/>
              <a:cxnLst>
                <a:cxn ang="0">
                  <a:pos x="11" y="1"/>
                </a:cxn>
                <a:cxn ang="0">
                  <a:pos x="4" y="31"/>
                </a:cxn>
                <a:cxn ang="0">
                  <a:pos x="11" y="1"/>
                </a:cxn>
              </a:cxnLst>
              <a:rect l="0" t="0" r="r" b="b"/>
              <a:pathLst>
                <a:path w="11" h="31">
                  <a:moveTo>
                    <a:pt x="11" y="1"/>
                  </a:moveTo>
                  <a:cubicBezTo>
                    <a:pt x="11" y="1"/>
                    <a:pt x="0" y="0"/>
                    <a:pt x="4" y="31"/>
                  </a:cubicBezTo>
                  <a:cubicBezTo>
                    <a:pt x="3" y="12"/>
                    <a:pt x="4" y="5"/>
                    <a:pt x="11" y="1"/>
                  </a:cubicBezTo>
                  <a:close/>
                </a:path>
              </a:pathLst>
            </a:custGeom>
            <a:solidFill>
              <a:srgbClr val="9A7D8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sp>
          <p:nvSpPr>
            <p:cNvPr id="387" name="Freeform 57"/>
            <p:cNvSpPr>
              <a:spLocks noChangeAspect="1"/>
            </p:cNvSpPr>
            <p:nvPr/>
          </p:nvSpPr>
          <p:spPr bwMode="auto">
            <a:xfrm>
              <a:off x="513" y="2160"/>
              <a:ext cx="78" cy="52"/>
            </a:xfrm>
            <a:custGeom>
              <a:avLst/>
              <a:gdLst/>
              <a:ahLst/>
              <a:cxnLst>
                <a:cxn ang="0">
                  <a:pos x="2" y="0"/>
                </a:cxn>
                <a:cxn ang="0">
                  <a:pos x="0" y="8"/>
                </a:cxn>
                <a:cxn ang="0">
                  <a:pos x="39" y="26"/>
                </a:cxn>
                <a:cxn ang="0">
                  <a:pos x="37" y="14"/>
                </a:cxn>
                <a:cxn ang="0">
                  <a:pos x="2" y="0"/>
                </a:cxn>
              </a:cxnLst>
              <a:rect l="0" t="0" r="r" b="b"/>
              <a:pathLst>
                <a:path w="39" h="26">
                  <a:moveTo>
                    <a:pt x="2" y="0"/>
                  </a:moveTo>
                  <a:cubicBezTo>
                    <a:pt x="2" y="0"/>
                    <a:pt x="2" y="6"/>
                    <a:pt x="0" y="8"/>
                  </a:cubicBezTo>
                  <a:cubicBezTo>
                    <a:pt x="4" y="13"/>
                    <a:pt x="26" y="24"/>
                    <a:pt x="39" y="26"/>
                  </a:cubicBezTo>
                  <a:cubicBezTo>
                    <a:pt x="38" y="21"/>
                    <a:pt x="37" y="18"/>
                    <a:pt x="37" y="14"/>
                  </a:cubicBezTo>
                  <a:cubicBezTo>
                    <a:pt x="28" y="12"/>
                    <a:pt x="2" y="2"/>
                    <a:pt x="2" y="0"/>
                  </a:cubicBezTo>
                  <a:close/>
                </a:path>
              </a:pathLst>
            </a:custGeom>
            <a:solidFill>
              <a:srgbClr val="EEE8EB"/>
            </a:solidFill>
            <a:ln w="9525">
              <a:noFill/>
              <a:round/>
              <a:headEnd/>
              <a:tailEnd/>
            </a:ln>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endParaRPr kumimoji="0" lang="en-US" altLang="zh-CN" sz="1000" b="1" i="0" u="none" strike="noStrike" kern="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n-cs"/>
                <a:sym typeface="Helvetica Neue"/>
              </a:endParaRPr>
            </a:p>
          </p:txBody>
        </p:sp>
      </p:grpSp>
      <p:sp>
        <p:nvSpPr>
          <p:cNvPr id="388" name="矩形 387"/>
          <p:cNvSpPr/>
          <p:nvPr/>
        </p:nvSpPr>
        <p:spPr>
          <a:xfrm>
            <a:off x="5728911" y="2900630"/>
            <a:ext cx="1015971"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Version archiving</a:t>
            </a:r>
          </a:p>
        </p:txBody>
      </p:sp>
      <p:grpSp>
        <p:nvGrpSpPr>
          <p:cNvPr id="389" name="组合 388"/>
          <p:cNvGrpSpPr/>
          <p:nvPr/>
        </p:nvGrpSpPr>
        <p:grpSpPr>
          <a:xfrm>
            <a:off x="7840333" y="3228348"/>
            <a:ext cx="1020950" cy="700675"/>
            <a:chOff x="1863255" y="1938475"/>
            <a:chExt cx="1066824" cy="794734"/>
          </a:xfrm>
        </p:grpSpPr>
        <p:pic>
          <p:nvPicPr>
            <p:cNvPr id="390" name="图片 389" descr="云主机.png"/>
            <p:cNvPicPr>
              <a:picLocks noChangeAspect="1"/>
            </p:cNvPicPr>
            <p:nvPr/>
          </p:nvPicPr>
          <p:blipFill>
            <a:blip r:embed="rId6" cstate="print"/>
            <a:stretch>
              <a:fillRect/>
            </a:stretch>
          </p:blipFill>
          <p:spPr>
            <a:xfrm>
              <a:off x="2007685" y="1938475"/>
              <a:ext cx="540227" cy="540227"/>
            </a:xfrm>
            <a:prstGeom prst="rect">
              <a:avLst/>
            </a:prstGeom>
          </p:spPr>
        </p:pic>
        <p:pic>
          <p:nvPicPr>
            <p:cNvPr id="391" name="图片 390" descr="云主机.png"/>
            <p:cNvPicPr>
              <a:picLocks noChangeAspect="1"/>
            </p:cNvPicPr>
            <p:nvPr/>
          </p:nvPicPr>
          <p:blipFill>
            <a:blip r:embed="rId6" cstate="print"/>
            <a:stretch>
              <a:fillRect/>
            </a:stretch>
          </p:blipFill>
          <p:spPr>
            <a:xfrm>
              <a:off x="2389852" y="2104989"/>
              <a:ext cx="540227" cy="540227"/>
            </a:xfrm>
            <a:prstGeom prst="rect">
              <a:avLst/>
            </a:prstGeom>
          </p:spPr>
        </p:pic>
        <p:pic>
          <p:nvPicPr>
            <p:cNvPr id="392" name="图片 391" descr="云主机.png"/>
            <p:cNvPicPr>
              <a:picLocks noChangeAspect="1"/>
            </p:cNvPicPr>
            <p:nvPr/>
          </p:nvPicPr>
          <p:blipFill>
            <a:blip r:embed="rId6" cstate="print"/>
            <a:stretch>
              <a:fillRect/>
            </a:stretch>
          </p:blipFill>
          <p:spPr>
            <a:xfrm>
              <a:off x="1863255" y="2192981"/>
              <a:ext cx="540226" cy="540228"/>
            </a:xfrm>
            <a:prstGeom prst="rect">
              <a:avLst/>
            </a:prstGeom>
          </p:spPr>
        </p:pic>
      </p:grpSp>
      <p:pic>
        <p:nvPicPr>
          <p:cNvPr id="393" name="Picture 21" descr="E:\1华赛设计夹\2010-12\朱冬晴\华赛新图标(存储) AI文件\完成\png\存储图标-2\Internet云图-3.png"/>
          <p:cNvPicPr>
            <a:picLocks noChangeAspect="1" noChangeArrowheads="1"/>
          </p:cNvPicPr>
          <p:nvPr/>
        </p:nvPicPr>
        <p:blipFill>
          <a:blip r:embed="rId7" cstate="print"/>
          <a:srcRect/>
          <a:stretch>
            <a:fillRect/>
          </a:stretch>
        </p:blipFill>
        <p:spPr bwMode="auto">
          <a:xfrm>
            <a:off x="8380439" y="2093585"/>
            <a:ext cx="898715" cy="554003"/>
          </a:xfrm>
          <a:prstGeom prst="rect">
            <a:avLst/>
          </a:prstGeom>
          <a:noFill/>
          <a:ln w="9525">
            <a:noFill/>
            <a:miter lim="800000"/>
            <a:headEnd/>
            <a:tailEnd/>
          </a:ln>
        </p:spPr>
      </p:pic>
      <p:grpSp>
        <p:nvGrpSpPr>
          <p:cNvPr id="394" name="Group 101"/>
          <p:cNvGrpSpPr/>
          <p:nvPr/>
        </p:nvGrpSpPr>
        <p:grpSpPr>
          <a:xfrm>
            <a:off x="9264766" y="3307289"/>
            <a:ext cx="916397" cy="689544"/>
            <a:chOff x="917621" y="1944452"/>
            <a:chExt cx="4034207" cy="2720742"/>
          </a:xfrm>
        </p:grpSpPr>
        <p:pic>
          <p:nvPicPr>
            <p:cNvPr id="395" name="Picture 102" descr="C:\Users\h10492\AppData\Local\Microsoft\Windows\Temporary Internet Files\Content.Outlook\JRFHGN9Y\大小显.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621" y="1944452"/>
              <a:ext cx="4034207" cy="2720742"/>
            </a:xfrm>
            <a:prstGeom prst="rect">
              <a:avLst/>
            </a:prstGeom>
            <a:noFill/>
            <a:extLst>
              <a:ext uri="{909E8E84-426E-40DD-AFC4-6F175D3DCCD1}">
                <a14:hiddenFill xmlns:a14="http://schemas.microsoft.com/office/drawing/2010/main">
                  <a:solidFill>
                    <a:srgbClr val="FFFFFF"/>
                  </a:solidFill>
                </a14:hiddenFill>
              </a:ext>
            </a:extLst>
          </p:spPr>
        </p:pic>
        <p:pic>
          <p:nvPicPr>
            <p:cNvPr id="396" name="图片 335"/>
            <p:cNvPicPr>
              <a:picLocks/>
            </p:cNvPicPr>
            <p:nvPr/>
          </p:nvPicPr>
          <p:blipFill rotWithShape="1">
            <a:blip r:embed="rId9" cstate="print">
              <a:extLst>
                <a:ext uri="{28A0092B-C50C-407E-A947-70E740481C1C}">
                  <a14:useLocalDpi xmlns:a14="http://schemas.microsoft.com/office/drawing/2010/main" val="0"/>
                </a:ext>
              </a:extLst>
            </a:blip>
            <a:srcRect t="8132" b="7647"/>
            <a:stretch/>
          </p:blipFill>
          <p:spPr bwMode="auto">
            <a:xfrm>
              <a:off x="2950188" y="3409922"/>
              <a:ext cx="1728000" cy="1067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397" name="曲线连接符 396"/>
          <p:cNvCxnSpPr>
            <a:endCxn id="393" idx="2"/>
          </p:cNvCxnSpPr>
          <p:nvPr/>
        </p:nvCxnSpPr>
        <p:spPr bwMode="auto">
          <a:xfrm rot="5400000" flipH="1" flipV="1">
            <a:off x="8333232" y="2843000"/>
            <a:ext cx="691979" cy="301153"/>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8" name="曲线连接符 397"/>
          <p:cNvCxnSpPr/>
          <p:nvPr/>
        </p:nvCxnSpPr>
        <p:spPr bwMode="auto">
          <a:xfrm>
            <a:off x="9114988" y="2557731"/>
            <a:ext cx="353844" cy="785900"/>
          </a:xfrm>
          <a:prstGeom prst="curvedConnector2">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9" name="曲线连接符 398"/>
          <p:cNvCxnSpPr/>
          <p:nvPr/>
        </p:nvCxnSpPr>
        <p:spPr bwMode="auto">
          <a:xfrm rot="5400000" flipH="1" flipV="1">
            <a:off x="10011925" y="2959456"/>
            <a:ext cx="674274" cy="560509"/>
          </a:xfrm>
          <a:prstGeom prst="curvedConnector3">
            <a:avLst>
              <a:gd name="adj1" fmla="val 50000"/>
            </a:avLst>
          </a:prstGeom>
          <a:noFill/>
          <a:ln w="19050">
            <a:solidFill>
              <a:srgbClr val="0070C0"/>
            </a:solidFill>
            <a:tailEnd type="triangle"/>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00" name="文本框 72"/>
          <p:cNvSpPr txBox="1"/>
          <p:nvPr/>
        </p:nvSpPr>
        <p:spPr>
          <a:xfrm>
            <a:off x="7533571" y="3874181"/>
            <a:ext cx="1830255" cy="420585"/>
          </a:xfrm>
          <a:prstGeom prst="rect">
            <a:avLst/>
          </a:prstGeom>
          <a:noFill/>
        </p:spPr>
        <p:txBody>
          <a:bodyPr wrap="square" lIns="47981" rIns="47981" rtlCol="0">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Huawei Online Upgrade Platform (HOUP)</a:t>
            </a:r>
          </a:p>
        </p:txBody>
      </p:sp>
      <p:sp>
        <p:nvSpPr>
          <p:cNvPr id="401" name="文本框 72"/>
          <p:cNvSpPr txBox="1"/>
          <p:nvPr/>
        </p:nvSpPr>
        <p:spPr>
          <a:xfrm>
            <a:off x="9475213" y="3965260"/>
            <a:ext cx="1208032" cy="256441"/>
          </a:xfrm>
          <a:prstGeom prst="rect">
            <a:avLst/>
          </a:prstGeom>
          <a:noFill/>
        </p:spPr>
        <p:txBody>
          <a:bodyPr wrap="square" lIns="47981" rIns="47981" rtlCol="0">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FusionDirector</a:t>
            </a:r>
          </a:p>
        </p:txBody>
      </p:sp>
      <p:sp>
        <p:nvSpPr>
          <p:cNvPr id="402" name="矩形 401"/>
          <p:cNvSpPr/>
          <p:nvPr/>
        </p:nvSpPr>
        <p:spPr>
          <a:xfrm>
            <a:off x="8520216" y="2920356"/>
            <a:ext cx="1166937"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Automatic download</a:t>
            </a:r>
          </a:p>
        </p:txBody>
      </p:sp>
      <p:sp>
        <p:nvSpPr>
          <p:cNvPr id="403" name="矩形 402"/>
          <p:cNvSpPr/>
          <p:nvPr/>
        </p:nvSpPr>
        <p:spPr>
          <a:xfrm>
            <a:off x="8258664" y="3127541"/>
            <a:ext cx="404114"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API</a:t>
            </a:r>
          </a:p>
        </p:txBody>
      </p:sp>
      <p:sp>
        <p:nvSpPr>
          <p:cNvPr id="404" name="矩形 403"/>
          <p:cNvSpPr/>
          <p:nvPr/>
        </p:nvSpPr>
        <p:spPr>
          <a:xfrm>
            <a:off x="9949608" y="3229471"/>
            <a:ext cx="1096751" cy="256441"/>
          </a:xfrm>
          <a:prstGeom prst="rect">
            <a:avLst/>
          </a:prstGeom>
        </p:spPr>
        <p:txBody>
          <a:bodyPr wrap="square">
            <a:noAutofit/>
          </a:bodyPr>
          <a:lstStyle/>
          <a:p>
            <a:pPr marL="0" marR="0" lvl="0" indent="0" algn="ctr" defTabSz="914006" rtl="0" eaLnBrk="1" fontAlgn="ctr"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Helvetica Neue"/>
              </a:rPr>
              <a:t>Automatic upgrade</a:t>
            </a:r>
          </a:p>
        </p:txBody>
      </p:sp>
    </p:spTree>
    <p:extLst>
      <p:ext uri="{BB962C8B-B14F-4D97-AF65-F5344CB8AC3E}">
        <p14:creationId xmlns:p14="http://schemas.microsoft.com/office/powerpoint/2010/main" val="341752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D3D770D5-8933-4BE2-B613-24B383BB42C6}"/>
              </a:ext>
            </a:extLst>
          </p:cNvPr>
          <p:cNvSpPr/>
          <p:nvPr/>
        </p:nvSpPr>
        <p:spPr>
          <a:xfrm>
            <a:off x="975891" y="5262256"/>
            <a:ext cx="3781877" cy="8195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35" name="1508611868">
            <a:extLst>
              <a:ext uri="{FF2B5EF4-FFF2-40B4-BE49-F238E27FC236}">
                <a16:creationId xmlns:a16="http://schemas.microsoft.com/office/drawing/2014/main" id="{50B39589-6FBA-42B4-BE61-3427E454988D}"/>
              </a:ext>
            </a:extLst>
          </p:cNvPr>
          <p:cNvSpPr/>
          <p:nvPr/>
        </p:nvSpPr>
        <p:spPr bwMode="auto">
          <a:xfrm>
            <a:off x="852288" y="2893103"/>
            <a:ext cx="10011121" cy="1877959"/>
          </a:xfrm>
          <a:prstGeom prst="rect">
            <a:avLst/>
          </a:prstGeom>
          <a:solidFill>
            <a:schemeClr val="tx2"/>
          </a:solidFill>
          <a:ln w="3175" cap="flat" cmpd="sng" algn="ctr">
            <a:noFill/>
            <a:prstDash val="dash"/>
            <a:round/>
            <a:headEnd type="none" w="med" len="med"/>
            <a:tailEnd type="none" w="med" len="med"/>
          </a:ln>
          <a:effectLst/>
        </p:spPr>
        <p:txBody>
          <a:bodyPr vert="horz" wrap="square" lIns="121910" tIns="60955" rIns="121910" bIns="60955" numCol="1" rtlCol="0" anchor="t" anchorCtr="0" compatLnSpc="1">
            <a:prstTxWarp prst="textNoShape">
              <a:avLst/>
            </a:prstTxWarp>
            <a:noAutofit/>
          </a:bodyPr>
          <a:lstStyle/>
          <a:p>
            <a:pPr marL="0" marR="0" lvl="0" indent="0" algn="ctr" defTabSz="1218992" rtl="0" eaLnBrk="1" fontAlgn="ctr" latinLnBrk="0" hangingPunct="0">
              <a:lnSpc>
                <a:spcPct val="100000"/>
              </a:lnSpc>
              <a:spcBef>
                <a:spcPts val="0"/>
              </a:spcBef>
              <a:spcAft>
                <a:spcPts val="0"/>
              </a:spcAft>
              <a:buClr>
                <a:srgbClr val="CC9900"/>
              </a:buClr>
              <a:buSzPct val="80000"/>
              <a:buFont typeface="Wingdings" pitchFamily="2" charset="2"/>
              <a:buChar char="n"/>
              <a:tabLst/>
              <a:defRPr/>
            </a:pPr>
            <a:endParaRPr kumimoji="0" lang="en-US" altLang="zh-CN" sz="1798" b="1" i="0" u="none" strike="noStrike" kern="0" cap="none" spc="0" normalizeH="0" baseline="0" noProof="0" dirty="0">
              <a:ln>
                <a:noFill/>
              </a:ln>
              <a:solidFill>
                <a:prstClr val="black"/>
              </a:solidFill>
              <a:effectLst/>
              <a:uLnTx/>
              <a:uFillTx/>
              <a:latin typeface="Century Gothic" panose="020B0502020202020204"/>
              <a:ea typeface="宋体" charset="-122"/>
              <a:cs typeface="+mn-cs"/>
              <a:sym typeface="Helvetica Neue"/>
            </a:endParaRPr>
          </a:p>
        </p:txBody>
      </p:sp>
      <p:cxnSp>
        <p:nvCxnSpPr>
          <p:cNvPr id="36" name="139012398">
            <a:extLst>
              <a:ext uri="{FF2B5EF4-FFF2-40B4-BE49-F238E27FC236}">
                <a16:creationId xmlns:a16="http://schemas.microsoft.com/office/drawing/2014/main" id="{245F4CE0-D1CA-40C4-B0E1-B4F8A8BF694F}"/>
              </a:ext>
            </a:extLst>
          </p:cNvPr>
          <p:cNvCxnSpPr>
            <a:cxnSpLocks noChangeShapeType="1"/>
          </p:cNvCxnSpPr>
          <p:nvPr/>
        </p:nvCxnSpPr>
        <p:spPr bwMode="auto">
          <a:xfrm>
            <a:off x="1349355" y="3545934"/>
            <a:ext cx="0" cy="790517"/>
          </a:xfrm>
          <a:prstGeom prst="straightConnector1">
            <a:avLst/>
          </a:prstGeom>
          <a:noFill/>
          <a:ln w="9525">
            <a:noFill/>
            <a:round/>
            <a:headEnd/>
            <a:tailEnd type="arrow" w="med" len="med"/>
          </a:ln>
        </p:spPr>
      </p:cxnSp>
      <p:cxnSp>
        <p:nvCxnSpPr>
          <p:cNvPr id="37" name="1887183996">
            <a:extLst>
              <a:ext uri="{FF2B5EF4-FFF2-40B4-BE49-F238E27FC236}">
                <a16:creationId xmlns:a16="http://schemas.microsoft.com/office/drawing/2014/main" id="{81F17AD1-E22B-4A1A-B371-30EA2720F5F9}"/>
              </a:ext>
            </a:extLst>
          </p:cNvPr>
          <p:cNvCxnSpPr>
            <a:cxnSpLocks noChangeShapeType="1"/>
          </p:cNvCxnSpPr>
          <p:nvPr/>
        </p:nvCxnSpPr>
        <p:spPr bwMode="auto">
          <a:xfrm>
            <a:off x="1733401" y="4695411"/>
            <a:ext cx="1218794" cy="914334"/>
          </a:xfrm>
          <a:prstGeom prst="bentConnector3">
            <a:avLst>
              <a:gd name="adj1" fmla="val 50000"/>
            </a:avLst>
          </a:prstGeom>
          <a:noFill/>
          <a:ln w="9525">
            <a:noFill/>
            <a:miter lim="800000"/>
            <a:headEnd/>
            <a:tailEnd type="arrow" w="med" len="med"/>
          </a:ln>
        </p:spPr>
      </p:cxnSp>
      <p:sp>
        <p:nvSpPr>
          <p:cNvPr id="38" name="208831846">
            <a:extLst>
              <a:ext uri="{FF2B5EF4-FFF2-40B4-BE49-F238E27FC236}">
                <a16:creationId xmlns:a16="http://schemas.microsoft.com/office/drawing/2014/main" id="{2E460184-6860-438A-802D-A5BD5C9737AE}"/>
              </a:ext>
            </a:extLst>
          </p:cNvPr>
          <p:cNvSpPr/>
          <p:nvPr/>
        </p:nvSpPr>
        <p:spPr bwMode="auto">
          <a:xfrm>
            <a:off x="1570125" y="5543464"/>
            <a:ext cx="833732" cy="290511"/>
          </a:xfrm>
          <a:prstGeom prst="roundRect">
            <a:avLst/>
          </a:prstGeom>
          <a:solidFill>
            <a:srgbClr val="00B0F0"/>
          </a:solidFill>
          <a:ln>
            <a:noFill/>
          </a:ln>
          <a:effectLst/>
        </p:spPr>
        <p:style>
          <a:lnRef idx="1">
            <a:schemeClr val="accent5"/>
          </a:lnRef>
          <a:fillRef idx="2">
            <a:schemeClr val="accent5"/>
          </a:fillRef>
          <a:effectRef idx="1">
            <a:schemeClr val="accent5"/>
          </a:effectRef>
          <a:fontRef idx="minor">
            <a:schemeClr val="dk1"/>
          </a:fontRef>
        </p:style>
        <p:txBody>
          <a:bodyPr vert="horz" wrap="square" lIns="97676" tIns="48838" rIns="97676" bIns="48838" numCol="1" rtlCol="0" anchor="ctr" anchorCtr="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solidFill>
                  <a:prstClr val="black"/>
                </a:solidFill>
                <a:effectLst/>
                <a:uLnTx/>
                <a:uFillTx/>
                <a:latin typeface="Century Gothic" panose="020B0502020202020204"/>
                <a:ea typeface="微软雅黑" pitchFamily="34" charset="-122"/>
                <a:cs typeface="+mn-cs"/>
                <a:sym typeface="Helvetica Neue"/>
              </a:rPr>
              <a:t>Server</a:t>
            </a:r>
          </a:p>
        </p:txBody>
      </p:sp>
      <p:sp>
        <p:nvSpPr>
          <p:cNvPr id="39" name="171277999">
            <a:extLst>
              <a:ext uri="{FF2B5EF4-FFF2-40B4-BE49-F238E27FC236}">
                <a16:creationId xmlns:a16="http://schemas.microsoft.com/office/drawing/2014/main" id="{9D80A684-910C-446A-A2CE-AA68F97AD1C4}"/>
              </a:ext>
            </a:extLst>
          </p:cNvPr>
          <p:cNvSpPr/>
          <p:nvPr/>
        </p:nvSpPr>
        <p:spPr bwMode="auto">
          <a:xfrm>
            <a:off x="1156902" y="3069257"/>
            <a:ext cx="4693942" cy="1625482"/>
          </a:xfrm>
          <a:prstGeom prst="rect">
            <a:avLst/>
          </a:prstGeom>
          <a:solidFill>
            <a:schemeClr val="tx2">
              <a:lumMod val="50000"/>
            </a:schemeClr>
          </a:solidFill>
          <a:ln>
            <a:noFill/>
          </a:ln>
        </p:spPr>
        <p:style>
          <a:lnRef idx="1">
            <a:schemeClr val="accent1"/>
          </a:lnRef>
          <a:fillRef idx="2">
            <a:schemeClr val="accent1"/>
          </a:fillRef>
          <a:effectRef idx="1">
            <a:schemeClr val="accent1"/>
          </a:effectRef>
          <a:fontRef idx="minor">
            <a:schemeClr val="dk1"/>
          </a:fontRef>
        </p:style>
        <p:txBody>
          <a:bodyPr vert="horz" wrap="square" lIns="121910" tIns="60955" rIns="121910" bIns="60955" numCol="1" rtlCol="0" anchor="t"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Pct val="80000"/>
              <a:buFont typeface="Wingdings" pitchFamily="2" charset="2"/>
              <a:buChar char="n"/>
              <a:tabLst/>
              <a:defRPr/>
            </a:pPr>
            <a:endParaRPr kumimoji="0" lang="en-US" altLang="zh-CN" sz="1865"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endParaRPr>
          </a:p>
        </p:txBody>
      </p:sp>
      <p:sp>
        <p:nvSpPr>
          <p:cNvPr id="40" name="1489462942">
            <a:extLst>
              <a:ext uri="{FF2B5EF4-FFF2-40B4-BE49-F238E27FC236}">
                <a16:creationId xmlns:a16="http://schemas.microsoft.com/office/drawing/2014/main" id="{98C4662F-CD16-4E5E-836C-9E7A0EF2EA60}"/>
              </a:ext>
            </a:extLst>
          </p:cNvPr>
          <p:cNvSpPr/>
          <p:nvPr/>
        </p:nvSpPr>
        <p:spPr bwMode="auto">
          <a:xfrm rot="16200000">
            <a:off x="3367782" y="3152306"/>
            <a:ext cx="480018" cy="768026"/>
          </a:xfrm>
          <a:prstGeom prst="roundRect">
            <a:avLst/>
          </a:prstGeom>
          <a:solidFill>
            <a:schemeClr val="tx1">
              <a:lumMod val="65000"/>
            </a:schemeClr>
          </a:solidFill>
          <a:ln>
            <a:no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VM</a:t>
            </a:r>
          </a:p>
        </p:txBody>
      </p:sp>
      <p:sp>
        <p:nvSpPr>
          <p:cNvPr id="41" name="1308546987">
            <a:extLst>
              <a:ext uri="{FF2B5EF4-FFF2-40B4-BE49-F238E27FC236}">
                <a16:creationId xmlns:a16="http://schemas.microsoft.com/office/drawing/2014/main" id="{746C650E-73D6-4BF4-A95E-FEAA51E7B007}"/>
              </a:ext>
            </a:extLst>
          </p:cNvPr>
          <p:cNvSpPr/>
          <p:nvPr/>
        </p:nvSpPr>
        <p:spPr bwMode="auto">
          <a:xfrm rot="16200000">
            <a:off x="3412986" y="3086780"/>
            <a:ext cx="480018" cy="768029"/>
          </a:xfrm>
          <a:prstGeom prst="roundRect">
            <a:avLst/>
          </a:prstGeom>
          <a:solidFill>
            <a:schemeClr val="tx1">
              <a:lumMod val="65000"/>
            </a:schemeClr>
          </a:solidFill>
          <a:ln>
            <a:solidFill>
              <a:schemeClr val="accent1">
                <a:tint val="76000"/>
                <a:hueMod val="94000"/>
              </a:schemeClr>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VM</a:t>
            </a:r>
          </a:p>
        </p:txBody>
      </p:sp>
      <p:sp>
        <p:nvSpPr>
          <p:cNvPr id="42" name="699912302">
            <a:extLst>
              <a:ext uri="{FF2B5EF4-FFF2-40B4-BE49-F238E27FC236}">
                <a16:creationId xmlns:a16="http://schemas.microsoft.com/office/drawing/2014/main" id="{DAEE87A1-3323-4375-9217-7EEF99311198}"/>
              </a:ext>
            </a:extLst>
          </p:cNvPr>
          <p:cNvSpPr/>
          <p:nvPr/>
        </p:nvSpPr>
        <p:spPr bwMode="auto">
          <a:xfrm rot="16200000">
            <a:off x="3468353" y="3021254"/>
            <a:ext cx="480018" cy="768029"/>
          </a:xfrm>
          <a:prstGeom prst="roundRect">
            <a:avLst/>
          </a:prstGeom>
          <a:solidFill>
            <a:schemeClr val="tx1">
              <a:lumMod val="65000"/>
            </a:schemeClr>
          </a:solidFill>
          <a:ln>
            <a:solidFill>
              <a:schemeClr val="accent1">
                <a:tint val="76000"/>
                <a:hueMod val="94000"/>
              </a:schemeClr>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VM</a:t>
            </a:r>
          </a:p>
        </p:txBody>
      </p:sp>
      <p:sp>
        <p:nvSpPr>
          <p:cNvPr id="43" name="1426181376">
            <a:extLst>
              <a:ext uri="{FF2B5EF4-FFF2-40B4-BE49-F238E27FC236}">
                <a16:creationId xmlns:a16="http://schemas.microsoft.com/office/drawing/2014/main" id="{F1962139-29F8-46D1-AD16-37A63ABCE2E9}"/>
              </a:ext>
            </a:extLst>
          </p:cNvPr>
          <p:cNvSpPr/>
          <p:nvPr/>
        </p:nvSpPr>
        <p:spPr bwMode="auto">
          <a:xfrm rot="16200000">
            <a:off x="4325022" y="4094818"/>
            <a:ext cx="480018" cy="480018"/>
          </a:xfrm>
          <a:prstGeom prst="roundRect">
            <a:avLst/>
          </a:prstGeom>
          <a:solidFill>
            <a:schemeClr val="tx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APP</a:t>
            </a:r>
          </a:p>
        </p:txBody>
      </p:sp>
      <p:sp>
        <p:nvSpPr>
          <p:cNvPr id="44" name="288030788">
            <a:extLst>
              <a:ext uri="{FF2B5EF4-FFF2-40B4-BE49-F238E27FC236}">
                <a16:creationId xmlns:a16="http://schemas.microsoft.com/office/drawing/2014/main" id="{B45B63F4-EFB6-45DB-BEB1-CBB8F5A8DCFD}"/>
              </a:ext>
            </a:extLst>
          </p:cNvPr>
          <p:cNvSpPr/>
          <p:nvPr/>
        </p:nvSpPr>
        <p:spPr bwMode="auto">
          <a:xfrm rot="16200000">
            <a:off x="4421025" y="3230785"/>
            <a:ext cx="480018" cy="480018"/>
          </a:xfrm>
          <a:prstGeom prst="roundRect">
            <a:avLst/>
          </a:prstGeom>
          <a:solidFill>
            <a:schemeClr val="tx1">
              <a:lumMod val="7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OS</a:t>
            </a:r>
          </a:p>
        </p:txBody>
      </p:sp>
      <p:sp>
        <p:nvSpPr>
          <p:cNvPr id="45" name="1502879378">
            <a:extLst>
              <a:ext uri="{FF2B5EF4-FFF2-40B4-BE49-F238E27FC236}">
                <a16:creationId xmlns:a16="http://schemas.microsoft.com/office/drawing/2014/main" id="{C24BBFC8-42D2-4CC0-9D44-6D77CF097412}"/>
              </a:ext>
            </a:extLst>
          </p:cNvPr>
          <p:cNvSpPr/>
          <p:nvPr/>
        </p:nvSpPr>
        <p:spPr bwMode="auto">
          <a:xfrm rot="16200000">
            <a:off x="4345340" y="3306470"/>
            <a:ext cx="480018" cy="480018"/>
          </a:xfrm>
          <a:prstGeom prst="roundRect">
            <a:avLst/>
          </a:prstGeom>
          <a:solidFill>
            <a:schemeClr val="tx1">
              <a:lumMod val="7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OS</a:t>
            </a:r>
          </a:p>
        </p:txBody>
      </p:sp>
      <p:sp>
        <p:nvSpPr>
          <p:cNvPr id="46" name="1285719646">
            <a:extLst>
              <a:ext uri="{FF2B5EF4-FFF2-40B4-BE49-F238E27FC236}">
                <a16:creationId xmlns:a16="http://schemas.microsoft.com/office/drawing/2014/main" id="{361CF2D0-6E73-4689-8CDA-40C8AE96BD41}"/>
              </a:ext>
            </a:extLst>
          </p:cNvPr>
          <p:cNvSpPr/>
          <p:nvPr/>
        </p:nvSpPr>
        <p:spPr bwMode="auto">
          <a:xfrm rot="16200000">
            <a:off x="4390548" y="4049610"/>
            <a:ext cx="480018" cy="480018"/>
          </a:xfrm>
          <a:prstGeom prst="roundRect">
            <a:avLst/>
          </a:prstGeom>
          <a:solidFill>
            <a:schemeClr val="tx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APP</a:t>
            </a:r>
          </a:p>
        </p:txBody>
      </p:sp>
      <p:sp>
        <p:nvSpPr>
          <p:cNvPr id="47" name="447297533">
            <a:extLst>
              <a:ext uri="{FF2B5EF4-FFF2-40B4-BE49-F238E27FC236}">
                <a16:creationId xmlns:a16="http://schemas.microsoft.com/office/drawing/2014/main" id="{8823D562-5026-4E8E-8E7A-AAD8B2761B67}"/>
              </a:ext>
            </a:extLst>
          </p:cNvPr>
          <p:cNvSpPr/>
          <p:nvPr/>
        </p:nvSpPr>
        <p:spPr bwMode="auto">
          <a:xfrm rot="16200000">
            <a:off x="4445914" y="4004402"/>
            <a:ext cx="480018" cy="480018"/>
          </a:xfrm>
          <a:prstGeom prst="roundRect">
            <a:avLst/>
          </a:prstGeom>
          <a:solidFill>
            <a:schemeClr val="tx1">
              <a:lumMod val="65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eaVert" wrap="square" lIns="121910" tIns="60955" rIns="121910" bIns="60955" numCol="1" rtlCol="0" anchor="ctr" anchorCtr="0" compatLnSpc="1">
            <a:prstTxWarp prst="textNoShape">
              <a:avLst/>
            </a:prstTxWarp>
            <a:noAutofit/>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200" b="1" i="0" u="none" strike="noStrike" kern="0" cap="none" spc="0" normalizeH="0" baseline="0" noProof="0" dirty="0">
                <a:ln>
                  <a:noFill/>
                </a:ln>
                <a:solidFill>
                  <a:prstClr val="white"/>
                </a:solidFill>
                <a:effectLst/>
                <a:uLnTx/>
                <a:uFillTx/>
                <a:latin typeface="Century Gothic" panose="020B0502020202020204"/>
                <a:ea typeface="微软雅黑" pitchFamily="34" charset="-122"/>
                <a:cs typeface="+mn-cs"/>
                <a:sym typeface="Helvetica Neue"/>
              </a:rPr>
              <a:t>APP</a:t>
            </a:r>
          </a:p>
        </p:txBody>
      </p:sp>
      <p:cxnSp>
        <p:nvCxnSpPr>
          <p:cNvPr id="48" name="1453814209">
            <a:extLst>
              <a:ext uri="{FF2B5EF4-FFF2-40B4-BE49-F238E27FC236}">
                <a16:creationId xmlns:a16="http://schemas.microsoft.com/office/drawing/2014/main" id="{D445938A-DE38-491D-BFED-574CDD6D1B28}"/>
              </a:ext>
            </a:extLst>
          </p:cNvPr>
          <p:cNvCxnSpPr/>
          <p:nvPr/>
        </p:nvCxnSpPr>
        <p:spPr bwMode="auto">
          <a:xfrm flipV="1">
            <a:off x="829384" y="4945802"/>
            <a:ext cx="10034025" cy="80583"/>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1769098515">
            <a:extLst>
              <a:ext uri="{FF2B5EF4-FFF2-40B4-BE49-F238E27FC236}">
                <a16:creationId xmlns:a16="http://schemas.microsoft.com/office/drawing/2014/main" id="{14B1BEF6-B3EB-4F63-8AB7-E18A2644184E}"/>
              </a:ext>
            </a:extLst>
          </p:cNvPr>
          <p:cNvCxnSpPr/>
          <p:nvPr/>
        </p:nvCxnSpPr>
        <p:spPr bwMode="auto">
          <a:xfrm flipV="1">
            <a:off x="852288" y="2750767"/>
            <a:ext cx="10011121" cy="34502"/>
          </a:xfrm>
          <a:prstGeom prst="line">
            <a:avLst/>
          </a:prstGeom>
          <a:noFill/>
          <a:ln w="12700">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675611175">
            <a:extLst>
              <a:ext uri="{FF2B5EF4-FFF2-40B4-BE49-F238E27FC236}">
                <a16:creationId xmlns:a16="http://schemas.microsoft.com/office/drawing/2014/main" id="{46024211-B209-4F11-951C-F2AD71F59F9D}"/>
              </a:ext>
            </a:extLst>
          </p:cNvPr>
          <p:cNvCxnSpPr/>
          <p:nvPr/>
        </p:nvCxnSpPr>
        <p:spPr bwMode="auto">
          <a:xfrm>
            <a:off x="8091589" y="950629"/>
            <a:ext cx="65266" cy="5131206"/>
          </a:xfrm>
          <a:prstGeom prst="line">
            <a:avLst/>
          </a:prstGeom>
          <a:noFill/>
          <a:ln w="28575">
            <a:solidFill>
              <a:srgbClr val="0070C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1650605130">
            <a:extLst>
              <a:ext uri="{FF2B5EF4-FFF2-40B4-BE49-F238E27FC236}">
                <a16:creationId xmlns:a16="http://schemas.microsoft.com/office/drawing/2014/main" id="{BB4E5EC1-A180-4DD4-9BA8-9638E7B9830A}"/>
              </a:ext>
            </a:extLst>
          </p:cNvPr>
          <p:cNvSpPr txBox="1"/>
          <p:nvPr/>
        </p:nvSpPr>
        <p:spPr>
          <a:xfrm>
            <a:off x="6713940" y="1006068"/>
            <a:ext cx="1068145" cy="297104"/>
          </a:xfrm>
          <a:prstGeom prst="rect">
            <a:avLst/>
          </a:prstGeom>
          <a:noFill/>
        </p:spPr>
        <p:txBody>
          <a:bodyPr wrap="square" rtlCol="0">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1798" b="1" i="0" u="none" strike="noStrike" kern="0" cap="none" spc="0" normalizeH="0" baseline="0" noProof="0" dirty="0">
                <a:ln>
                  <a:noFill/>
                </a:ln>
                <a:solidFill>
                  <a:srgbClr val="FFFFFF"/>
                </a:solidFill>
                <a:effectLst/>
                <a:uLnTx/>
                <a:uFillTx/>
                <a:latin typeface="Century Gothic" panose="020B0502020202020204"/>
                <a:cs typeface="+mn-cs"/>
                <a:sym typeface="Helvetica Neue"/>
              </a:rPr>
              <a:t>Huawei</a:t>
            </a:r>
          </a:p>
        </p:txBody>
      </p:sp>
      <p:sp>
        <p:nvSpPr>
          <p:cNvPr id="52" name="1717612593">
            <a:extLst>
              <a:ext uri="{FF2B5EF4-FFF2-40B4-BE49-F238E27FC236}">
                <a16:creationId xmlns:a16="http://schemas.microsoft.com/office/drawing/2014/main" id="{8D6E7D0E-1BE9-4FE6-8A00-69CB243BCF29}"/>
              </a:ext>
            </a:extLst>
          </p:cNvPr>
          <p:cNvSpPr>
            <a:spLocks noEditPoints="1"/>
          </p:cNvSpPr>
          <p:nvPr/>
        </p:nvSpPr>
        <p:spPr bwMode="auto">
          <a:xfrm>
            <a:off x="3556993" y="4190821"/>
            <a:ext cx="288011" cy="40489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0" tIns="60955" rIns="121910" bIns="60955" numCol="1" anchor="t"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3200" b="1" i="0" u="none" strike="noStrike" kern="0" cap="none" spc="0" normalizeH="0" baseline="0" noProof="0" dirty="0">
              <a:ln>
                <a:noFill/>
              </a:ln>
              <a:solidFill>
                <a:srgbClr val="FFFFFF"/>
              </a:solidFill>
              <a:effectLst/>
              <a:uLnTx/>
              <a:uFillTx/>
              <a:latin typeface="Century Gothic" panose="020B0502020202020204"/>
              <a:cs typeface="+mn-cs"/>
              <a:sym typeface="Helvetica Neue"/>
            </a:endParaRPr>
          </a:p>
        </p:txBody>
      </p:sp>
      <p:sp>
        <p:nvSpPr>
          <p:cNvPr id="53" name="800336786">
            <a:extLst>
              <a:ext uri="{FF2B5EF4-FFF2-40B4-BE49-F238E27FC236}">
                <a16:creationId xmlns:a16="http://schemas.microsoft.com/office/drawing/2014/main" id="{59F79A1D-7278-4925-AB1D-13CD6664183C}"/>
              </a:ext>
            </a:extLst>
          </p:cNvPr>
          <p:cNvSpPr>
            <a:spLocks noEditPoints="1"/>
          </p:cNvSpPr>
          <p:nvPr/>
        </p:nvSpPr>
        <p:spPr bwMode="auto">
          <a:xfrm>
            <a:off x="1348910" y="4190821"/>
            <a:ext cx="1274139" cy="374623"/>
          </a:xfrm>
          <a:custGeom>
            <a:avLst/>
            <a:gdLst>
              <a:gd name="T0" fmla="*/ 0 w 602"/>
              <a:gd name="T1" fmla="*/ 15 h 177"/>
              <a:gd name="T2" fmla="*/ 18 w 602"/>
              <a:gd name="T3" fmla="*/ 177 h 177"/>
              <a:gd name="T4" fmla="*/ 602 w 602"/>
              <a:gd name="T5" fmla="*/ 163 h 177"/>
              <a:gd name="T6" fmla="*/ 586 w 602"/>
              <a:gd name="T7" fmla="*/ 0 h 177"/>
              <a:gd name="T8" fmla="*/ 531 w 602"/>
              <a:gd name="T9" fmla="*/ 16 h 177"/>
              <a:gd name="T10" fmla="*/ 464 w 602"/>
              <a:gd name="T11" fmla="*/ 58 h 177"/>
              <a:gd name="T12" fmla="*/ 460 w 602"/>
              <a:gd name="T13" fmla="*/ 69 h 177"/>
              <a:gd name="T14" fmla="*/ 552 w 602"/>
              <a:gd name="T15" fmla="*/ 106 h 177"/>
              <a:gd name="T16" fmla="*/ 460 w 602"/>
              <a:gd name="T17" fmla="*/ 107 h 177"/>
              <a:gd name="T18" fmla="*/ 387 w 602"/>
              <a:gd name="T19" fmla="*/ 15 h 177"/>
              <a:gd name="T20" fmla="*/ 410 w 602"/>
              <a:gd name="T21" fmla="*/ 57 h 177"/>
              <a:gd name="T22" fmla="*/ 319 w 602"/>
              <a:gd name="T23" fmla="*/ 71 h 177"/>
              <a:gd name="T24" fmla="*/ 391 w 602"/>
              <a:gd name="T25" fmla="*/ 69 h 177"/>
              <a:gd name="T26" fmla="*/ 323 w 602"/>
              <a:gd name="T27" fmla="*/ 110 h 177"/>
              <a:gd name="T28" fmla="*/ 180 w 602"/>
              <a:gd name="T29" fmla="*/ 16 h 177"/>
              <a:gd name="T30" fmla="*/ 271 w 602"/>
              <a:gd name="T31" fmla="*/ 54 h 177"/>
              <a:gd name="T32" fmla="*/ 179 w 602"/>
              <a:gd name="T33" fmla="*/ 54 h 177"/>
              <a:gd name="T34" fmla="*/ 246 w 602"/>
              <a:gd name="T35" fmla="*/ 67 h 177"/>
              <a:gd name="T36" fmla="*/ 267 w 602"/>
              <a:gd name="T37" fmla="*/ 110 h 177"/>
              <a:gd name="T38" fmla="*/ 38 w 602"/>
              <a:gd name="T39" fmla="*/ 19 h 177"/>
              <a:gd name="T40" fmla="*/ 111 w 602"/>
              <a:gd name="T41" fmla="*/ 19 h 177"/>
              <a:gd name="T42" fmla="*/ 39 w 602"/>
              <a:gd name="T43" fmla="*/ 57 h 177"/>
              <a:gd name="T44" fmla="*/ 42 w 602"/>
              <a:gd name="T45" fmla="*/ 67 h 177"/>
              <a:gd name="T46" fmla="*/ 130 w 602"/>
              <a:gd name="T47" fmla="*/ 107 h 177"/>
              <a:gd name="T48" fmla="*/ 38 w 602"/>
              <a:gd name="T49" fmla="*/ 71 h 177"/>
              <a:gd name="T50" fmla="*/ 38 w 602"/>
              <a:gd name="T51" fmla="*/ 124 h 177"/>
              <a:gd name="T52" fmla="*/ 111 w 602"/>
              <a:gd name="T53" fmla="*/ 124 h 177"/>
              <a:gd name="T54" fmla="*/ 150 w 602"/>
              <a:gd name="T55" fmla="*/ 157 h 177"/>
              <a:gd name="T56" fmla="*/ 123 w 602"/>
              <a:gd name="T57" fmla="*/ 125 h 177"/>
              <a:gd name="T58" fmla="*/ 150 w 602"/>
              <a:gd name="T59" fmla="*/ 104 h 177"/>
              <a:gd name="T60" fmla="*/ 123 w 602"/>
              <a:gd name="T61" fmla="*/ 72 h 177"/>
              <a:gd name="T62" fmla="*/ 150 w 602"/>
              <a:gd name="T63" fmla="*/ 52 h 177"/>
              <a:gd name="T64" fmla="*/ 123 w 602"/>
              <a:gd name="T65" fmla="*/ 20 h 177"/>
              <a:gd name="T66" fmla="*/ 183 w 602"/>
              <a:gd name="T67" fmla="*/ 162 h 177"/>
              <a:gd name="T68" fmla="*/ 180 w 602"/>
              <a:gd name="T69" fmla="*/ 121 h 177"/>
              <a:gd name="T70" fmla="*/ 271 w 602"/>
              <a:gd name="T71" fmla="*/ 159 h 177"/>
              <a:gd name="T72" fmla="*/ 289 w 602"/>
              <a:gd name="T73" fmla="*/ 158 h 177"/>
              <a:gd name="T74" fmla="*/ 289 w 602"/>
              <a:gd name="T75" fmla="*/ 124 h 177"/>
              <a:gd name="T76" fmla="*/ 289 w 602"/>
              <a:gd name="T77" fmla="*/ 105 h 177"/>
              <a:gd name="T78" fmla="*/ 289 w 602"/>
              <a:gd name="T79" fmla="*/ 71 h 177"/>
              <a:gd name="T80" fmla="*/ 289 w 602"/>
              <a:gd name="T81" fmla="*/ 53 h 177"/>
              <a:gd name="T82" fmla="*/ 289 w 602"/>
              <a:gd name="T83" fmla="*/ 20 h 177"/>
              <a:gd name="T84" fmla="*/ 321 w 602"/>
              <a:gd name="T85" fmla="*/ 161 h 177"/>
              <a:gd name="T86" fmla="*/ 387 w 602"/>
              <a:gd name="T87" fmla="*/ 120 h 177"/>
              <a:gd name="T88" fmla="*/ 410 w 602"/>
              <a:gd name="T89" fmla="*/ 161 h 177"/>
              <a:gd name="T90" fmla="*/ 422 w 602"/>
              <a:gd name="T91" fmla="*/ 158 h 177"/>
              <a:gd name="T92" fmla="*/ 431 w 602"/>
              <a:gd name="T93" fmla="*/ 125 h 177"/>
              <a:gd name="T94" fmla="*/ 422 w 602"/>
              <a:gd name="T95" fmla="*/ 105 h 177"/>
              <a:gd name="T96" fmla="*/ 431 w 602"/>
              <a:gd name="T97" fmla="*/ 72 h 177"/>
              <a:gd name="T98" fmla="*/ 422 w 602"/>
              <a:gd name="T99" fmla="*/ 53 h 177"/>
              <a:gd name="T100" fmla="*/ 431 w 602"/>
              <a:gd name="T101" fmla="*/ 20 h 177"/>
              <a:gd name="T102" fmla="*/ 460 w 602"/>
              <a:gd name="T103" fmla="*/ 159 h 177"/>
              <a:gd name="T104" fmla="*/ 531 w 602"/>
              <a:gd name="T105" fmla="*/ 121 h 177"/>
              <a:gd name="T106" fmla="*/ 548 w 602"/>
              <a:gd name="T107" fmla="*/ 162 h 177"/>
              <a:gd name="T108" fmla="*/ 545 w 602"/>
              <a:gd name="T109" fmla="*/ 125 h 177"/>
              <a:gd name="T110" fmla="*/ 572 w 602"/>
              <a:gd name="T111" fmla="*/ 157 h 177"/>
              <a:gd name="T112" fmla="*/ 545 w 602"/>
              <a:gd name="T113" fmla="*/ 72 h 177"/>
              <a:gd name="T114" fmla="*/ 572 w 602"/>
              <a:gd name="T115" fmla="*/ 104 h 177"/>
              <a:gd name="T116" fmla="*/ 545 w 602"/>
              <a:gd name="T117" fmla="*/ 21 h 177"/>
              <a:gd name="T118" fmla="*/ 572 w 602"/>
              <a:gd name="T119" fmla="*/ 5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2" h="177">
                <a:moveTo>
                  <a:pt x="586" y="0"/>
                </a:moveTo>
                <a:lnTo>
                  <a:pt x="18" y="0"/>
                </a:lnTo>
                <a:lnTo>
                  <a:pt x="18" y="0"/>
                </a:lnTo>
                <a:lnTo>
                  <a:pt x="12" y="1"/>
                </a:lnTo>
                <a:lnTo>
                  <a:pt x="5" y="4"/>
                </a:lnTo>
                <a:lnTo>
                  <a:pt x="2" y="10"/>
                </a:lnTo>
                <a:lnTo>
                  <a:pt x="1" y="12"/>
                </a:lnTo>
                <a:lnTo>
                  <a:pt x="0" y="15"/>
                </a:lnTo>
                <a:lnTo>
                  <a:pt x="0" y="163"/>
                </a:lnTo>
                <a:lnTo>
                  <a:pt x="0" y="163"/>
                </a:lnTo>
                <a:lnTo>
                  <a:pt x="1" y="165"/>
                </a:lnTo>
                <a:lnTo>
                  <a:pt x="2" y="168"/>
                </a:lnTo>
                <a:lnTo>
                  <a:pt x="5" y="173"/>
                </a:lnTo>
                <a:lnTo>
                  <a:pt x="12" y="176"/>
                </a:lnTo>
                <a:lnTo>
                  <a:pt x="15" y="177"/>
                </a:lnTo>
                <a:lnTo>
                  <a:pt x="18" y="177"/>
                </a:lnTo>
                <a:lnTo>
                  <a:pt x="586" y="177"/>
                </a:lnTo>
                <a:lnTo>
                  <a:pt x="586" y="177"/>
                </a:lnTo>
                <a:lnTo>
                  <a:pt x="589" y="177"/>
                </a:lnTo>
                <a:lnTo>
                  <a:pt x="592" y="176"/>
                </a:lnTo>
                <a:lnTo>
                  <a:pt x="598" y="173"/>
                </a:lnTo>
                <a:lnTo>
                  <a:pt x="601" y="168"/>
                </a:lnTo>
                <a:lnTo>
                  <a:pt x="602" y="165"/>
                </a:lnTo>
                <a:lnTo>
                  <a:pt x="602" y="163"/>
                </a:lnTo>
                <a:lnTo>
                  <a:pt x="602" y="15"/>
                </a:lnTo>
                <a:lnTo>
                  <a:pt x="602" y="15"/>
                </a:lnTo>
                <a:lnTo>
                  <a:pt x="602" y="12"/>
                </a:lnTo>
                <a:lnTo>
                  <a:pt x="601" y="10"/>
                </a:lnTo>
                <a:lnTo>
                  <a:pt x="598" y="4"/>
                </a:lnTo>
                <a:lnTo>
                  <a:pt x="592" y="1"/>
                </a:lnTo>
                <a:lnTo>
                  <a:pt x="586" y="0"/>
                </a:lnTo>
                <a:lnTo>
                  <a:pt x="586" y="0"/>
                </a:lnTo>
                <a:close/>
                <a:moveTo>
                  <a:pt x="460" y="19"/>
                </a:moveTo>
                <a:lnTo>
                  <a:pt x="460" y="19"/>
                </a:lnTo>
                <a:lnTo>
                  <a:pt x="460" y="17"/>
                </a:lnTo>
                <a:lnTo>
                  <a:pt x="461" y="16"/>
                </a:lnTo>
                <a:lnTo>
                  <a:pt x="464" y="15"/>
                </a:lnTo>
                <a:lnTo>
                  <a:pt x="528" y="15"/>
                </a:lnTo>
                <a:lnTo>
                  <a:pt x="528" y="15"/>
                </a:lnTo>
                <a:lnTo>
                  <a:pt x="531" y="16"/>
                </a:lnTo>
                <a:lnTo>
                  <a:pt x="532" y="17"/>
                </a:lnTo>
                <a:lnTo>
                  <a:pt x="533" y="19"/>
                </a:lnTo>
                <a:lnTo>
                  <a:pt x="552" y="54"/>
                </a:lnTo>
                <a:lnTo>
                  <a:pt x="552" y="54"/>
                </a:lnTo>
                <a:lnTo>
                  <a:pt x="552" y="55"/>
                </a:lnTo>
                <a:lnTo>
                  <a:pt x="551" y="57"/>
                </a:lnTo>
                <a:lnTo>
                  <a:pt x="548" y="58"/>
                </a:lnTo>
                <a:lnTo>
                  <a:pt x="464" y="58"/>
                </a:lnTo>
                <a:lnTo>
                  <a:pt x="464" y="58"/>
                </a:lnTo>
                <a:lnTo>
                  <a:pt x="461" y="57"/>
                </a:lnTo>
                <a:lnTo>
                  <a:pt x="460" y="55"/>
                </a:lnTo>
                <a:lnTo>
                  <a:pt x="460" y="54"/>
                </a:lnTo>
                <a:lnTo>
                  <a:pt x="460" y="19"/>
                </a:lnTo>
                <a:close/>
                <a:moveTo>
                  <a:pt x="460" y="71"/>
                </a:moveTo>
                <a:lnTo>
                  <a:pt x="460" y="71"/>
                </a:lnTo>
                <a:lnTo>
                  <a:pt x="460" y="69"/>
                </a:lnTo>
                <a:lnTo>
                  <a:pt x="461" y="68"/>
                </a:lnTo>
                <a:lnTo>
                  <a:pt x="464" y="67"/>
                </a:lnTo>
                <a:lnTo>
                  <a:pt x="528" y="67"/>
                </a:lnTo>
                <a:lnTo>
                  <a:pt x="528" y="67"/>
                </a:lnTo>
                <a:lnTo>
                  <a:pt x="531" y="68"/>
                </a:lnTo>
                <a:lnTo>
                  <a:pt x="532" y="69"/>
                </a:lnTo>
                <a:lnTo>
                  <a:pt x="533" y="71"/>
                </a:lnTo>
                <a:lnTo>
                  <a:pt x="552" y="106"/>
                </a:lnTo>
                <a:lnTo>
                  <a:pt x="552" y="106"/>
                </a:lnTo>
                <a:lnTo>
                  <a:pt x="552" y="107"/>
                </a:lnTo>
                <a:lnTo>
                  <a:pt x="551" y="108"/>
                </a:lnTo>
                <a:lnTo>
                  <a:pt x="548" y="110"/>
                </a:lnTo>
                <a:lnTo>
                  <a:pt x="464" y="110"/>
                </a:lnTo>
                <a:lnTo>
                  <a:pt x="464" y="110"/>
                </a:lnTo>
                <a:lnTo>
                  <a:pt x="461" y="108"/>
                </a:lnTo>
                <a:lnTo>
                  <a:pt x="460" y="107"/>
                </a:lnTo>
                <a:lnTo>
                  <a:pt x="460" y="106"/>
                </a:lnTo>
                <a:lnTo>
                  <a:pt x="460" y="71"/>
                </a:lnTo>
                <a:close/>
                <a:moveTo>
                  <a:pt x="319" y="19"/>
                </a:moveTo>
                <a:lnTo>
                  <a:pt x="319" y="19"/>
                </a:lnTo>
                <a:lnTo>
                  <a:pt x="320" y="17"/>
                </a:lnTo>
                <a:lnTo>
                  <a:pt x="321" y="16"/>
                </a:lnTo>
                <a:lnTo>
                  <a:pt x="323" y="15"/>
                </a:lnTo>
                <a:lnTo>
                  <a:pt x="387" y="15"/>
                </a:lnTo>
                <a:lnTo>
                  <a:pt x="387" y="15"/>
                </a:lnTo>
                <a:lnTo>
                  <a:pt x="390" y="16"/>
                </a:lnTo>
                <a:lnTo>
                  <a:pt x="391" y="17"/>
                </a:lnTo>
                <a:lnTo>
                  <a:pt x="392" y="19"/>
                </a:lnTo>
                <a:lnTo>
                  <a:pt x="411" y="54"/>
                </a:lnTo>
                <a:lnTo>
                  <a:pt x="411" y="54"/>
                </a:lnTo>
                <a:lnTo>
                  <a:pt x="411" y="55"/>
                </a:lnTo>
                <a:lnTo>
                  <a:pt x="410" y="57"/>
                </a:lnTo>
                <a:lnTo>
                  <a:pt x="407" y="58"/>
                </a:lnTo>
                <a:lnTo>
                  <a:pt x="323" y="58"/>
                </a:lnTo>
                <a:lnTo>
                  <a:pt x="323" y="58"/>
                </a:lnTo>
                <a:lnTo>
                  <a:pt x="321" y="57"/>
                </a:lnTo>
                <a:lnTo>
                  <a:pt x="320" y="55"/>
                </a:lnTo>
                <a:lnTo>
                  <a:pt x="319" y="54"/>
                </a:lnTo>
                <a:lnTo>
                  <a:pt x="319" y="19"/>
                </a:lnTo>
                <a:close/>
                <a:moveTo>
                  <a:pt x="319" y="71"/>
                </a:moveTo>
                <a:lnTo>
                  <a:pt x="319" y="71"/>
                </a:lnTo>
                <a:lnTo>
                  <a:pt x="320" y="69"/>
                </a:lnTo>
                <a:lnTo>
                  <a:pt x="321" y="68"/>
                </a:lnTo>
                <a:lnTo>
                  <a:pt x="323" y="67"/>
                </a:lnTo>
                <a:lnTo>
                  <a:pt x="387" y="67"/>
                </a:lnTo>
                <a:lnTo>
                  <a:pt x="387" y="67"/>
                </a:lnTo>
                <a:lnTo>
                  <a:pt x="390" y="68"/>
                </a:lnTo>
                <a:lnTo>
                  <a:pt x="391" y="69"/>
                </a:lnTo>
                <a:lnTo>
                  <a:pt x="392" y="71"/>
                </a:lnTo>
                <a:lnTo>
                  <a:pt x="411" y="106"/>
                </a:lnTo>
                <a:lnTo>
                  <a:pt x="411" y="106"/>
                </a:lnTo>
                <a:lnTo>
                  <a:pt x="411" y="107"/>
                </a:lnTo>
                <a:lnTo>
                  <a:pt x="410" y="108"/>
                </a:lnTo>
                <a:lnTo>
                  <a:pt x="407" y="110"/>
                </a:lnTo>
                <a:lnTo>
                  <a:pt x="323" y="110"/>
                </a:lnTo>
                <a:lnTo>
                  <a:pt x="323" y="110"/>
                </a:lnTo>
                <a:lnTo>
                  <a:pt x="321" y="108"/>
                </a:lnTo>
                <a:lnTo>
                  <a:pt x="320" y="107"/>
                </a:lnTo>
                <a:lnTo>
                  <a:pt x="319" y="106"/>
                </a:lnTo>
                <a:lnTo>
                  <a:pt x="319" y="71"/>
                </a:lnTo>
                <a:close/>
                <a:moveTo>
                  <a:pt x="179" y="19"/>
                </a:moveTo>
                <a:lnTo>
                  <a:pt x="179" y="19"/>
                </a:lnTo>
                <a:lnTo>
                  <a:pt x="179" y="17"/>
                </a:lnTo>
                <a:lnTo>
                  <a:pt x="180" y="16"/>
                </a:lnTo>
                <a:lnTo>
                  <a:pt x="183" y="15"/>
                </a:lnTo>
                <a:lnTo>
                  <a:pt x="246" y="15"/>
                </a:lnTo>
                <a:lnTo>
                  <a:pt x="246" y="15"/>
                </a:lnTo>
                <a:lnTo>
                  <a:pt x="250" y="16"/>
                </a:lnTo>
                <a:lnTo>
                  <a:pt x="251" y="17"/>
                </a:lnTo>
                <a:lnTo>
                  <a:pt x="251" y="19"/>
                </a:lnTo>
                <a:lnTo>
                  <a:pt x="271" y="54"/>
                </a:lnTo>
                <a:lnTo>
                  <a:pt x="271" y="54"/>
                </a:lnTo>
                <a:lnTo>
                  <a:pt x="270" y="55"/>
                </a:lnTo>
                <a:lnTo>
                  <a:pt x="270" y="57"/>
                </a:lnTo>
                <a:lnTo>
                  <a:pt x="267" y="58"/>
                </a:lnTo>
                <a:lnTo>
                  <a:pt x="183" y="58"/>
                </a:lnTo>
                <a:lnTo>
                  <a:pt x="183" y="58"/>
                </a:lnTo>
                <a:lnTo>
                  <a:pt x="180" y="57"/>
                </a:lnTo>
                <a:lnTo>
                  <a:pt x="179" y="55"/>
                </a:lnTo>
                <a:lnTo>
                  <a:pt x="179" y="54"/>
                </a:lnTo>
                <a:lnTo>
                  <a:pt x="179" y="19"/>
                </a:lnTo>
                <a:close/>
                <a:moveTo>
                  <a:pt x="179" y="71"/>
                </a:moveTo>
                <a:lnTo>
                  <a:pt x="179" y="71"/>
                </a:lnTo>
                <a:lnTo>
                  <a:pt x="179" y="69"/>
                </a:lnTo>
                <a:lnTo>
                  <a:pt x="180" y="68"/>
                </a:lnTo>
                <a:lnTo>
                  <a:pt x="183" y="67"/>
                </a:lnTo>
                <a:lnTo>
                  <a:pt x="246" y="67"/>
                </a:lnTo>
                <a:lnTo>
                  <a:pt x="246" y="67"/>
                </a:lnTo>
                <a:lnTo>
                  <a:pt x="250" y="68"/>
                </a:lnTo>
                <a:lnTo>
                  <a:pt x="251" y="69"/>
                </a:lnTo>
                <a:lnTo>
                  <a:pt x="251" y="71"/>
                </a:lnTo>
                <a:lnTo>
                  <a:pt x="271" y="106"/>
                </a:lnTo>
                <a:lnTo>
                  <a:pt x="271" y="106"/>
                </a:lnTo>
                <a:lnTo>
                  <a:pt x="270" y="107"/>
                </a:lnTo>
                <a:lnTo>
                  <a:pt x="270" y="108"/>
                </a:lnTo>
                <a:lnTo>
                  <a:pt x="267" y="110"/>
                </a:lnTo>
                <a:lnTo>
                  <a:pt x="183" y="110"/>
                </a:lnTo>
                <a:lnTo>
                  <a:pt x="183" y="110"/>
                </a:lnTo>
                <a:lnTo>
                  <a:pt x="180" y="108"/>
                </a:lnTo>
                <a:lnTo>
                  <a:pt x="179" y="107"/>
                </a:lnTo>
                <a:lnTo>
                  <a:pt x="179" y="106"/>
                </a:lnTo>
                <a:lnTo>
                  <a:pt x="179" y="71"/>
                </a:lnTo>
                <a:close/>
                <a:moveTo>
                  <a:pt x="38" y="19"/>
                </a:moveTo>
                <a:lnTo>
                  <a:pt x="38" y="19"/>
                </a:lnTo>
                <a:lnTo>
                  <a:pt x="38" y="17"/>
                </a:lnTo>
                <a:lnTo>
                  <a:pt x="39" y="16"/>
                </a:lnTo>
                <a:lnTo>
                  <a:pt x="42" y="15"/>
                </a:lnTo>
                <a:lnTo>
                  <a:pt x="106" y="15"/>
                </a:lnTo>
                <a:lnTo>
                  <a:pt x="106" y="15"/>
                </a:lnTo>
                <a:lnTo>
                  <a:pt x="109" y="16"/>
                </a:lnTo>
                <a:lnTo>
                  <a:pt x="110" y="17"/>
                </a:lnTo>
                <a:lnTo>
                  <a:pt x="111" y="19"/>
                </a:lnTo>
                <a:lnTo>
                  <a:pt x="130" y="54"/>
                </a:lnTo>
                <a:lnTo>
                  <a:pt x="130" y="54"/>
                </a:lnTo>
                <a:lnTo>
                  <a:pt x="130" y="55"/>
                </a:lnTo>
                <a:lnTo>
                  <a:pt x="129" y="57"/>
                </a:lnTo>
                <a:lnTo>
                  <a:pt x="126" y="58"/>
                </a:lnTo>
                <a:lnTo>
                  <a:pt x="42" y="58"/>
                </a:lnTo>
                <a:lnTo>
                  <a:pt x="42" y="58"/>
                </a:lnTo>
                <a:lnTo>
                  <a:pt x="39" y="57"/>
                </a:lnTo>
                <a:lnTo>
                  <a:pt x="38" y="55"/>
                </a:lnTo>
                <a:lnTo>
                  <a:pt x="38" y="54"/>
                </a:lnTo>
                <a:lnTo>
                  <a:pt x="38" y="19"/>
                </a:lnTo>
                <a:close/>
                <a:moveTo>
                  <a:pt x="38" y="71"/>
                </a:moveTo>
                <a:lnTo>
                  <a:pt x="38" y="71"/>
                </a:lnTo>
                <a:lnTo>
                  <a:pt x="38" y="69"/>
                </a:lnTo>
                <a:lnTo>
                  <a:pt x="39" y="68"/>
                </a:lnTo>
                <a:lnTo>
                  <a:pt x="42" y="67"/>
                </a:lnTo>
                <a:lnTo>
                  <a:pt x="106" y="67"/>
                </a:lnTo>
                <a:lnTo>
                  <a:pt x="106" y="67"/>
                </a:lnTo>
                <a:lnTo>
                  <a:pt x="109" y="68"/>
                </a:lnTo>
                <a:lnTo>
                  <a:pt x="110" y="69"/>
                </a:lnTo>
                <a:lnTo>
                  <a:pt x="111" y="71"/>
                </a:lnTo>
                <a:lnTo>
                  <a:pt x="130" y="106"/>
                </a:lnTo>
                <a:lnTo>
                  <a:pt x="130" y="106"/>
                </a:lnTo>
                <a:lnTo>
                  <a:pt x="130" y="107"/>
                </a:lnTo>
                <a:lnTo>
                  <a:pt x="129" y="108"/>
                </a:lnTo>
                <a:lnTo>
                  <a:pt x="126" y="110"/>
                </a:lnTo>
                <a:lnTo>
                  <a:pt x="42" y="110"/>
                </a:lnTo>
                <a:lnTo>
                  <a:pt x="42" y="110"/>
                </a:lnTo>
                <a:lnTo>
                  <a:pt x="39" y="108"/>
                </a:lnTo>
                <a:lnTo>
                  <a:pt x="38" y="107"/>
                </a:lnTo>
                <a:lnTo>
                  <a:pt x="38" y="106"/>
                </a:lnTo>
                <a:lnTo>
                  <a:pt x="38" y="71"/>
                </a:lnTo>
                <a:close/>
                <a:moveTo>
                  <a:pt x="126" y="162"/>
                </a:moveTo>
                <a:lnTo>
                  <a:pt x="42" y="162"/>
                </a:lnTo>
                <a:lnTo>
                  <a:pt x="42" y="162"/>
                </a:lnTo>
                <a:lnTo>
                  <a:pt x="39" y="161"/>
                </a:lnTo>
                <a:lnTo>
                  <a:pt x="38" y="160"/>
                </a:lnTo>
                <a:lnTo>
                  <a:pt x="38" y="159"/>
                </a:lnTo>
                <a:lnTo>
                  <a:pt x="38" y="124"/>
                </a:lnTo>
                <a:lnTo>
                  <a:pt x="38" y="124"/>
                </a:lnTo>
                <a:lnTo>
                  <a:pt x="38" y="122"/>
                </a:lnTo>
                <a:lnTo>
                  <a:pt x="39" y="121"/>
                </a:lnTo>
                <a:lnTo>
                  <a:pt x="42" y="120"/>
                </a:lnTo>
                <a:lnTo>
                  <a:pt x="106" y="120"/>
                </a:lnTo>
                <a:lnTo>
                  <a:pt x="106" y="120"/>
                </a:lnTo>
                <a:lnTo>
                  <a:pt x="109" y="121"/>
                </a:lnTo>
                <a:lnTo>
                  <a:pt x="110" y="122"/>
                </a:lnTo>
                <a:lnTo>
                  <a:pt x="111" y="124"/>
                </a:lnTo>
                <a:lnTo>
                  <a:pt x="130" y="159"/>
                </a:lnTo>
                <a:lnTo>
                  <a:pt x="130" y="159"/>
                </a:lnTo>
                <a:lnTo>
                  <a:pt x="130" y="160"/>
                </a:lnTo>
                <a:lnTo>
                  <a:pt x="129" y="161"/>
                </a:lnTo>
                <a:lnTo>
                  <a:pt x="126" y="162"/>
                </a:lnTo>
                <a:lnTo>
                  <a:pt x="126" y="162"/>
                </a:lnTo>
                <a:close/>
                <a:moveTo>
                  <a:pt x="150" y="157"/>
                </a:moveTo>
                <a:lnTo>
                  <a:pt x="150" y="157"/>
                </a:lnTo>
                <a:lnTo>
                  <a:pt x="150" y="157"/>
                </a:lnTo>
                <a:lnTo>
                  <a:pt x="149" y="158"/>
                </a:lnTo>
                <a:lnTo>
                  <a:pt x="140" y="158"/>
                </a:lnTo>
                <a:lnTo>
                  <a:pt x="140" y="158"/>
                </a:lnTo>
                <a:lnTo>
                  <a:pt x="139" y="157"/>
                </a:lnTo>
                <a:lnTo>
                  <a:pt x="123" y="125"/>
                </a:lnTo>
                <a:lnTo>
                  <a:pt x="123" y="125"/>
                </a:lnTo>
                <a:lnTo>
                  <a:pt x="123" y="125"/>
                </a:lnTo>
                <a:lnTo>
                  <a:pt x="124" y="124"/>
                </a:lnTo>
                <a:lnTo>
                  <a:pt x="149" y="124"/>
                </a:lnTo>
                <a:lnTo>
                  <a:pt x="149" y="124"/>
                </a:lnTo>
                <a:lnTo>
                  <a:pt x="150" y="125"/>
                </a:lnTo>
                <a:lnTo>
                  <a:pt x="150" y="126"/>
                </a:lnTo>
                <a:lnTo>
                  <a:pt x="150" y="157"/>
                </a:lnTo>
                <a:close/>
                <a:moveTo>
                  <a:pt x="150" y="104"/>
                </a:moveTo>
                <a:lnTo>
                  <a:pt x="150" y="104"/>
                </a:lnTo>
                <a:lnTo>
                  <a:pt x="150" y="104"/>
                </a:lnTo>
                <a:lnTo>
                  <a:pt x="149" y="105"/>
                </a:lnTo>
                <a:lnTo>
                  <a:pt x="140" y="105"/>
                </a:lnTo>
                <a:lnTo>
                  <a:pt x="140" y="105"/>
                </a:lnTo>
                <a:lnTo>
                  <a:pt x="139" y="104"/>
                </a:lnTo>
                <a:lnTo>
                  <a:pt x="123" y="72"/>
                </a:lnTo>
                <a:lnTo>
                  <a:pt x="123" y="72"/>
                </a:lnTo>
                <a:lnTo>
                  <a:pt x="123" y="72"/>
                </a:lnTo>
                <a:lnTo>
                  <a:pt x="124" y="71"/>
                </a:lnTo>
                <a:lnTo>
                  <a:pt x="149" y="71"/>
                </a:lnTo>
                <a:lnTo>
                  <a:pt x="149" y="71"/>
                </a:lnTo>
                <a:lnTo>
                  <a:pt x="150" y="72"/>
                </a:lnTo>
                <a:lnTo>
                  <a:pt x="150" y="73"/>
                </a:lnTo>
                <a:lnTo>
                  <a:pt x="150" y="104"/>
                </a:lnTo>
                <a:close/>
                <a:moveTo>
                  <a:pt x="150" y="52"/>
                </a:moveTo>
                <a:lnTo>
                  <a:pt x="150" y="52"/>
                </a:lnTo>
                <a:lnTo>
                  <a:pt x="150" y="52"/>
                </a:lnTo>
                <a:lnTo>
                  <a:pt x="149" y="53"/>
                </a:lnTo>
                <a:lnTo>
                  <a:pt x="140" y="53"/>
                </a:lnTo>
                <a:lnTo>
                  <a:pt x="140" y="53"/>
                </a:lnTo>
                <a:lnTo>
                  <a:pt x="139" y="52"/>
                </a:lnTo>
                <a:lnTo>
                  <a:pt x="123" y="21"/>
                </a:lnTo>
                <a:lnTo>
                  <a:pt x="123" y="21"/>
                </a:lnTo>
                <a:lnTo>
                  <a:pt x="123" y="20"/>
                </a:lnTo>
                <a:lnTo>
                  <a:pt x="124" y="20"/>
                </a:lnTo>
                <a:lnTo>
                  <a:pt x="149" y="20"/>
                </a:lnTo>
                <a:lnTo>
                  <a:pt x="149" y="20"/>
                </a:lnTo>
                <a:lnTo>
                  <a:pt x="150" y="20"/>
                </a:lnTo>
                <a:lnTo>
                  <a:pt x="150" y="21"/>
                </a:lnTo>
                <a:lnTo>
                  <a:pt x="150" y="52"/>
                </a:lnTo>
                <a:close/>
                <a:moveTo>
                  <a:pt x="267" y="162"/>
                </a:moveTo>
                <a:lnTo>
                  <a:pt x="183" y="162"/>
                </a:lnTo>
                <a:lnTo>
                  <a:pt x="183" y="162"/>
                </a:lnTo>
                <a:lnTo>
                  <a:pt x="180" y="161"/>
                </a:lnTo>
                <a:lnTo>
                  <a:pt x="179" y="160"/>
                </a:lnTo>
                <a:lnTo>
                  <a:pt x="179" y="159"/>
                </a:lnTo>
                <a:lnTo>
                  <a:pt x="179" y="124"/>
                </a:lnTo>
                <a:lnTo>
                  <a:pt x="179" y="124"/>
                </a:lnTo>
                <a:lnTo>
                  <a:pt x="179" y="122"/>
                </a:lnTo>
                <a:lnTo>
                  <a:pt x="180" y="121"/>
                </a:lnTo>
                <a:lnTo>
                  <a:pt x="183" y="120"/>
                </a:lnTo>
                <a:lnTo>
                  <a:pt x="246" y="120"/>
                </a:lnTo>
                <a:lnTo>
                  <a:pt x="246" y="120"/>
                </a:lnTo>
                <a:lnTo>
                  <a:pt x="250" y="121"/>
                </a:lnTo>
                <a:lnTo>
                  <a:pt x="251" y="122"/>
                </a:lnTo>
                <a:lnTo>
                  <a:pt x="251" y="124"/>
                </a:lnTo>
                <a:lnTo>
                  <a:pt x="271" y="159"/>
                </a:lnTo>
                <a:lnTo>
                  <a:pt x="271" y="159"/>
                </a:lnTo>
                <a:lnTo>
                  <a:pt x="270" y="160"/>
                </a:lnTo>
                <a:lnTo>
                  <a:pt x="270" y="161"/>
                </a:lnTo>
                <a:lnTo>
                  <a:pt x="267" y="162"/>
                </a:lnTo>
                <a:lnTo>
                  <a:pt x="267" y="162"/>
                </a:lnTo>
                <a:close/>
                <a:moveTo>
                  <a:pt x="291" y="157"/>
                </a:moveTo>
                <a:lnTo>
                  <a:pt x="291" y="157"/>
                </a:lnTo>
                <a:lnTo>
                  <a:pt x="290" y="157"/>
                </a:lnTo>
                <a:lnTo>
                  <a:pt x="289" y="158"/>
                </a:lnTo>
                <a:lnTo>
                  <a:pt x="281" y="158"/>
                </a:lnTo>
                <a:lnTo>
                  <a:pt x="281" y="158"/>
                </a:lnTo>
                <a:lnTo>
                  <a:pt x="279" y="157"/>
                </a:lnTo>
                <a:lnTo>
                  <a:pt x="264" y="125"/>
                </a:lnTo>
                <a:lnTo>
                  <a:pt x="264" y="125"/>
                </a:lnTo>
                <a:lnTo>
                  <a:pt x="264" y="125"/>
                </a:lnTo>
                <a:lnTo>
                  <a:pt x="264" y="124"/>
                </a:lnTo>
                <a:lnTo>
                  <a:pt x="289" y="124"/>
                </a:lnTo>
                <a:lnTo>
                  <a:pt x="289" y="124"/>
                </a:lnTo>
                <a:lnTo>
                  <a:pt x="290" y="125"/>
                </a:lnTo>
                <a:lnTo>
                  <a:pt x="291" y="126"/>
                </a:lnTo>
                <a:lnTo>
                  <a:pt x="291" y="157"/>
                </a:lnTo>
                <a:close/>
                <a:moveTo>
                  <a:pt x="291" y="104"/>
                </a:moveTo>
                <a:lnTo>
                  <a:pt x="291" y="104"/>
                </a:lnTo>
                <a:lnTo>
                  <a:pt x="290" y="104"/>
                </a:lnTo>
                <a:lnTo>
                  <a:pt x="289" y="105"/>
                </a:lnTo>
                <a:lnTo>
                  <a:pt x="281" y="105"/>
                </a:lnTo>
                <a:lnTo>
                  <a:pt x="281" y="105"/>
                </a:lnTo>
                <a:lnTo>
                  <a:pt x="279" y="104"/>
                </a:lnTo>
                <a:lnTo>
                  <a:pt x="264" y="72"/>
                </a:lnTo>
                <a:lnTo>
                  <a:pt x="264" y="72"/>
                </a:lnTo>
                <a:lnTo>
                  <a:pt x="264" y="72"/>
                </a:lnTo>
                <a:lnTo>
                  <a:pt x="264" y="71"/>
                </a:lnTo>
                <a:lnTo>
                  <a:pt x="289" y="71"/>
                </a:lnTo>
                <a:lnTo>
                  <a:pt x="289" y="71"/>
                </a:lnTo>
                <a:lnTo>
                  <a:pt x="290" y="72"/>
                </a:lnTo>
                <a:lnTo>
                  <a:pt x="291" y="73"/>
                </a:lnTo>
                <a:lnTo>
                  <a:pt x="291" y="104"/>
                </a:lnTo>
                <a:close/>
                <a:moveTo>
                  <a:pt x="291" y="52"/>
                </a:moveTo>
                <a:lnTo>
                  <a:pt x="291" y="52"/>
                </a:lnTo>
                <a:lnTo>
                  <a:pt x="290" y="52"/>
                </a:lnTo>
                <a:lnTo>
                  <a:pt x="289" y="53"/>
                </a:lnTo>
                <a:lnTo>
                  <a:pt x="281" y="53"/>
                </a:lnTo>
                <a:lnTo>
                  <a:pt x="281" y="53"/>
                </a:lnTo>
                <a:lnTo>
                  <a:pt x="279" y="52"/>
                </a:lnTo>
                <a:lnTo>
                  <a:pt x="264" y="21"/>
                </a:lnTo>
                <a:lnTo>
                  <a:pt x="264" y="21"/>
                </a:lnTo>
                <a:lnTo>
                  <a:pt x="264" y="20"/>
                </a:lnTo>
                <a:lnTo>
                  <a:pt x="264" y="20"/>
                </a:lnTo>
                <a:lnTo>
                  <a:pt x="289" y="20"/>
                </a:lnTo>
                <a:lnTo>
                  <a:pt x="289" y="20"/>
                </a:lnTo>
                <a:lnTo>
                  <a:pt x="290" y="20"/>
                </a:lnTo>
                <a:lnTo>
                  <a:pt x="291" y="21"/>
                </a:lnTo>
                <a:lnTo>
                  <a:pt x="291" y="52"/>
                </a:lnTo>
                <a:close/>
                <a:moveTo>
                  <a:pt x="407" y="162"/>
                </a:moveTo>
                <a:lnTo>
                  <a:pt x="323" y="162"/>
                </a:lnTo>
                <a:lnTo>
                  <a:pt x="323" y="162"/>
                </a:lnTo>
                <a:lnTo>
                  <a:pt x="321" y="161"/>
                </a:lnTo>
                <a:lnTo>
                  <a:pt x="320" y="160"/>
                </a:lnTo>
                <a:lnTo>
                  <a:pt x="319" y="159"/>
                </a:lnTo>
                <a:lnTo>
                  <a:pt x="319" y="124"/>
                </a:lnTo>
                <a:lnTo>
                  <a:pt x="319" y="124"/>
                </a:lnTo>
                <a:lnTo>
                  <a:pt x="320" y="122"/>
                </a:lnTo>
                <a:lnTo>
                  <a:pt x="321" y="121"/>
                </a:lnTo>
                <a:lnTo>
                  <a:pt x="323" y="120"/>
                </a:lnTo>
                <a:lnTo>
                  <a:pt x="387" y="120"/>
                </a:lnTo>
                <a:lnTo>
                  <a:pt x="387" y="120"/>
                </a:lnTo>
                <a:lnTo>
                  <a:pt x="390" y="121"/>
                </a:lnTo>
                <a:lnTo>
                  <a:pt x="391" y="122"/>
                </a:lnTo>
                <a:lnTo>
                  <a:pt x="392" y="124"/>
                </a:lnTo>
                <a:lnTo>
                  <a:pt x="411" y="159"/>
                </a:lnTo>
                <a:lnTo>
                  <a:pt x="411" y="159"/>
                </a:lnTo>
                <a:lnTo>
                  <a:pt x="411" y="160"/>
                </a:lnTo>
                <a:lnTo>
                  <a:pt x="410" y="161"/>
                </a:lnTo>
                <a:lnTo>
                  <a:pt x="407" y="162"/>
                </a:lnTo>
                <a:lnTo>
                  <a:pt x="407" y="162"/>
                </a:lnTo>
                <a:close/>
                <a:moveTo>
                  <a:pt x="431" y="157"/>
                </a:moveTo>
                <a:lnTo>
                  <a:pt x="431" y="157"/>
                </a:lnTo>
                <a:lnTo>
                  <a:pt x="431" y="157"/>
                </a:lnTo>
                <a:lnTo>
                  <a:pt x="430" y="158"/>
                </a:lnTo>
                <a:lnTo>
                  <a:pt x="422" y="158"/>
                </a:lnTo>
                <a:lnTo>
                  <a:pt x="422" y="158"/>
                </a:lnTo>
                <a:lnTo>
                  <a:pt x="420" y="157"/>
                </a:lnTo>
                <a:lnTo>
                  <a:pt x="404" y="125"/>
                </a:lnTo>
                <a:lnTo>
                  <a:pt x="404" y="125"/>
                </a:lnTo>
                <a:lnTo>
                  <a:pt x="404" y="125"/>
                </a:lnTo>
                <a:lnTo>
                  <a:pt x="405" y="124"/>
                </a:lnTo>
                <a:lnTo>
                  <a:pt x="430" y="124"/>
                </a:lnTo>
                <a:lnTo>
                  <a:pt x="430" y="124"/>
                </a:lnTo>
                <a:lnTo>
                  <a:pt x="431" y="125"/>
                </a:lnTo>
                <a:lnTo>
                  <a:pt x="431" y="126"/>
                </a:lnTo>
                <a:lnTo>
                  <a:pt x="431" y="157"/>
                </a:lnTo>
                <a:close/>
                <a:moveTo>
                  <a:pt x="431" y="104"/>
                </a:moveTo>
                <a:lnTo>
                  <a:pt x="431" y="104"/>
                </a:lnTo>
                <a:lnTo>
                  <a:pt x="431" y="104"/>
                </a:lnTo>
                <a:lnTo>
                  <a:pt x="430" y="105"/>
                </a:lnTo>
                <a:lnTo>
                  <a:pt x="422" y="105"/>
                </a:lnTo>
                <a:lnTo>
                  <a:pt x="422" y="105"/>
                </a:lnTo>
                <a:lnTo>
                  <a:pt x="420" y="104"/>
                </a:lnTo>
                <a:lnTo>
                  <a:pt x="404" y="72"/>
                </a:lnTo>
                <a:lnTo>
                  <a:pt x="404" y="72"/>
                </a:lnTo>
                <a:lnTo>
                  <a:pt x="404" y="72"/>
                </a:lnTo>
                <a:lnTo>
                  <a:pt x="405" y="71"/>
                </a:lnTo>
                <a:lnTo>
                  <a:pt x="430" y="71"/>
                </a:lnTo>
                <a:lnTo>
                  <a:pt x="430" y="71"/>
                </a:lnTo>
                <a:lnTo>
                  <a:pt x="431" y="72"/>
                </a:lnTo>
                <a:lnTo>
                  <a:pt x="431" y="73"/>
                </a:lnTo>
                <a:lnTo>
                  <a:pt x="431" y="104"/>
                </a:lnTo>
                <a:close/>
                <a:moveTo>
                  <a:pt x="431" y="52"/>
                </a:moveTo>
                <a:lnTo>
                  <a:pt x="431" y="52"/>
                </a:lnTo>
                <a:lnTo>
                  <a:pt x="431" y="52"/>
                </a:lnTo>
                <a:lnTo>
                  <a:pt x="430" y="53"/>
                </a:lnTo>
                <a:lnTo>
                  <a:pt x="422" y="53"/>
                </a:lnTo>
                <a:lnTo>
                  <a:pt x="422" y="53"/>
                </a:lnTo>
                <a:lnTo>
                  <a:pt x="420" y="52"/>
                </a:lnTo>
                <a:lnTo>
                  <a:pt x="404" y="21"/>
                </a:lnTo>
                <a:lnTo>
                  <a:pt x="404" y="21"/>
                </a:lnTo>
                <a:lnTo>
                  <a:pt x="404" y="20"/>
                </a:lnTo>
                <a:lnTo>
                  <a:pt x="405" y="20"/>
                </a:lnTo>
                <a:lnTo>
                  <a:pt x="430" y="20"/>
                </a:lnTo>
                <a:lnTo>
                  <a:pt x="430" y="20"/>
                </a:lnTo>
                <a:lnTo>
                  <a:pt x="431" y="20"/>
                </a:lnTo>
                <a:lnTo>
                  <a:pt x="431" y="21"/>
                </a:lnTo>
                <a:lnTo>
                  <a:pt x="431" y="52"/>
                </a:lnTo>
                <a:close/>
                <a:moveTo>
                  <a:pt x="548" y="162"/>
                </a:moveTo>
                <a:lnTo>
                  <a:pt x="464" y="162"/>
                </a:lnTo>
                <a:lnTo>
                  <a:pt x="464" y="162"/>
                </a:lnTo>
                <a:lnTo>
                  <a:pt x="461" y="161"/>
                </a:lnTo>
                <a:lnTo>
                  <a:pt x="460" y="160"/>
                </a:lnTo>
                <a:lnTo>
                  <a:pt x="460" y="159"/>
                </a:lnTo>
                <a:lnTo>
                  <a:pt x="460" y="124"/>
                </a:lnTo>
                <a:lnTo>
                  <a:pt x="460" y="124"/>
                </a:lnTo>
                <a:lnTo>
                  <a:pt x="460" y="122"/>
                </a:lnTo>
                <a:lnTo>
                  <a:pt x="461" y="121"/>
                </a:lnTo>
                <a:lnTo>
                  <a:pt x="464" y="120"/>
                </a:lnTo>
                <a:lnTo>
                  <a:pt x="528" y="120"/>
                </a:lnTo>
                <a:lnTo>
                  <a:pt x="528" y="120"/>
                </a:lnTo>
                <a:lnTo>
                  <a:pt x="531" y="121"/>
                </a:lnTo>
                <a:lnTo>
                  <a:pt x="532" y="122"/>
                </a:lnTo>
                <a:lnTo>
                  <a:pt x="533" y="124"/>
                </a:lnTo>
                <a:lnTo>
                  <a:pt x="552" y="159"/>
                </a:lnTo>
                <a:lnTo>
                  <a:pt x="552" y="159"/>
                </a:lnTo>
                <a:lnTo>
                  <a:pt x="552" y="160"/>
                </a:lnTo>
                <a:lnTo>
                  <a:pt x="551" y="161"/>
                </a:lnTo>
                <a:lnTo>
                  <a:pt x="548" y="162"/>
                </a:lnTo>
                <a:lnTo>
                  <a:pt x="548" y="162"/>
                </a:lnTo>
                <a:close/>
                <a:moveTo>
                  <a:pt x="572" y="157"/>
                </a:moveTo>
                <a:lnTo>
                  <a:pt x="572" y="157"/>
                </a:lnTo>
                <a:lnTo>
                  <a:pt x="572" y="157"/>
                </a:lnTo>
                <a:lnTo>
                  <a:pt x="571" y="158"/>
                </a:lnTo>
                <a:lnTo>
                  <a:pt x="562" y="158"/>
                </a:lnTo>
                <a:lnTo>
                  <a:pt x="562" y="158"/>
                </a:lnTo>
                <a:lnTo>
                  <a:pt x="561" y="157"/>
                </a:lnTo>
                <a:lnTo>
                  <a:pt x="545" y="125"/>
                </a:lnTo>
                <a:lnTo>
                  <a:pt x="545" y="125"/>
                </a:lnTo>
                <a:lnTo>
                  <a:pt x="545" y="125"/>
                </a:lnTo>
                <a:lnTo>
                  <a:pt x="546" y="124"/>
                </a:lnTo>
                <a:lnTo>
                  <a:pt x="571" y="124"/>
                </a:lnTo>
                <a:lnTo>
                  <a:pt x="571" y="124"/>
                </a:lnTo>
                <a:lnTo>
                  <a:pt x="572" y="125"/>
                </a:lnTo>
                <a:lnTo>
                  <a:pt x="572" y="126"/>
                </a:lnTo>
                <a:lnTo>
                  <a:pt x="572" y="157"/>
                </a:lnTo>
                <a:close/>
                <a:moveTo>
                  <a:pt x="572" y="104"/>
                </a:moveTo>
                <a:lnTo>
                  <a:pt x="572" y="104"/>
                </a:lnTo>
                <a:lnTo>
                  <a:pt x="572" y="104"/>
                </a:lnTo>
                <a:lnTo>
                  <a:pt x="571" y="105"/>
                </a:lnTo>
                <a:lnTo>
                  <a:pt x="562" y="105"/>
                </a:lnTo>
                <a:lnTo>
                  <a:pt x="562" y="105"/>
                </a:lnTo>
                <a:lnTo>
                  <a:pt x="561" y="104"/>
                </a:lnTo>
                <a:lnTo>
                  <a:pt x="545" y="72"/>
                </a:lnTo>
                <a:lnTo>
                  <a:pt x="545" y="72"/>
                </a:lnTo>
                <a:lnTo>
                  <a:pt x="545" y="72"/>
                </a:lnTo>
                <a:lnTo>
                  <a:pt x="546" y="71"/>
                </a:lnTo>
                <a:lnTo>
                  <a:pt x="571" y="71"/>
                </a:lnTo>
                <a:lnTo>
                  <a:pt x="571" y="71"/>
                </a:lnTo>
                <a:lnTo>
                  <a:pt x="572" y="72"/>
                </a:lnTo>
                <a:lnTo>
                  <a:pt x="572" y="73"/>
                </a:lnTo>
                <a:lnTo>
                  <a:pt x="572" y="104"/>
                </a:lnTo>
                <a:close/>
                <a:moveTo>
                  <a:pt x="572" y="52"/>
                </a:moveTo>
                <a:lnTo>
                  <a:pt x="572" y="52"/>
                </a:lnTo>
                <a:lnTo>
                  <a:pt x="572" y="52"/>
                </a:lnTo>
                <a:lnTo>
                  <a:pt x="571" y="53"/>
                </a:lnTo>
                <a:lnTo>
                  <a:pt x="562" y="53"/>
                </a:lnTo>
                <a:lnTo>
                  <a:pt x="562" y="53"/>
                </a:lnTo>
                <a:lnTo>
                  <a:pt x="561" y="52"/>
                </a:lnTo>
                <a:lnTo>
                  <a:pt x="545" y="21"/>
                </a:lnTo>
                <a:lnTo>
                  <a:pt x="545" y="21"/>
                </a:lnTo>
                <a:lnTo>
                  <a:pt x="545" y="20"/>
                </a:lnTo>
                <a:lnTo>
                  <a:pt x="546" y="20"/>
                </a:lnTo>
                <a:lnTo>
                  <a:pt x="571" y="20"/>
                </a:lnTo>
                <a:lnTo>
                  <a:pt x="571" y="20"/>
                </a:lnTo>
                <a:lnTo>
                  <a:pt x="572" y="20"/>
                </a:lnTo>
                <a:lnTo>
                  <a:pt x="572" y="21"/>
                </a:lnTo>
                <a:lnTo>
                  <a:pt x="572" y="5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0" tIns="60955" rIns="121910" bIns="60955" numCol="1" anchor="t"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3200" b="1" i="0" u="none" strike="noStrike" kern="0" cap="none" spc="0" normalizeH="0" baseline="0" noProof="0" dirty="0">
              <a:ln>
                <a:noFill/>
              </a:ln>
              <a:solidFill>
                <a:srgbClr val="FFFFFF"/>
              </a:solidFill>
              <a:effectLst/>
              <a:uLnTx/>
              <a:uFillTx/>
              <a:latin typeface="Century Gothic" panose="020B0502020202020204"/>
              <a:cs typeface="+mn-cs"/>
              <a:sym typeface="Helvetica Neue"/>
            </a:endParaRPr>
          </a:p>
        </p:txBody>
      </p:sp>
      <p:sp>
        <p:nvSpPr>
          <p:cNvPr id="54" name="1680851721">
            <a:extLst>
              <a:ext uri="{FF2B5EF4-FFF2-40B4-BE49-F238E27FC236}">
                <a16:creationId xmlns:a16="http://schemas.microsoft.com/office/drawing/2014/main" id="{201F1488-12CB-42B4-932C-EB9E4515DDBF}"/>
              </a:ext>
            </a:extLst>
          </p:cNvPr>
          <p:cNvSpPr>
            <a:spLocks noEditPoints="1"/>
          </p:cNvSpPr>
          <p:nvPr/>
        </p:nvSpPr>
        <p:spPr bwMode="auto">
          <a:xfrm>
            <a:off x="1328592" y="3411615"/>
            <a:ext cx="960036" cy="288011"/>
          </a:xfrm>
          <a:custGeom>
            <a:avLst/>
            <a:gdLst>
              <a:gd name="T0" fmla="*/ 458 w 587"/>
              <a:gd name="T1" fmla="*/ 37 h 141"/>
              <a:gd name="T2" fmla="*/ 497 w 587"/>
              <a:gd name="T3" fmla="*/ 55 h 141"/>
              <a:gd name="T4" fmla="*/ 501 w 587"/>
              <a:gd name="T5" fmla="*/ 48 h 141"/>
              <a:gd name="T6" fmla="*/ 522 w 587"/>
              <a:gd name="T7" fmla="*/ 48 h 141"/>
              <a:gd name="T8" fmla="*/ 528 w 587"/>
              <a:gd name="T9" fmla="*/ 58 h 141"/>
              <a:gd name="T10" fmla="*/ 478 w 587"/>
              <a:gd name="T11" fmla="*/ 58 h 141"/>
              <a:gd name="T12" fmla="*/ 124 w 587"/>
              <a:gd name="T13" fmla="*/ 103 h 141"/>
              <a:gd name="T14" fmla="*/ 349 w 587"/>
              <a:gd name="T15" fmla="*/ 61 h 141"/>
              <a:gd name="T16" fmla="*/ 351 w 587"/>
              <a:gd name="T17" fmla="*/ 54 h 141"/>
              <a:gd name="T18" fmla="*/ 369 w 587"/>
              <a:gd name="T19" fmla="*/ 52 h 141"/>
              <a:gd name="T20" fmla="*/ 376 w 587"/>
              <a:gd name="T21" fmla="*/ 59 h 141"/>
              <a:gd name="T22" fmla="*/ 332 w 587"/>
              <a:gd name="T23" fmla="*/ 93 h 141"/>
              <a:gd name="T24" fmla="*/ 255 w 587"/>
              <a:gd name="T25" fmla="*/ 59 h 141"/>
              <a:gd name="T26" fmla="*/ 259 w 587"/>
              <a:gd name="T27" fmla="*/ 53 h 141"/>
              <a:gd name="T28" fmla="*/ 278 w 587"/>
              <a:gd name="T29" fmla="*/ 53 h 141"/>
              <a:gd name="T30" fmla="*/ 282 w 587"/>
              <a:gd name="T31" fmla="*/ 61 h 141"/>
              <a:gd name="T32" fmla="*/ 238 w 587"/>
              <a:gd name="T33" fmla="*/ 61 h 141"/>
              <a:gd name="T34" fmla="*/ 162 w 587"/>
              <a:gd name="T35" fmla="*/ 59 h 141"/>
              <a:gd name="T36" fmla="*/ 168 w 587"/>
              <a:gd name="T37" fmla="*/ 52 h 141"/>
              <a:gd name="T38" fmla="*/ 188 w 587"/>
              <a:gd name="T39" fmla="*/ 54 h 141"/>
              <a:gd name="T40" fmla="*/ 207 w 587"/>
              <a:gd name="T41" fmla="*/ 61 h 141"/>
              <a:gd name="T42" fmla="*/ 569 w 587"/>
              <a:gd name="T43" fmla="*/ 0 h 141"/>
              <a:gd name="T44" fmla="*/ 5 w 587"/>
              <a:gd name="T45" fmla="*/ 5 h 141"/>
              <a:gd name="T46" fmla="*/ 0 w 587"/>
              <a:gd name="T47" fmla="*/ 126 h 141"/>
              <a:gd name="T48" fmla="*/ 5 w 587"/>
              <a:gd name="T49" fmla="*/ 137 h 141"/>
              <a:gd name="T50" fmla="*/ 569 w 587"/>
              <a:gd name="T51" fmla="*/ 141 h 141"/>
              <a:gd name="T52" fmla="*/ 582 w 587"/>
              <a:gd name="T53" fmla="*/ 137 h 141"/>
              <a:gd name="T54" fmla="*/ 587 w 587"/>
              <a:gd name="T55" fmla="*/ 15 h 141"/>
              <a:gd name="T56" fmla="*/ 582 w 587"/>
              <a:gd name="T57" fmla="*/ 5 h 141"/>
              <a:gd name="T58" fmla="*/ 569 w 587"/>
              <a:gd name="T59" fmla="*/ 0 h 141"/>
              <a:gd name="T60" fmla="*/ 46 w 587"/>
              <a:gd name="T61" fmla="*/ 94 h 141"/>
              <a:gd name="T62" fmla="*/ 35 w 587"/>
              <a:gd name="T63" fmla="*/ 84 h 141"/>
              <a:gd name="T64" fmla="*/ 34 w 587"/>
              <a:gd name="T65" fmla="*/ 73 h 141"/>
              <a:gd name="T66" fmla="*/ 43 w 587"/>
              <a:gd name="T67" fmla="*/ 60 h 141"/>
              <a:gd name="T68" fmla="*/ 53 w 587"/>
              <a:gd name="T69" fmla="*/ 57 h 141"/>
              <a:gd name="T70" fmla="*/ 68 w 587"/>
              <a:gd name="T71" fmla="*/ 62 h 141"/>
              <a:gd name="T72" fmla="*/ 73 w 587"/>
              <a:gd name="T73" fmla="*/ 76 h 141"/>
              <a:gd name="T74" fmla="*/ 70 w 587"/>
              <a:gd name="T75" fmla="*/ 87 h 141"/>
              <a:gd name="T76" fmla="*/ 57 w 587"/>
              <a:gd name="T77" fmla="*/ 95 h 141"/>
              <a:gd name="T78" fmla="*/ 153 w 587"/>
              <a:gd name="T79" fmla="*/ 126 h 141"/>
              <a:gd name="T80" fmla="*/ 150 w 587"/>
              <a:gd name="T81" fmla="*/ 122 h 141"/>
              <a:gd name="T82" fmla="*/ 153 w 587"/>
              <a:gd name="T83" fmla="*/ 118 h 141"/>
              <a:gd name="T84" fmla="*/ 194 w 587"/>
              <a:gd name="T85" fmla="*/ 119 h 141"/>
              <a:gd name="T86" fmla="*/ 193 w 587"/>
              <a:gd name="T87" fmla="*/ 125 h 141"/>
              <a:gd name="T88" fmla="*/ 249 w 587"/>
              <a:gd name="T89" fmla="*/ 126 h 141"/>
              <a:gd name="T90" fmla="*/ 246 w 587"/>
              <a:gd name="T91" fmla="*/ 122 h 141"/>
              <a:gd name="T92" fmla="*/ 249 w 587"/>
              <a:gd name="T93" fmla="*/ 118 h 141"/>
              <a:gd name="T94" fmla="*/ 290 w 587"/>
              <a:gd name="T95" fmla="*/ 119 h 141"/>
              <a:gd name="T96" fmla="*/ 289 w 587"/>
              <a:gd name="T97" fmla="*/ 125 h 141"/>
              <a:gd name="T98" fmla="*/ 343 w 587"/>
              <a:gd name="T99" fmla="*/ 126 h 141"/>
              <a:gd name="T100" fmla="*/ 340 w 587"/>
              <a:gd name="T101" fmla="*/ 122 h 141"/>
              <a:gd name="T102" fmla="*/ 343 w 587"/>
              <a:gd name="T103" fmla="*/ 118 h 141"/>
              <a:gd name="T104" fmla="*/ 384 w 587"/>
              <a:gd name="T105" fmla="*/ 119 h 141"/>
              <a:gd name="T106" fmla="*/ 383 w 587"/>
              <a:gd name="T107" fmla="*/ 125 h 141"/>
              <a:gd name="T108" fmla="*/ 416 w 587"/>
              <a:gd name="T109" fmla="*/ 107 h 141"/>
              <a:gd name="T110" fmla="*/ 416 w 587"/>
              <a:gd name="T111" fmla="*/ 41 h 141"/>
              <a:gd name="T112" fmla="*/ 481 w 587"/>
              <a:gd name="T113" fmla="*/ 126 h 141"/>
              <a:gd name="T114" fmla="*/ 477 w 587"/>
              <a:gd name="T115" fmla="*/ 122 h 141"/>
              <a:gd name="T116" fmla="*/ 544 w 587"/>
              <a:gd name="T117" fmla="*/ 118 h 141"/>
              <a:gd name="T118" fmla="*/ 548 w 587"/>
              <a:gd name="T119" fmla="*/ 122 h 141"/>
              <a:gd name="T120" fmla="*/ 544 w 587"/>
              <a:gd name="T121" fmla="*/ 126 h 141"/>
              <a:gd name="T122" fmla="*/ 453 w 587"/>
              <a:gd name="T123" fmla="*/ 107 h 141"/>
              <a:gd name="T124" fmla="*/ 568 w 587"/>
              <a:gd name="T125" fmla="*/ 3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7" h="141">
                <a:moveTo>
                  <a:pt x="458" y="103"/>
                </a:moveTo>
                <a:lnTo>
                  <a:pt x="567" y="103"/>
                </a:lnTo>
                <a:lnTo>
                  <a:pt x="567" y="37"/>
                </a:lnTo>
                <a:lnTo>
                  <a:pt x="458" y="37"/>
                </a:lnTo>
                <a:lnTo>
                  <a:pt x="458" y="103"/>
                </a:lnTo>
                <a:close/>
                <a:moveTo>
                  <a:pt x="478" y="58"/>
                </a:moveTo>
                <a:lnTo>
                  <a:pt x="497" y="58"/>
                </a:lnTo>
                <a:lnTo>
                  <a:pt x="497" y="55"/>
                </a:lnTo>
                <a:lnTo>
                  <a:pt x="497" y="55"/>
                </a:lnTo>
                <a:lnTo>
                  <a:pt x="497" y="52"/>
                </a:lnTo>
                <a:lnTo>
                  <a:pt x="499" y="49"/>
                </a:lnTo>
                <a:lnTo>
                  <a:pt x="501" y="48"/>
                </a:lnTo>
                <a:lnTo>
                  <a:pt x="504" y="47"/>
                </a:lnTo>
                <a:lnTo>
                  <a:pt x="519" y="47"/>
                </a:lnTo>
                <a:lnTo>
                  <a:pt x="519" y="47"/>
                </a:lnTo>
                <a:lnTo>
                  <a:pt x="522" y="48"/>
                </a:lnTo>
                <a:lnTo>
                  <a:pt x="526" y="49"/>
                </a:lnTo>
                <a:lnTo>
                  <a:pt x="527" y="52"/>
                </a:lnTo>
                <a:lnTo>
                  <a:pt x="528" y="55"/>
                </a:lnTo>
                <a:lnTo>
                  <a:pt x="528" y="58"/>
                </a:lnTo>
                <a:lnTo>
                  <a:pt x="547" y="58"/>
                </a:lnTo>
                <a:lnTo>
                  <a:pt x="547" y="94"/>
                </a:lnTo>
                <a:lnTo>
                  <a:pt x="478" y="94"/>
                </a:lnTo>
                <a:lnTo>
                  <a:pt x="478" y="58"/>
                </a:lnTo>
                <a:close/>
                <a:moveTo>
                  <a:pt x="409" y="103"/>
                </a:moveTo>
                <a:lnTo>
                  <a:pt x="409" y="45"/>
                </a:lnTo>
                <a:lnTo>
                  <a:pt x="124" y="45"/>
                </a:lnTo>
                <a:lnTo>
                  <a:pt x="124" y="103"/>
                </a:lnTo>
                <a:lnTo>
                  <a:pt x="124" y="103"/>
                </a:lnTo>
                <a:lnTo>
                  <a:pt x="409" y="103"/>
                </a:lnTo>
                <a:close/>
                <a:moveTo>
                  <a:pt x="332" y="61"/>
                </a:moveTo>
                <a:lnTo>
                  <a:pt x="349" y="61"/>
                </a:lnTo>
                <a:lnTo>
                  <a:pt x="349" y="59"/>
                </a:lnTo>
                <a:lnTo>
                  <a:pt x="349" y="59"/>
                </a:lnTo>
                <a:lnTo>
                  <a:pt x="350" y="56"/>
                </a:lnTo>
                <a:lnTo>
                  <a:pt x="351" y="54"/>
                </a:lnTo>
                <a:lnTo>
                  <a:pt x="353" y="53"/>
                </a:lnTo>
                <a:lnTo>
                  <a:pt x="356" y="52"/>
                </a:lnTo>
                <a:lnTo>
                  <a:pt x="369" y="52"/>
                </a:lnTo>
                <a:lnTo>
                  <a:pt x="369" y="52"/>
                </a:lnTo>
                <a:lnTo>
                  <a:pt x="372" y="53"/>
                </a:lnTo>
                <a:lnTo>
                  <a:pt x="374" y="54"/>
                </a:lnTo>
                <a:lnTo>
                  <a:pt x="375" y="56"/>
                </a:lnTo>
                <a:lnTo>
                  <a:pt x="376" y="59"/>
                </a:lnTo>
                <a:lnTo>
                  <a:pt x="376" y="61"/>
                </a:lnTo>
                <a:lnTo>
                  <a:pt x="393" y="61"/>
                </a:lnTo>
                <a:lnTo>
                  <a:pt x="393" y="93"/>
                </a:lnTo>
                <a:lnTo>
                  <a:pt x="332" y="93"/>
                </a:lnTo>
                <a:lnTo>
                  <a:pt x="332" y="61"/>
                </a:lnTo>
                <a:close/>
                <a:moveTo>
                  <a:pt x="238" y="61"/>
                </a:moveTo>
                <a:lnTo>
                  <a:pt x="255" y="61"/>
                </a:lnTo>
                <a:lnTo>
                  <a:pt x="255" y="59"/>
                </a:lnTo>
                <a:lnTo>
                  <a:pt x="255" y="59"/>
                </a:lnTo>
                <a:lnTo>
                  <a:pt x="256" y="56"/>
                </a:lnTo>
                <a:lnTo>
                  <a:pt x="257" y="54"/>
                </a:lnTo>
                <a:lnTo>
                  <a:pt x="259" y="53"/>
                </a:lnTo>
                <a:lnTo>
                  <a:pt x="262" y="52"/>
                </a:lnTo>
                <a:lnTo>
                  <a:pt x="276" y="52"/>
                </a:lnTo>
                <a:lnTo>
                  <a:pt x="276" y="52"/>
                </a:lnTo>
                <a:lnTo>
                  <a:pt x="278" y="53"/>
                </a:lnTo>
                <a:lnTo>
                  <a:pt x="280" y="54"/>
                </a:lnTo>
                <a:lnTo>
                  <a:pt x="282" y="56"/>
                </a:lnTo>
                <a:lnTo>
                  <a:pt x="282" y="59"/>
                </a:lnTo>
                <a:lnTo>
                  <a:pt x="282" y="61"/>
                </a:lnTo>
                <a:lnTo>
                  <a:pt x="300" y="61"/>
                </a:lnTo>
                <a:lnTo>
                  <a:pt x="300" y="93"/>
                </a:lnTo>
                <a:lnTo>
                  <a:pt x="238" y="93"/>
                </a:lnTo>
                <a:lnTo>
                  <a:pt x="238" y="61"/>
                </a:lnTo>
                <a:close/>
                <a:moveTo>
                  <a:pt x="145" y="61"/>
                </a:moveTo>
                <a:lnTo>
                  <a:pt x="162" y="61"/>
                </a:lnTo>
                <a:lnTo>
                  <a:pt x="162" y="59"/>
                </a:lnTo>
                <a:lnTo>
                  <a:pt x="162" y="59"/>
                </a:lnTo>
                <a:lnTo>
                  <a:pt x="162" y="56"/>
                </a:lnTo>
                <a:lnTo>
                  <a:pt x="164" y="54"/>
                </a:lnTo>
                <a:lnTo>
                  <a:pt x="166" y="53"/>
                </a:lnTo>
                <a:lnTo>
                  <a:pt x="168" y="52"/>
                </a:lnTo>
                <a:lnTo>
                  <a:pt x="182" y="52"/>
                </a:lnTo>
                <a:lnTo>
                  <a:pt x="182" y="52"/>
                </a:lnTo>
                <a:lnTo>
                  <a:pt x="185" y="53"/>
                </a:lnTo>
                <a:lnTo>
                  <a:pt x="188" y="54"/>
                </a:lnTo>
                <a:lnTo>
                  <a:pt x="189" y="56"/>
                </a:lnTo>
                <a:lnTo>
                  <a:pt x="190" y="59"/>
                </a:lnTo>
                <a:lnTo>
                  <a:pt x="190" y="61"/>
                </a:lnTo>
                <a:lnTo>
                  <a:pt x="207" y="61"/>
                </a:lnTo>
                <a:lnTo>
                  <a:pt x="207" y="93"/>
                </a:lnTo>
                <a:lnTo>
                  <a:pt x="145" y="93"/>
                </a:lnTo>
                <a:lnTo>
                  <a:pt x="145" y="61"/>
                </a:lnTo>
                <a:close/>
                <a:moveTo>
                  <a:pt x="569" y="0"/>
                </a:moveTo>
                <a:lnTo>
                  <a:pt x="17" y="0"/>
                </a:lnTo>
                <a:lnTo>
                  <a:pt x="17" y="0"/>
                </a:lnTo>
                <a:lnTo>
                  <a:pt x="11" y="1"/>
                </a:lnTo>
                <a:lnTo>
                  <a:pt x="5" y="5"/>
                </a:lnTo>
                <a:lnTo>
                  <a:pt x="1" y="10"/>
                </a:lnTo>
                <a:lnTo>
                  <a:pt x="0" y="12"/>
                </a:lnTo>
                <a:lnTo>
                  <a:pt x="0" y="15"/>
                </a:lnTo>
                <a:lnTo>
                  <a:pt x="0" y="126"/>
                </a:lnTo>
                <a:lnTo>
                  <a:pt x="0" y="126"/>
                </a:lnTo>
                <a:lnTo>
                  <a:pt x="0" y="129"/>
                </a:lnTo>
                <a:lnTo>
                  <a:pt x="1" y="132"/>
                </a:lnTo>
                <a:lnTo>
                  <a:pt x="5" y="137"/>
                </a:lnTo>
                <a:lnTo>
                  <a:pt x="11" y="140"/>
                </a:lnTo>
                <a:lnTo>
                  <a:pt x="14" y="141"/>
                </a:lnTo>
                <a:lnTo>
                  <a:pt x="17" y="141"/>
                </a:lnTo>
                <a:lnTo>
                  <a:pt x="569" y="141"/>
                </a:lnTo>
                <a:lnTo>
                  <a:pt x="569" y="141"/>
                </a:lnTo>
                <a:lnTo>
                  <a:pt x="573" y="141"/>
                </a:lnTo>
                <a:lnTo>
                  <a:pt x="576" y="140"/>
                </a:lnTo>
                <a:lnTo>
                  <a:pt x="582" y="137"/>
                </a:lnTo>
                <a:lnTo>
                  <a:pt x="585" y="132"/>
                </a:lnTo>
                <a:lnTo>
                  <a:pt x="586" y="129"/>
                </a:lnTo>
                <a:lnTo>
                  <a:pt x="587" y="126"/>
                </a:lnTo>
                <a:lnTo>
                  <a:pt x="587" y="15"/>
                </a:lnTo>
                <a:lnTo>
                  <a:pt x="587" y="15"/>
                </a:lnTo>
                <a:lnTo>
                  <a:pt x="586" y="12"/>
                </a:lnTo>
                <a:lnTo>
                  <a:pt x="585" y="10"/>
                </a:lnTo>
                <a:lnTo>
                  <a:pt x="582" y="5"/>
                </a:lnTo>
                <a:lnTo>
                  <a:pt x="576" y="1"/>
                </a:lnTo>
                <a:lnTo>
                  <a:pt x="573" y="0"/>
                </a:lnTo>
                <a:lnTo>
                  <a:pt x="569" y="0"/>
                </a:lnTo>
                <a:lnTo>
                  <a:pt x="569" y="0"/>
                </a:lnTo>
                <a:close/>
                <a:moveTo>
                  <a:pt x="53" y="95"/>
                </a:moveTo>
                <a:lnTo>
                  <a:pt x="53" y="95"/>
                </a:lnTo>
                <a:lnTo>
                  <a:pt x="50" y="95"/>
                </a:lnTo>
                <a:lnTo>
                  <a:pt x="46" y="94"/>
                </a:lnTo>
                <a:lnTo>
                  <a:pt x="43" y="92"/>
                </a:lnTo>
                <a:lnTo>
                  <a:pt x="39" y="90"/>
                </a:lnTo>
                <a:lnTo>
                  <a:pt x="37" y="87"/>
                </a:lnTo>
                <a:lnTo>
                  <a:pt x="35" y="84"/>
                </a:lnTo>
                <a:lnTo>
                  <a:pt x="34" y="80"/>
                </a:lnTo>
                <a:lnTo>
                  <a:pt x="34" y="76"/>
                </a:lnTo>
                <a:lnTo>
                  <a:pt x="34" y="76"/>
                </a:lnTo>
                <a:lnTo>
                  <a:pt x="34" y="73"/>
                </a:lnTo>
                <a:lnTo>
                  <a:pt x="35" y="69"/>
                </a:lnTo>
                <a:lnTo>
                  <a:pt x="37" y="65"/>
                </a:lnTo>
                <a:lnTo>
                  <a:pt x="39" y="62"/>
                </a:lnTo>
                <a:lnTo>
                  <a:pt x="43" y="60"/>
                </a:lnTo>
                <a:lnTo>
                  <a:pt x="46" y="59"/>
                </a:lnTo>
                <a:lnTo>
                  <a:pt x="50" y="58"/>
                </a:lnTo>
                <a:lnTo>
                  <a:pt x="53" y="57"/>
                </a:lnTo>
                <a:lnTo>
                  <a:pt x="53" y="57"/>
                </a:lnTo>
                <a:lnTo>
                  <a:pt x="57" y="58"/>
                </a:lnTo>
                <a:lnTo>
                  <a:pt x="62" y="59"/>
                </a:lnTo>
                <a:lnTo>
                  <a:pt x="65" y="60"/>
                </a:lnTo>
                <a:lnTo>
                  <a:pt x="68" y="62"/>
                </a:lnTo>
                <a:lnTo>
                  <a:pt x="70" y="65"/>
                </a:lnTo>
                <a:lnTo>
                  <a:pt x="72" y="69"/>
                </a:lnTo>
                <a:lnTo>
                  <a:pt x="73" y="73"/>
                </a:lnTo>
                <a:lnTo>
                  <a:pt x="73" y="76"/>
                </a:lnTo>
                <a:lnTo>
                  <a:pt x="73" y="76"/>
                </a:lnTo>
                <a:lnTo>
                  <a:pt x="73" y="80"/>
                </a:lnTo>
                <a:lnTo>
                  <a:pt x="72" y="84"/>
                </a:lnTo>
                <a:lnTo>
                  <a:pt x="70" y="87"/>
                </a:lnTo>
                <a:lnTo>
                  <a:pt x="68" y="90"/>
                </a:lnTo>
                <a:lnTo>
                  <a:pt x="65" y="92"/>
                </a:lnTo>
                <a:lnTo>
                  <a:pt x="62" y="94"/>
                </a:lnTo>
                <a:lnTo>
                  <a:pt x="57" y="95"/>
                </a:lnTo>
                <a:lnTo>
                  <a:pt x="53" y="95"/>
                </a:lnTo>
                <a:lnTo>
                  <a:pt x="53" y="95"/>
                </a:lnTo>
                <a:close/>
                <a:moveTo>
                  <a:pt x="192" y="126"/>
                </a:moveTo>
                <a:lnTo>
                  <a:pt x="153" y="126"/>
                </a:lnTo>
                <a:lnTo>
                  <a:pt x="153" y="126"/>
                </a:lnTo>
                <a:lnTo>
                  <a:pt x="152" y="125"/>
                </a:lnTo>
                <a:lnTo>
                  <a:pt x="151" y="124"/>
                </a:lnTo>
                <a:lnTo>
                  <a:pt x="150" y="122"/>
                </a:lnTo>
                <a:lnTo>
                  <a:pt x="150" y="122"/>
                </a:lnTo>
                <a:lnTo>
                  <a:pt x="151" y="119"/>
                </a:lnTo>
                <a:lnTo>
                  <a:pt x="152" y="118"/>
                </a:lnTo>
                <a:lnTo>
                  <a:pt x="153" y="118"/>
                </a:lnTo>
                <a:lnTo>
                  <a:pt x="192" y="118"/>
                </a:lnTo>
                <a:lnTo>
                  <a:pt x="192" y="118"/>
                </a:lnTo>
                <a:lnTo>
                  <a:pt x="193" y="118"/>
                </a:lnTo>
                <a:lnTo>
                  <a:pt x="194" y="119"/>
                </a:lnTo>
                <a:lnTo>
                  <a:pt x="195" y="122"/>
                </a:lnTo>
                <a:lnTo>
                  <a:pt x="195" y="122"/>
                </a:lnTo>
                <a:lnTo>
                  <a:pt x="194" y="124"/>
                </a:lnTo>
                <a:lnTo>
                  <a:pt x="193" y="125"/>
                </a:lnTo>
                <a:lnTo>
                  <a:pt x="192" y="126"/>
                </a:lnTo>
                <a:lnTo>
                  <a:pt x="192" y="126"/>
                </a:lnTo>
                <a:close/>
                <a:moveTo>
                  <a:pt x="287" y="126"/>
                </a:moveTo>
                <a:lnTo>
                  <a:pt x="249" y="126"/>
                </a:lnTo>
                <a:lnTo>
                  <a:pt x="249" y="126"/>
                </a:lnTo>
                <a:lnTo>
                  <a:pt x="248" y="125"/>
                </a:lnTo>
                <a:lnTo>
                  <a:pt x="247" y="124"/>
                </a:lnTo>
                <a:lnTo>
                  <a:pt x="246" y="122"/>
                </a:lnTo>
                <a:lnTo>
                  <a:pt x="246" y="122"/>
                </a:lnTo>
                <a:lnTo>
                  <a:pt x="247" y="119"/>
                </a:lnTo>
                <a:lnTo>
                  <a:pt x="248" y="118"/>
                </a:lnTo>
                <a:lnTo>
                  <a:pt x="249" y="118"/>
                </a:lnTo>
                <a:lnTo>
                  <a:pt x="287" y="118"/>
                </a:lnTo>
                <a:lnTo>
                  <a:pt x="287" y="118"/>
                </a:lnTo>
                <a:lnTo>
                  <a:pt x="289" y="118"/>
                </a:lnTo>
                <a:lnTo>
                  <a:pt x="290" y="119"/>
                </a:lnTo>
                <a:lnTo>
                  <a:pt x="291" y="122"/>
                </a:lnTo>
                <a:lnTo>
                  <a:pt x="291" y="122"/>
                </a:lnTo>
                <a:lnTo>
                  <a:pt x="290" y="124"/>
                </a:lnTo>
                <a:lnTo>
                  <a:pt x="289" y="125"/>
                </a:lnTo>
                <a:lnTo>
                  <a:pt x="287" y="126"/>
                </a:lnTo>
                <a:lnTo>
                  <a:pt x="287" y="126"/>
                </a:lnTo>
                <a:close/>
                <a:moveTo>
                  <a:pt x="381" y="126"/>
                </a:moveTo>
                <a:lnTo>
                  <a:pt x="343" y="126"/>
                </a:lnTo>
                <a:lnTo>
                  <a:pt x="343" y="126"/>
                </a:lnTo>
                <a:lnTo>
                  <a:pt x="342" y="125"/>
                </a:lnTo>
                <a:lnTo>
                  <a:pt x="341" y="124"/>
                </a:lnTo>
                <a:lnTo>
                  <a:pt x="340" y="122"/>
                </a:lnTo>
                <a:lnTo>
                  <a:pt x="340" y="122"/>
                </a:lnTo>
                <a:lnTo>
                  <a:pt x="341" y="119"/>
                </a:lnTo>
                <a:lnTo>
                  <a:pt x="342" y="118"/>
                </a:lnTo>
                <a:lnTo>
                  <a:pt x="343" y="118"/>
                </a:lnTo>
                <a:lnTo>
                  <a:pt x="381" y="118"/>
                </a:lnTo>
                <a:lnTo>
                  <a:pt x="381" y="118"/>
                </a:lnTo>
                <a:lnTo>
                  <a:pt x="383" y="118"/>
                </a:lnTo>
                <a:lnTo>
                  <a:pt x="384" y="119"/>
                </a:lnTo>
                <a:lnTo>
                  <a:pt x="385" y="122"/>
                </a:lnTo>
                <a:lnTo>
                  <a:pt x="385" y="122"/>
                </a:lnTo>
                <a:lnTo>
                  <a:pt x="384" y="124"/>
                </a:lnTo>
                <a:lnTo>
                  <a:pt x="383" y="125"/>
                </a:lnTo>
                <a:lnTo>
                  <a:pt x="381" y="126"/>
                </a:lnTo>
                <a:lnTo>
                  <a:pt x="381" y="126"/>
                </a:lnTo>
                <a:close/>
                <a:moveTo>
                  <a:pt x="416" y="41"/>
                </a:moveTo>
                <a:lnTo>
                  <a:pt x="416" y="107"/>
                </a:lnTo>
                <a:lnTo>
                  <a:pt x="116" y="107"/>
                </a:lnTo>
                <a:lnTo>
                  <a:pt x="117" y="107"/>
                </a:lnTo>
                <a:lnTo>
                  <a:pt x="117" y="41"/>
                </a:lnTo>
                <a:lnTo>
                  <a:pt x="416" y="41"/>
                </a:lnTo>
                <a:lnTo>
                  <a:pt x="416" y="41"/>
                </a:lnTo>
                <a:close/>
                <a:moveTo>
                  <a:pt x="544" y="126"/>
                </a:moveTo>
                <a:lnTo>
                  <a:pt x="481" y="126"/>
                </a:lnTo>
                <a:lnTo>
                  <a:pt x="481" y="126"/>
                </a:lnTo>
                <a:lnTo>
                  <a:pt x="480" y="125"/>
                </a:lnTo>
                <a:lnTo>
                  <a:pt x="478" y="124"/>
                </a:lnTo>
                <a:lnTo>
                  <a:pt x="477" y="122"/>
                </a:lnTo>
                <a:lnTo>
                  <a:pt x="477" y="122"/>
                </a:lnTo>
                <a:lnTo>
                  <a:pt x="478" y="119"/>
                </a:lnTo>
                <a:lnTo>
                  <a:pt x="480" y="118"/>
                </a:lnTo>
                <a:lnTo>
                  <a:pt x="481" y="118"/>
                </a:lnTo>
                <a:lnTo>
                  <a:pt x="544" y="118"/>
                </a:lnTo>
                <a:lnTo>
                  <a:pt x="544" y="118"/>
                </a:lnTo>
                <a:lnTo>
                  <a:pt x="545" y="118"/>
                </a:lnTo>
                <a:lnTo>
                  <a:pt x="546" y="119"/>
                </a:lnTo>
                <a:lnTo>
                  <a:pt x="548" y="122"/>
                </a:lnTo>
                <a:lnTo>
                  <a:pt x="548" y="122"/>
                </a:lnTo>
                <a:lnTo>
                  <a:pt x="546" y="124"/>
                </a:lnTo>
                <a:lnTo>
                  <a:pt x="545" y="125"/>
                </a:lnTo>
                <a:lnTo>
                  <a:pt x="544" y="126"/>
                </a:lnTo>
                <a:lnTo>
                  <a:pt x="544" y="126"/>
                </a:lnTo>
                <a:close/>
                <a:moveTo>
                  <a:pt x="571" y="32"/>
                </a:moveTo>
                <a:lnTo>
                  <a:pt x="571" y="107"/>
                </a:lnTo>
                <a:lnTo>
                  <a:pt x="453" y="107"/>
                </a:lnTo>
                <a:lnTo>
                  <a:pt x="453" y="107"/>
                </a:lnTo>
                <a:lnTo>
                  <a:pt x="453" y="32"/>
                </a:lnTo>
                <a:lnTo>
                  <a:pt x="571" y="32"/>
                </a:lnTo>
                <a:lnTo>
                  <a:pt x="568" y="36"/>
                </a:lnTo>
                <a:lnTo>
                  <a:pt x="568" y="36"/>
                </a:lnTo>
                <a:lnTo>
                  <a:pt x="571" y="32"/>
                </a:lnTo>
                <a:close/>
              </a:path>
            </a:pathLst>
          </a:custGeom>
          <a:solidFill>
            <a:srgbClr val="0000EE"/>
          </a:solidFill>
          <a:ln>
            <a:noFill/>
          </a:ln>
        </p:spPr>
        <p:txBody>
          <a:bodyPr vert="horz" wrap="square" lIns="121910" tIns="60955" rIns="121910" bIns="60955" numCol="1" anchor="t" anchorCtr="0" compatLnSpc="1">
            <a:prstTxWarp prst="textNoShape">
              <a:avLst/>
            </a:prstTxWarp>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endParaRPr kumimoji="0" lang="en-US" altLang="zh-CN" sz="3200" b="1" i="0" u="none" strike="noStrike" kern="0" cap="none" spc="0" normalizeH="0" baseline="0" noProof="0" dirty="0">
              <a:ln>
                <a:noFill/>
              </a:ln>
              <a:solidFill>
                <a:srgbClr val="FFFFFF"/>
              </a:solidFill>
              <a:effectLst/>
              <a:uLnTx/>
              <a:uFillTx/>
              <a:latin typeface="Century Gothic" panose="020B0502020202020204"/>
              <a:cs typeface="+mn-cs"/>
              <a:sym typeface="Helvetica Neue"/>
            </a:endParaRPr>
          </a:p>
        </p:txBody>
      </p:sp>
      <p:cxnSp>
        <p:nvCxnSpPr>
          <p:cNvPr id="55" name="953035435">
            <a:extLst>
              <a:ext uri="{FF2B5EF4-FFF2-40B4-BE49-F238E27FC236}">
                <a16:creationId xmlns:a16="http://schemas.microsoft.com/office/drawing/2014/main" id="{B5E3EFEC-8130-4B0A-BB7B-B9956F0C4881}"/>
              </a:ext>
            </a:extLst>
          </p:cNvPr>
          <p:cNvCxnSpPr>
            <a:stCxn id="54" idx="45"/>
            <a:endCxn id="53" idx="14"/>
          </p:cNvCxnSpPr>
          <p:nvPr/>
        </p:nvCxnSpPr>
        <p:spPr bwMode="auto">
          <a:xfrm flipH="1">
            <a:off x="1729881" y="3660815"/>
            <a:ext cx="1042" cy="563871"/>
          </a:xfrm>
          <a:prstGeom prst="straightConnector1">
            <a:avLst/>
          </a:prstGeom>
          <a:noFill/>
          <a:ln w="12700">
            <a:solidFill>
              <a:schemeClr val="tx1">
                <a:lumMod val="75000"/>
                <a:lumOff val="25000"/>
              </a:schemeClr>
            </a:solidFill>
            <a:prstDash val="dash"/>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723901615">
            <a:extLst>
              <a:ext uri="{FF2B5EF4-FFF2-40B4-BE49-F238E27FC236}">
                <a16:creationId xmlns:a16="http://schemas.microsoft.com/office/drawing/2014/main" id="{A909D7A9-DBD2-4811-95EF-C13858E51998}"/>
              </a:ext>
            </a:extLst>
          </p:cNvPr>
          <p:cNvCxnSpPr>
            <a:endCxn id="52" idx="46"/>
          </p:cNvCxnSpPr>
          <p:nvPr/>
        </p:nvCxnSpPr>
        <p:spPr bwMode="auto">
          <a:xfrm flipV="1">
            <a:off x="2596959" y="4380967"/>
            <a:ext cx="976861" cy="1865"/>
          </a:xfrm>
          <a:prstGeom prst="straightConnector1">
            <a:avLst/>
          </a:prstGeom>
          <a:noFill/>
          <a:ln w="12700">
            <a:solidFill>
              <a:schemeClr val="tx1">
                <a:lumMod val="65000"/>
                <a:lumOff val="35000"/>
              </a:schemeClr>
            </a:solidFill>
            <a:prstDash val="sysDash"/>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533689063">
            <a:extLst>
              <a:ext uri="{FF2B5EF4-FFF2-40B4-BE49-F238E27FC236}">
                <a16:creationId xmlns:a16="http://schemas.microsoft.com/office/drawing/2014/main" id="{923A0A90-3593-41C8-B88B-CD671859279F}"/>
              </a:ext>
            </a:extLst>
          </p:cNvPr>
          <p:cNvCxnSpPr>
            <a:stCxn id="53" idx="3"/>
            <a:endCxn id="40" idx="0"/>
          </p:cNvCxnSpPr>
          <p:nvPr/>
        </p:nvCxnSpPr>
        <p:spPr bwMode="auto">
          <a:xfrm flipV="1">
            <a:off x="2589185" y="3536320"/>
            <a:ext cx="634593" cy="654502"/>
          </a:xfrm>
          <a:prstGeom prst="bentConnector3">
            <a:avLst>
              <a:gd name="adj1" fmla="val 50000"/>
            </a:avLst>
          </a:prstGeom>
          <a:noFill/>
          <a:ln>
            <a:solidFill>
              <a:schemeClr val="tx1">
                <a:lumMod val="65000"/>
                <a:lumOff val="35000"/>
              </a:schemeClr>
            </a:solidFill>
            <a:prstDash val="dash"/>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993369627">
            <a:extLst>
              <a:ext uri="{FF2B5EF4-FFF2-40B4-BE49-F238E27FC236}">
                <a16:creationId xmlns:a16="http://schemas.microsoft.com/office/drawing/2014/main" id="{51E68B65-B4E4-454C-AA9D-149ECF368B7B}"/>
              </a:ext>
            </a:extLst>
          </p:cNvPr>
          <p:cNvSpPr txBox="1"/>
          <p:nvPr/>
        </p:nvSpPr>
        <p:spPr>
          <a:xfrm>
            <a:off x="5997103" y="3089467"/>
            <a:ext cx="1976689" cy="352432"/>
          </a:xfrm>
          <a:prstGeom prst="rect">
            <a:avLst/>
          </a:prstGeom>
          <a:solidFill>
            <a:srgbClr val="00B0F0"/>
          </a:solidFill>
        </p:spPr>
        <p:txBody>
          <a:bodyPr wrap="square" rtlCol="0">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1798" b="1" i="0" u="none" strike="noStrike" kern="0" cap="none" spc="0" normalizeH="0" baseline="0" noProof="0" dirty="0">
                <a:ln>
                  <a:noFill/>
                </a:ln>
                <a:solidFill>
                  <a:prstClr val="black"/>
                </a:solidFill>
                <a:effectLst/>
                <a:uLnTx/>
                <a:uFillTx/>
                <a:latin typeface="Century Gothic" panose="020B0502020202020204"/>
                <a:cs typeface="+mn-cs"/>
                <a:sym typeface="Helvetica Neue"/>
              </a:rPr>
              <a:t>FusionDirector</a:t>
            </a:r>
          </a:p>
        </p:txBody>
      </p:sp>
      <p:sp>
        <p:nvSpPr>
          <p:cNvPr id="59" name="538306040">
            <a:extLst>
              <a:ext uri="{FF2B5EF4-FFF2-40B4-BE49-F238E27FC236}">
                <a16:creationId xmlns:a16="http://schemas.microsoft.com/office/drawing/2014/main" id="{AA554408-C45B-4810-91D5-E8018505F436}"/>
              </a:ext>
            </a:extLst>
          </p:cNvPr>
          <p:cNvSpPr/>
          <p:nvPr/>
        </p:nvSpPr>
        <p:spPr bwMode="auto">
          <a:xfrm>
            <a:off x="4276642" y="3096683"/>
            <a:ext cx="768029" cy="1526532"/>
          </a:xfrm>
          <a:prstGeom prst="rect">
            <a:avLst/>
          </a:prstGeom>
          <a:noFill/>
          <a:ln w="3175">
            <a:solidFill>
              <a:schemeClr val="tx1">
                <a:lumMod val="50000"/>
                <a:lumOff val="50000"/>
              </a:schemeClr>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10" tIns="60955" rIns="121910" bIns="60955" numCol="1" rtlCol="0" anchor="t" anchorCtr="0" compatLnSpc="1">
            <a:prstTxWarp prst="textNoShape">
              <a:avLst/>
            </a:prstTxWarp>
            <a:noAutofit/>
          </a:bodyPr>
          <a:lstStyle/>
          <a:p>
            <a:pPr marL="0" marR="0" lvl="0" indent="0" algn="ctr" defTabSz="1218992" rtl="0" eaLnBrk="1" fontAlgn="ctr" latinLnBrk="0" hangingPunct="0">
              <a:lnSpc>
                <a:spcPct val="100000"/>
              </a:lnSpc>
              <a:spcBef>
                <a:spcPts val="0"/>
              </a:spcBef>
              <a:spcAft>
                <a:spcPts val="0"/>
              </a:spcAft>
              <a:buClr>
                <a:srgbClr val="CC9900"/>
              </a:buClr>
              <a:buSzPct val="80000"/>
              <a:buFont typeface="Wingdings" pitchFamily="2" charset="2"/>
              <a:buChar char="n"/>
              <a:tabLst/>
              <a:defRPr/>
            </a:pPr>
            <a:endParaRPr kumimoji="0" lang="en-US" altLang="zh-CN" sz="1798" b="1" i="0" u="none" strike="noStrike" kern="0" cap="none" spc="0" normalizeH="0" baseline="0" noProof="0" dirty="0">
              <a:ln>
                <a:noFill/>
              </a:ln>
              <a:solidFill>
                <a:srgbClr val="FFFFFF"/>
              </a:solidFill>
              <a:effectLst/>
              <a:uLnTx/>
              <a:uFillTx/>
              <a:latin typeface="Century Gothic" panose="020B0502020202020204"/>
              <a:ea typeface="宋体" charset="-122"/>
              <a:cs typeface="+mn-cs"/>
              <a:sym typeface="Helvetica Neue"/>
            </a:endParaRPr>
          </a:p>
        </p:txBody>
      </p:sp>
      <p:cxnSp>
        <p:nvCxnSpPr>
          <p:cNvPr id="60" name="1777662569">
            <a:extLst>
              <a:ext uri="{FF2B5EF4-FFF2-40B4-BE49-F238E27FC236}">
                <a16:creationId xmlns:a16="http://schemas.microsoft.com/office/drawing/2014/main" id="{F5B0A843-8547-4B8C-B269-63B3261369DE}"/>
              </a:ext>
            </a:extLst>
          </p:cNvPr>
          <p:cNvCxnSpPr/>
          <p:nvPr/>
        </p:nvCxnSpPr>
        <p:spPr bwMode="auto">
          <a:xfrm flipH="1">
            <a:off x="2749016" y="2292014"/>
            <a:ext cx="4727" cy="601089"/>
          </a:xfrm>
          <a:prstGeom prst="straightConnector1">
            <a:avLst/>
          </a:prstGeom>
          <a:noFill/>
          <a:ln w="50800">
            <a:solidFill>
              <a:srgbClr val="12EC6F"/>
            </a:solidFill>
            <a:prstDash val="soli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1273567759">
            <a:extLst>
              <a:ext uri="{FF2B5EF4-FFF2-40B4-BE49-F238E27FC236}">
                <a16:creationId xmlns:a16="http://schemas.microsoft.com/office/drawing/2014/main" id="{433ABE7C-401D-4008-AA08-E1F88574CAFF}"/>
              </a:ext>
            </a:extLst>
          </p:cNvPr>
          <p:cNvSpPr txBox="1"/>
          <p:nvPr/>
        </p:nvSpPr>
        <p:spPr>
          <a:xfrm>
            <a:off x="2648744" y="4815523"/>
            <a:ext cx="2252299" cy="273536"/>
          </a:xfrm>
          <a:prstGeom prst="rect">
            <a:avLst/>
          </a:prstGeom>
          <a:noFill/>
        </p:spPr>
        <p:txBody>
          <a:bodyPr wrap="square" rtlCol="0">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rPr>
              <a:t>SBI: SNMP/IPMI/Redfish Restful</a:t>
            </a:r>
          </a:p>
        </p:txBody>
      </p:sp>
      <p:cxnSp>
        <p:nvCxnSpPr>
          <p:cNvPr id="63" name="493486801">
            <a:extLst>
              <a:ext uri="{FF2B5EF4-FFF2-40B4-BE49-F238E27FC236}">
                <a16:creationId xmlns:a16="http://schemas.microsoft.com/office/drawing/2014/main" id="{F8B5BC01-6624-45F6-A9ED-FA69467AA0E4}"/>
              </a:ext>
            </a:extLst>
          </p:cNvPr>
          <p:cNvCxnSpPr/>
          <p:nvPr/>
        </p:nvCxnSpPr>
        <p:spPr bwMode="auto">
          <a:xfrm>
            <a:off x="2749016" y="4771062"/>
            <a:ext cx="1" cy="535009"/>
          </a:xfrm>
          <a:prstGeom prst="straightConnector1">
            <a:avLst/>
          </a:prstGeom>
          <a:noFill/>
          <a:ln w="50800">
            <a:solidFill>
              <a:srgbClr val="00D647"/>
            </a:solidFill>
            <a:prstDash val="soli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1989979097">
            <a:extLst>
              <a:ext uri="{FF2B5EF4-FFF2-40B4-BE49-F238E27FC236}">
                <a16:creationId xmlns:a16="http://schemas.microsoft.com/office/drawing/2014/main" id="{F1D207DC-13EC-4CD5-A0DC-239FB2BCB4D9}"/>
              </a:ext>
            </a:extLst>
          </p:cNvPr>
          <p:cNvSpPr txBox="1"/>
          <p:nvPr/>
        </p:nvSpPr>
        <p:spPr>
          <a:xfrm>
            <a:off x="8314073" y="3018172"/>
            <a:ext cx="2373602" cy="261591"/>
          </a:xfrm>
          <a:prstGeom prst="rect">
            <a:avLst/>
          </a:prstGeom>
          <a:solidFill>
            <a:schemeClr val="accent4">
              <a:lumMod val="75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HP OneView</a:t>
            </a:r>
          </a:p>
        </p:txBody>
      </p:sp>
      <p:sp>
        <p:nvSpPr>
          <p:cNvPr id="65" name="873341534">
            <a:extLst>
              <a:ext uri="{FF2B5EF4-FFF2-40B4-BE49-F238E27FC236}">
                <a16:creationId xmlns:a16="http://schemas.microsoft.com/office/drawing/2014/main" id="{F74A9F0B-2763-4E72-9327-83A9BCFBAB35}"/>
              </a:ext>
            </a:extLst>
          </p:cNvPr>
          <p:cNvSpPr txBox="1"/>
          <p:nvPr/>
        </p:nvSpPr>
        <p:spPr>
          <a:xfrm>
            <a:off x="8309520" y="3727356"/>
            <a:ext cx="2378155" cy="296629"/>
          </a:xfrm>
          <a:prstGeom prst="rect">
            <a:avLst/>
          </a:prstGeom>
          <a:solidFill>
            <a:schemeClr val="accent4">
              <a:lumMod val="75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Lenovo XClarity</a:t>
            </a:r>
          </a:p>
        </p:txBody>
      </p:sp>
      <p:sp>
        <p:nvSpPr>
          <p:cNvPr id="66" name="309101837">
            <a:extLst>
              <a:ext uri="{FF2B5EF4-FFF2-40B4-BE49-F238E27FC236}">
                <a16:creationId xmlns:a16="http://schemas.microsoft.com/office/drawing/2014/main" id="{82336F7A-65C6-4472-B5DC-2FD31661DCFE}"/>
              </a:ext>
            </a:extLst>
          </p:cNvPr>
          <p:cNvSpPr txBox="1"/>
          <p:nvPr/>
        </p:nvSpPr>
        <p:spPr>
          <a:xfrm>
            <a:off x="8314073" y="4423258"/>
            <a:ext cx="2379666" cy="284754"/>
          </a:xfrm>
          <a:prstGeom prst="rect">
            <a:avLst/>
          </a:prstGeom>
          <a:solidFill>
            <a:schemeClr val="accent4">
              <a:lumMod val="75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DELL OpenManager</a:t>
            </a:r>
          </a:p>
        </p:txBody>
      </p:sp>
      <p:sp>
        <p:nvSpPr>
          <p:cNvPr id="67" name="1781930416">
            <a:extLst>
              <a:ext uri="{FF2B5EF4-FFF2-40B4-BE49-F238E27FC236}">
                <a16:creationId xmlns:a16="http://schemas.microsoft.com/office/drawing/2014/main" id="{DC844077-8B2A-4C02-823F-046B1993952C}"/>
              </a:ext>
            </a:extLst>
          </p:cNvPr>
          <p:cNvSpPr txBox="1"/>
          <p:nvPr/>
        </p:nvSpPr>
        <p:spPr>
          <a:xfrm>
            <a:off x="8306720" y="3323128"/>
            <a:ext cx="2380955" cy="345445"/>
          </a:xfrm>
          <a:prstGeom prst="rect">
            <a:avLst/>
          </a:prstGeom>
          <a:solidFill>
            <a:schemeClr val="accent4">
              <a:lumMod val="75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Cisco UCSM</a:t>
            </a:r>
          </a:p>
        </p:txBody>
      </p:sp>
      <p:sp>
        <p:nvSpPr>
          <p:cNvPr id="68" name="2047343473">
            <a:extLst>
              <a:ext uri="{FF2B5EF4-FFF2-40B4-BE49-F238E27FC236}">
                <a16:creationId xmlns:a16="http://schemas.microsoft.com/office/drawing/2014/main" id="{89CA41EE-0697-4F55-B24A-7149CA1BF97B}"/>
              </a:ext>
            </a:extLst>
          </p:cNvPr>
          <p:cNvSpPr txBox="1"/>
          <p:nvPr/>
        </p:nvSpPr>
        <p:spPr>
          <a:xfrm>
            <a:off x="8319311" y="5110655"/>
            <a:ext cx="1283677" cy="210663"/>
          </a:xfrm>
          <a:prstGeom prst="rect">
            <a:avLst/>
          </a:prstGeom>
          <a:solidFill>
            <a:schemeClr val="tx2">
              <a:lumMod val="50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296"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HP iLO/OA</a:t>
            </a:r>
          </a:p>
        </p:txBody>
      </p:sp>
      <p:sp>
        <p:nvSpPr>
          <p:cNvPr id="69" name="1636117172">
            <a:extLst>
              <a:ext uri="{FF2B5EF4-FFF2-40B4-BE49-F238E27FC236}">
                <a16:creationId xmlns:a16="http://schemas.microsoft.com/office/drawing/2014/main" id="{E77AD2B0-961B-4E94-A86E-75DF03840981}"/>
              </a:ext>
            </a:extLst>
          </p:cNvPr>
          <p:cNvSpPr txBox="1"/>
          <p:nvPr/>
        </p:nvSpPr>
        <p:spPr>
          <a:xfrm>
            <a:off x="9624723" y="5451773"/>
            <a:ext cx="1069017" cy="247025"/>
          </a:xfrm>
          <a:prstGeom prst="rect">
            <a:avLst/>
          </a:prstGeom>
          <a:solidFill>
            <a:schemeClr val="tx2">
              <a:lumMod val="50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Century Gothic" panose="020B0502020202020204"/>
                <a:ea typeface="宋体" pitchFamily="2" charset="-122"/>
                <a:cs typeface="+mn-cs"/>
                <a:sym typeface="Helvetica Neue"/>
              </a:rPr>
              <a:t>IBM </a:t>
            </a:r>
            <a:r>
              <a:rPr kumimoji="0" lang="en-US" altLang="zh-CN" sz="1296"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IMM</a:t>
            </a:r>
          </a:p>
        </p:txBody>
      </p:sp>
      <p:sp>
        <p:nvSpPr>
          <p:cNvPr id="70" name="1637925102">
            <a:extLst>
              <a:ext uri="{FF2B5EF4-FFF2-40B4-BE49-F238E27FC236}">
                <a16:creationId xmlns:a16="http://schemas.microsoft.com/office/drawing/2014/main" id="{B4ECB0AA-8227-480D-8F55-D363A7E37EFE}"/>
              </a:ext>
            </a:extLst>
          </p:cNvPr>
          <p:cNvSpPr txBox="1"/>
          <p:nvPr/>
        </p:nvSpPr>
        <p:spPr>
          <a:xfrm>
            <a:off x="8319311" y="5437533"/>
            <a:ext cx="1283677" cy="264886"/>
          </a:xfrm>
          <a:prstGeom prst="rect">
            <a:avLst/>
          </a:prstGeom>
          <a:solidFill>
            <a:schemeClr val="tx2">
              <a:lumMod val="50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Century Gothic" panose="020B0502020202020204"/>
                <a:ea typeface="宋体" pitchFamily="2" charset="-122"/>
                <a:cs typeface="+mn-cs"/>
                <a:sym typeface="Helvetica Neue"/>
              </a:rPr>
              <a:t>DELL </a:t>
            </a:r>
            <a:r>
              <a:rPr kumimoji="0" lang="en-US" altLang="zh-CN" sz="1296"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iDrac</a:t>
            </a:r>
          </a:p>
        </p:txBody>
      </p:sp>
      <p:sp>
        <p:nvSpPr>
          <p:cNvPr id="71" name="1572811692">
            <a:extLst>
              <a:ext uri="{FF2B5EF4-FFF2-40B4-BE49-F238E27FC236}">
                <a16:creationId xmlns:a16="http://schemas.microsoft.com/office/drawing/2014/main" id="{D5082A96-B8C5-4C49-9C70-708C57326341}"/>
              </a:ext>
            </a:extLst>
          </p:cNvPr>
          <p:cNvSpPr txBox="1"/>
          <p:nvPr/>
        </p:nvSpPr>
        <p:spPr>
          <a:xfrm>
            <a:off x="8328876" y="5797883"/>
            <a:ext cx="2386182" cy="269227"/>
          </a:xfrm>
          <a:prstGeom prst="rect">
            <a:avLst/>
          </a:prstGeom>
          <a:solidFill>
            <a:schemeClr val="tx2">
              <a:lumMod val="50000"/>
            </a:schemeClr>
          </a:solidFill>
        </p:spPr>
        <p:txBody>
          <a:bodyPr wrap="square" rtlCol="0">
            <a:noAutofit/>
          </a:bodyPr>
          <a:lstStyle>
            <a:defPPr>
              <a:defRPr lang="zh-CN"/>
            </a:defPPr>
            <a:lvl1pPr algn="ctr" fontAlgn="ctr">
              <a:defRPr sz="1200">
                <a:solidFill>
                  <a:srgbClr val="000000"/>
                </a:solidFill>
                <a:latin typeface="Arial"/>
              </a:defRPr>
            </a:lvl1p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1296"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Helvetica Neue"/>
              </a:rPr>
              <a:t>Inspur/Lenovo AMI (OEM)</a:t>
            </a:r>
          </a:p>
        </p:txBody>
      </p:sp>
      <p:sp>
        <p:nvSpPr>
          <p:cNvPr id="72" name="1113417254">
            <a:extLst>
              <a:ext uri="{FF2B5EF4-FFF2-40B4-BE49-F238E27FC236}">
                <a16:creationId xmlns:a16="http://schemas.microsoft.com/office/drawing/2014/main" id="{4AD78363-17BA-4587-8A68-313B4B5EA421}"/>
              </a:ext>
            </a:extLst>
          </p:cNvPr>
          <p:cNvSpPr txBox="1"/>
          <p:nvPr/>
        </p:nvSpPr>
        <p:spPr>
          <a:xfrm>
            <a:off x="8315583" y="4068447"/>
            <a:ext cx="2378156" cy="284755"/>
          </a:xfrm>
          <a:prstGeom prst="rect">
            <a:avLst/>
          </a:prstGeom>
          <a:solidFill>
            <a:schemeClr val="accent4">
              <a:lumMod val="75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l"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Fujitsu ServerView</a:t>
            </a:r>
          </a:p>
        </p:txBody>
      </p:sp>
      <p:sp>
        <p:nvSpPr>
          <p:cNvPr id="73" name="1061314335">
            <a:extLst>
              <a:ext uri="{FF2B5EF4-FFF2-40B4-BE49-F238E27FC236}">
                <a16:creationId xmlns:a16="http://schemas.microsoft.com/office/drawing/2014/main" id="{E4BE3899-90D4-4933-8CC7-E8E8E55A97F8}"/>
              </a:ext>
            </a:extLst>
          </p:cNvPr>
          <p:cNvSpPr txBox="1"/>
          <p:nvPr/>
        </p:nvSpPr>
        <p:spPr>
          <a:xfrm>
            <a:off x="9646041" y="5111705"/>
            <a:ext cx="1047698" cy="209613"/>
          </a:xfrm>
          <a:prstGeom prst="rect">
            <a:avLst/>
          </a:prstGeom>
          <a:solidFill>
            <a:schemeClr val="tx2">
              <a:lumMod val="50000"/>
            </a:schemeClr>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599" b="0" i="0" u="none" strike="noStrike" kern="1200" cap="none" spc="0" normalizeH="0" baseline="0" noProof="0" dirty="0">
                <a:ln>
                  <a:noFill/>
                </a:ln>
                <a:solidFill>
                  <a:prstClr val="white"/>
                </a:solidFill>
                <a:effectLst/>
                <a:uLnTx/>
                <a:uFillTx/>
                <a:latin typeface="Century Gothic" panose="020B0502020202020204"/>
                <a:ea typeface="宋体" pitchFamily="2" charset="-122"/>
                <a:cs typeface="+mn-cs"/>
                <a:sym typeface="Helvetica Neue"/>
              </a:rPr>
              <a:t>HP </a:t>
            </a:r>
            <a:r>
              <a:rPr kumimoji="0" lang="en-US" altLang="zh-CN" sz="1296" b="0" i="0" u="none" strike="noStrike" kern="1200" cap="none" spc="0" normalizeH="0" baseline="0" noProof="0" dirty="0">
                <a:ln>
                  <a:noFill/>
                </a:ln>
                <a:solidFill>
                  <a:prstClr val="white"/>
                </a:solidFill>
                <a:effectLst/>
                <a:uLnTx/>
                <a:uFillTx/>
                <a:latin typeface="Arial" panose="020B0604020202020204" pitchFamily="34" charset="0"/>
                <a:ea typeface="宋体" pitchFamily="2" charset="-122"/>
                <a:cs typeface="Arial" panose="020B0604020202020204" pitchFamily="34" charset="0"/>
                <a:sym typeface="Helvetica Neue"/>
              </a:rPr>
              <a:t>SUM</a:t>
            </a:r>
          </a:p>
        </p:txBody>
      </p:sp>
      <p:sp>
        <p:nvSpPr>
          <p:cNvPr id="74" name="1662182866">
            <a:extLst>
              <a:ext uri="{FF2B5EF4-FFF2-40B4-BE49-F238E27FC236}">
                <a16:creationId xmlns:a16="http://schemas.microsoft.com/office/drawing/2014/main" id="{67707875-611F-4A2F-ADDD-B62AAE1139AF}"/>
              </a:ext>
            </a:extLst>
          </p:cNvPr>
          <p:cNvSpPr txBox="1"/>
          <p:nvPr/>
        </p:nvSpPr>
        <p:spPr>
          <a:xfrm>
            <a:off x="6032622" y="5132465"/>
            <a:ext cx="1470807" cy="410339"/>
          </a:xfrm>
          <a:prstGeom prst="rect">
            <a:avLst/>
          </a:prstGeom>
          <a:solidFill>
            <a:srgbClr val="00B0F0"/>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296"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sym typeface="Helvetica Neue"/>
              </a:rPr>
              <a:t>iBMC</a:t>
            </a:r>
          </a:p>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864"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sym typeface="Helvetica Neue"/>
              </a:rPr>
              <a:t>(each Server)</a:t>
            </a:r>
          </a:p>
        </p:txBody>
      </p:sp>
      <p:sp>
        <p:nvSpPr>
          <p:cNvPr id="75" name="1934850893">
            <a:extLst>
              <a:ext uri="{FF2B5EF4-FFF2-40B4-BE49-F238E27FC236}">
                <a16:creationId xmlns:a16="http://schemas.microsoft.com/office/drawing/2014/main" id="{FC1733DE-9F14-453C-B6E0-8AE234C4B37E}"/>
              </a:ext>
            </a:extLst>
          </p:cNvPr>
          <p:cNvSpPr txBox="1"/>
          <p:nvPr/>
        </p:nvSpPr>
        <p:spPr>
          <a:xfrm>
            <a:off x="6022335" y="5609744"/>
            <a:ext cx="1481094" cy="410339"/>
          </a:xfrm>
          <a:prstGeom prst="rect">
            <a:avLst/>
          </a:prstGeom>
          <a:solidFill>
            <a:srgbClr val="00B0F0"/>
          </a:solidFill>
        </p:spPr>
        <p:txBody>
          <a:bodyPr wrap="square" rtlCol="0">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1296"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sym typeface="Helvetica Neue"/>
              </a:rPr>
              <a:t>HMM</a:t>
            </a:r>
          </a:p>
          <a:p>
            <a:pPr marL="0" marR="0" lvl="0" indent="0" algn="ctr" defTabSz="410766" rtl="0" eaLnBrk="1" fontAlgn="ctr" latinLnBrk="0" hangingPunct="0">
              <a:lnSpc>
                <a:spcPct val="100000"/>
              </a:lnSpc>
              <a:spcBef>
                <a:spcPct val="0"/>
              </a:spcBef>
              <a:spcAft>
                <a:spcPct val="0"/>
              </a:spcAft>
              <a:buClrTx/>
              <a:buSzTx/>
              <a:buFontTx/>
              <a:buNone/>
              <a:tabLst/>
              <a:defRPr/>
            </a:pPr>
            <a:r>
              <a:rPr kumimoji="0" lang="en-US" altLang="zh-CN" sz="972"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sym typeface="Helvetica Neue"/>
              </a:rPr>
              <a:t>(E9000)</a:t>
            </a:r>
          </a:p>
        </p:txBody>
      </p:sp>
      <p:cxnSp>
        <p:nvCxnSpPr>
          <p:cNvPr id="81" name="573021613">
            <a:extLst>
              <a:ext uri="{FF2B5EF4-FFF2-40B4-BE49-F238E27FC236}">
                <a16:creationId xmlns:a16="http://schemas.microsoft.com/office/drawing/2014/main" id="{123D3C25-7B89-4EAC-B2B7-9DD2CEF7BB3B}"/>
              </a:ext>
            </a:extLst>
          </p:cNvPr>
          <p:cNvCxnSpPr/>
          <p:nvPr/>
        </p:nvCxnSpPr>
        <p:spPr bwMode="auto">
          <a:xfrm flipH="1">
            <a:off x="2410557" y="2279343"/>
            <a:ext cx="22807" cy="3014291"/>
          </a:xfrm>
          <a:prstGeom prst="straightConnector1">
            <a:avLst/>
          </a:prstGeom>
          <a:noFill/>
          <a:ln w="57150">
            <a:solidFill>
              <a:srgbClr val="12EC6F"/>
            </a:solidFill>
            <a:prstDash val="sysDash"/>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1650605130">
            <a:extLst>
              <a:ext uri="{FF2B5EF4-FFF2-40B4-BE49-F238E27FC236}">
                <a16:creationId xmlns:a16="http://schemas.microsoft.com/office/drawing/2014/main" id="{51BE9FFB-F3D3-4770-A6CC-AA39D351A7AE}"/>
              </a:ext>
            </a:extLst>
          </p:cNvPr>
          <p:cNvSpPr txBox="1"/>
          <p:nvPr/>
        </p:nvSpPr>
        <p:spPr>
          <a:xfrm>
            <a:off x="829384" y="6081835"/>
            <a:ext cx="4879194" cy="209532"/>
          </a:xfrm>
          <a:prstGeom prst="rect">
            <a:avLst/>
          </a:prstGeom>
          <a:noFill/>
        </p:spPr>
        <p:txBody>
          <a:bodyPr wrap="square" rtlCol="0">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972" b="0" i="0" u="none" strike="noStrike" kern="0" cap="none" spc="0" normalizeH="0" baseline="0" noProof="0" dirty="0">
                <a:ln>
                  <a:noFill/>
                </a:ln>
                <a:solidFill>
                  <a:srgbClr val="FFFFFF"/>
                </a:solidFill>
                <a:effectLst/>
                <a:uLnTx/>
                <a:uFillTx/>
                <a:latin typeface="Century Gothic" panose="020B0502020202020204"/>
                <a:cs typeface="+mn-cs"/>
                <a:sym typeface="Helvetica Neue"/>
              </a:rPr>
              <a:t>Advanced Server Management based on In-House Developed BMC Controller</a:t>
            </a:r>
          </a:p>
        </p:txBody>
      </p:sp>
      <p:sp>
        <p:nvSpPr>
          <p:cNvPr id="85" name="1556465761">
            <a:extLst>
              <a:ext uri="{FF2B5EF4-FFF2-40B4-BE49-F238E27FC236}">
                <a16:creationId xmlns:a16="http://schemas.microsoft.com/office/drawing/2014/main" id="{80B3E97D-F284-4A62-8D47-C296125C1A25}"/>
              </a:ext>
            </a:extLst>
          </p:cNvPr>
          <p:cNvSpPr txBox="1"/>
          <p:nvPr/>
        </p:nvSpPr>
        <p:spPr>
          <a:xfrm>
            <a:off x="2422197" y="2550897"/>
            <a:ext cx="2287210" cy="348788"/>
          </a:xfrm>
          <a:prstGeom prst="rect">
            <a:avLst/>
          </a:prstGeom>
          <a:noFill/>
        </p:spPr>
        <p:txBody>
          <a:bodyPr wrap="square" rtlCol="0">
            <a:noAutofit/>
          </a:bodyPr>
          <a:lstStyle/>
          <a:p>
            <a:pPr marL="0" marR="0" lvl="0" indent="0" algn="ctr" defTabSz="410766" rtl="0" eaLnBrk="1" fontAlgn="ctr"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rPr>
              <a:t>NBI: XML/REST/SNMP</a:t>
            </a:r>
          </a:p>
        </p:txBody>
      </p:sp>
      <p:sp>
        <p:nvSpPr>
          <p:cNvPr id="87" name="TextBox 246">
            <a:extLst>
              <a:ext uri="{FF2B5EF4-FFF2-40B4-BE49-F238E27FC236}">
                <a16:creationId xmlns:a16="http://schemas.microsoft.com/office/drawing/2014/main" id="{0AE11682-D9AE-439A-BF66-591045C0E2AB}"/>
              </a:ext>
            </a:extLst>
          </p:cNvPr>
          <p:cNvSpPr txBox="1">
            <a:spLocks noChangeArrowheads="1"/>
          </p:cNvSpPr>
          <p:nvPr/>
        </p:nvSpPr>
        <p:spPr bwMode="auto">
          <a:xfrm>
            <a:off x="6124121" y="3445815"/>
            <a:ext cx="1832036" cy="241926"/>
          </a:xfrm>
          <a:prstGeom prst="rect">
            <a:avLst/>
          </a:prstGeom>
          <a:noFill/>
          <a:ln w="9525">
            <a:noFill/>
            <a:miter lim="800000"/>
            <a:headEnd/>
            <a:tailEnd/>
          </a:ln>
        </p:spPr>
        <p:txBody>
          <a:bodyPr wrap="square">
            <a:spAutoFit/>
          </a:bodyPr>
          <a:lstStyle/>
          <a:p>
            <a:pPr marL="0" marR="0" lvl="0" indent="0" algn="ctr" defTabSz="410766" rtl="0" eaLnBrk="0" fontAlgn="auto" latinLnBrk="0" hangingPunct="0">
              <a:lnSpc>
                <a:spcPct val="100000"/>
              </a:lnSpc>
              <a:spcBef>
                <a:spcPts val="0"/>
              </a:spcBef>
              <a:spcAft>
                <a:spcPts val="0"/>
              </a:spcAft>
              <a:buClrTx/>
              <a:buSzPct val="100000"/>
              <a:buFontTx/>
              <a:buNone/>
              <a:tabLst/>
              <a:defRPr/>
            </a:pPr>
            <a:r>
              <a:rPr kumimoji="0" lang="en-US" altLang="zh-CN" sz="972" b="0" i="0" u="none" strike="noStrike" kern="0" cap="none" spc="0" normalizeH="0" baseline="0" noProof="0" dirty="0">
                <a:ln>
                  <a:noFill/>
                </a:ln>
                <a:solidFill>
                  <a:prstClr val="black"/>
                </a:solidFill>
                <a:effectLst/>
                <a:uLnTx/>
                <a:uFillTx/>
                <a:latin typeface="Arial" panose="020B0604020202020204" pitchFamily="34" charset="0"/>
                <a:ea typeface="5" pitchFamily="34" charset="-127"/>
                <a:cs typeface="Arial" panose="020B0604020202020204" pitchFamily="34" charset="0"/>
                <a:sym typeface="0" pitchFamily="34" charset="-127"/>
              </a:rPr>
              <a:t>(Alert SMS or Email)</a:t>
            </a:r>
          </a:p>
        </p:txBody>
      </p:sp>
      <p:sp>
        <p:nvSpPr>
          <p:cNvPr id="88" name="TextBox 246">
            <a:extLst>
              <a:ext uri="{FF2B5EF4-FFF2-40B4-BE49-F238E27FC236}">
                <a16:creationId xmlns:a16="http://schemas.microsoft.com/office/drawing/2014/main" id="{D41234C8-A40D-4EDF-B0BE-5785914F2F35}"/>
              </a:ext>
            </a:extLst>
          </p:cNvPr>
          <p:cNvSpPr txBox="1">
            <a:spLocks noChangeArrowheads="1"/>
          </p:cNvSpPr>
          <p:nvPr/>
        </p:nvSpPr>
        <p:spPr bwMode="auto">
          <a:xfrm>
            <a:off x="6047082" y="6044417"/>
            <a:ext cx="1470807" cy="225318"/>
          </a:xfrm>
          <a:prstGeom prst="rect">
            <a:avLst/>
          </a:prstGeom>
          <a:noFill/>
          <a:ln w="9525">
            <a:noFill/>
            <a:miter lim="800000"/>
            <a:headEnd/>
            <a:tailEnd/>
          </a:ln>
        </p:spPr>
        <p:txBody>
          <a:bodyPr wrap="square">
            <a:spAutoFit/>
          </a:bodyPr>
          <a:lstStyle/>
          <a:p>
            <a:pPr marL="0" marR="0" lvl="0" indent="0" algn="ctr" defTabSz="410766" rtl="0" eaLnBrk="0" fontAlgn="auto" latinLnBrk="0" hangingPunct="0">
              <a:lnSpc>
                <a:spcPct val="100000"/>
              </a:lnSpc>
              <a:spcBef>
                <a:spcPts val="0"/>
              </a:spcBef>
              <a:spcAft>
                <a:spcPts val="0"/>
              </a:spcAft>
              <a:buClrTx/>
              <a:buSzPct val="100000"/>
              <a:buFontTx/>
              <a:buNone/>
              <a:tabLst/>
              <a:defRPr/>
            </a:pPr>
            <a:r>
              <a:rPr kumimoji="0" lang="en-US" altLang="zh-CN" sz="864" b="0" i="0" u="none" strike="noStrike" kern="0" cap="none" spc="0" normalizeH="0" baseline="0" noProof="0" dirty="0">
                <a:ln>
                  <a:noFill/>
                </a:ln>
                <a:solidFill>
                  <a:srgbClr val="FFFFFF"/>
                </a:solidFill>
                <a:effectLst/>
                <a:uLnTx/>
                <a:uFillTx/>
                <a:latin typeface="Arial" panose="020B0604020202020204" pitchFamily="34" charset="0"/>
                <a:ea typeface="5" pitchFamily="34" charset="-127"/>
                <a:cs typeface="Arial" panose="020B0604020202020204" pitchFamily="34" charset="0"/>
                <a:sym typeface="0" pitchFamily="34" charset="-127"/>
              </a:rPr>
              <a:t>(Alert Email)</a:t>
            </a:r>
          </a:p>
        </p:txBody>
      </p:sp>
      <p:grpSp>
        <p:nvGrpSpPr>
          <p:cNvPr id="89" name="Group 88">
            <a:extLst>
              <a:ext uri="{FF2B5EF4-FFF2-40B4-BE49-F238E27FC236}">
                <a16:creationId xmlns:a16="http://schemas.microsoft.com/office/drawing/2014/main" id="{5DCDE63D-FAA2-4343-B9BE-C24973AE7B46}"/>
              </a:ext>
            </a:extLst>
          </p:cNvPr>
          <p:cNvGrpSpPr/>
          <p:nvPr/>
        </p:nvGrpSpPr>
        <p:grpSpPr>
          <a:xfrm>
            <a:off x="5088429" y="3311172"/>
            <a:ext cx="732900" cy="390356"/>
            <a:chOff x="6309638" y="3193375"/>
            <a:chExt cx="1206304" cy="463014"/>
          </a:xfrm>
        </p:grpSpPr>
        <p:sp>
          <p:nvSpPr>
            <p:cNvPr id="95" name="Oval 94">
              <a:extLst>
                <a:ext uri="{FF2B5EF4-FFF2-40B4-BE49-F238E27FC236}">
                  <a16:creationId xmlns:a16="http://schemas.microsoft.com/office/drawing/2014/main" id="{1FF73732-4D1C-4028-BC05-ED70865D4125}"/>
                </a:ext>
              </a:extLst>
            </p:cNvPr>
            <p:cNvSpPr/>
            <p:nvPr/>
          </p:nvSpPr>
          <p:spPr>
            <a:xfrm>
              <a:off x="6317451" y="3193375"/>
              <a:ext cx="1191467" cy="460689"/>
            </a:xfrm>
            <a:prstGeom prst="ellipse">
              <a:avLst/>
            </a:prstGeom>
            <a:solidFill>
              <a:srgbClr val="0903F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err="1">
                <a:ln>
                  <a:noFill/>
                </a:ln>
                <a:solidFill>
                  <a:prstClr val="white"/>
                </a:solidFill>
                <a:effectLst/>
                <a:uLnTx/>
                <a:uFillTx/>
                <a:latin typeface="Century Gothic" panose="020B0502020202020204"/>
                <a:cs typeface="+mn-cs"/>
                <a:sym typeface="Helvetica Neue"/>
              </a:endParaRPr>
            </a:p>
          </p:txBody>
        </p:sp>
        <p:sp>
          <p:nvSpPr>
            <p:cNvPr id="96" name="TextBox 246">
              <a:extLst>
                <a:ext uri="{FF2B5EF4-FFF2-40B4-BE49-F238E27FC236}">
                  <a16:creationId xmlns:a16="http://schemas.microsoft.com/office/drawing/2014/main" id="{347B11C3-6F48-48F8-A79F-3C4FD2DE8C25}"/>
                </a:ext>
              </a:extLst>
            </p:cNvPr>
            <p:cNvSpPr txBox="1">
              <a:spLocks noChangeArrowheads="1"/>
            </p:cNvSpPr>
            <p:nvPr/>
          </p:nvSpPr>
          <p:spPr bwMode="auto">
            <a:xfrm>
              <a:off x="6309638" y="3270942"/>
              <a:ext cx="1206304" cy="385447"/>
            </a:xfrm>
            <a:prstGeom prst="rect">
              <a:avLst/>
            </a:prstGeom>
            <a:noFill/>
            <a:ln w="9525">
              <a:noFill/>
              <a:miter lim="800000"/>
              <a:headEnd/>
              <a:tailEnd/>
            </a:ln>
          </p:spPr>
          <p:txBody>
            <a:bodyPr wrap="square">
              <a:spAutoFit/>
            </a:bodyPr>
            <a:lstStyle/>
            <a:p>
              <a:pPr marL="0" marR="0" lvl="0" indent="0" algn="ctr" defTabSz="410766" rtl="0" eaLnBrk="0" fontAlgn="auto" latinLnBrk="0" hangingPunct="0">
                <a:lnSpc>
                  <a:spcPct val="100000"/>
                </a:lnSpc>
                <a:spcBef>
                  <a:spcPts val="0"/>
                </a:spcBef>
                <a:spcAft>
                  <a:spcPts val="0"/>
                </a:spcAft>
                <a:buClrTx/>
                <a:buSzPct val="100000"/>
                <a:buFontTx/>
                <a:buNone/>
                <a:tabLst/>
                <a:defRPr/>
              </a:pPr>
              <a:r>
                <a:rPr kumimoji="0" lang="en-US" altLang="zh-CN" sz="756" b="0" i="0" u="none" strike="noStrike" kern="0" cap="none" spc="0" normalizeH="0" baseline="0" noProof="0" dirty="0">
                  <a:ln>
                    <a:noFill/>
                  </a:ln>
                  <a:solidFill>
                    <a:srgbClr val="FFFFFF"/>
                  </a:solidFill>
                  <a:effectLst/>
                  <a:uLnTx/>
                  <a:uFillTx/>
                  <a:latin typeface="Arial" panose="020B0604020202020204" pitchFamily="34" charset="0"/>
                  <a:ea typeface="5" pitchFamily="34" charset="-127"/>
                  <a:cs typeface="Arial" panose="020B0604020202020204" pitchFamily="34" charset="0"/>
                  <a:sym typeface="0" pitchFamily="34" charset="-127"/>
                </a:rPr>
                <a:t>eService</a:t>
              </a:r>
            </a:p>
            <a:p>
              <a:pPr marL="0" marR="0" lvl="0" indent="0" algn="ctr" defTabSz="410766" rtl="0" eaLnBrk="0" fontAlgn="auto" latinLnBrk="0" hangingPunct="0">
                <a:lnSpc>
                  <a:spcPct val="100000"/>
                </a:lnSpc>
                <a:spcBef>
                  <a:spcPts val="0"/>
                </a:spcBef>
                <a:spcAft>
                  <a:spcPts val="0"/>
                </a:spcAft>
                <a:buClrTx/>
                <a:buSzPct val="100000"/>
                <a:buFontTx/>
                <a:buNone/>
                <a:tabLst/>
                <a:defRPr/>
              </a:pPr>
              <a:r>
                <a:rPr kumimoji="0" lang="en-US" altLang="zh-CN" sz="756" b="0" i="0" u="none" strike="noStrike" kern="0" cap="none" spc="0" normalizeH="0" baseline="0" noProof="0" dirty="0">
                  <a:ln>
                    <a:noFill/>
                  </a:ln>
                  <a:solidFill>
                    <a:srgbClr val="FFFFFF"/>
                  </a:solidFill>
                  <a:effectLst/>
                  <a:uLnTx/>
                  <a:uFillTx/>
                  <a:latin typeface="Arial" panose="020B0604020202020204" pitchFamily="34" charset="0"/>
                  <a:ea typeface="5" pitchFamily="34" charset="-127"/>
                  <a:cs typeface="Arial" panose="020B0604020202020204" pitchFamily="34" charset="0"/>
                  <a:sym typeface="0" pitchFamily="34" charset="-127"/>
                </a:rPr>
                <a:t>client</a:t>
              </a:r>
            </a:p>
          </p:txBody>
        </p:sp>
      </p:grpSp>
      <p:grpSp>
        <p:nvGrpSpPr>
          <p:cNvPr id="90" name="Group 89">
            <a:extLst>
              <a:ext uri="{FF2B5EF4-FFF2-40B4-BE49-F238E27FC236}">
                <a16:creationId xmlns:a16="http://schemas.microsoft.com/office/drawing/2014/main" id="{E21051A3-DF7C-45BA-8945-68D319FB757E}"/>
              </a:ext>
            </a:extLst>
          </p:cNvPr>
          <p:cNvGrpSpPr/>
          <p:nvPr/>
        </p:nvGrpSpPr>
        <p:grpSpPr>
          <a:xfrm>
            <a:off x="6573931" y="1371395"/>
            <a:ext cx="1208153" cy="460669"/>
            <a:chOff x="6317451" y="3193375"/>
            <a:chExt cx="1208207" cy="460689"/>
          </a:xfrm>
        </p:grpSpPr>
        <p:sp>
          <p:nvSpPr>
            <p:cNvPr id="93" name="Oval 92">
              <a:extLst>
                <a:ext uri="{FF2B5EF4-FFF2-40B4-BE49-F238E27FC236}">
                  <a16:creationId xmlns:a16="http://schemas.microsoft.com/office/drawing/2014/main" id="{DD6CEA02-243E-4E98-8E9A-AA3EC9E9DD64}"/>
                </a:ext>
              </a:extLst>
            </p:cNvPr>
            <p:cNvSpPr/>
            <p:nvPr/>
          </p:nvSpPr>
          <p:spPr>
            <a:xfrm>
              <a:off x="6317451" y="3193375"/>
              <a:ext cx="1191467" cy="460689"/>
            </a:xfrm>
            <a:prstGeom prst="ellipse">
              <a:avLst/>
            </a:prstGeom>
            <a:solidFill>
              <a:srgbClr val="5DFD5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err="1">
                <a:ln>
                  <a:noFill/>
                </a:ln>
                <a:solidFill>
                  <a:prstClr val="white"/>
                </a:solidFill>
                <a:effectLst/>
                <a:uLnTx/>
                <a:uFillTx/>
                <a:latin typeface="Century Gothic" panose="020B0502020202020204"/>
                <a:cs typeface="+mn-cs"/>
                <a:sym typeface="Helvetica Neue"/>
              </a:endParaRPr>
            </a:p>
          </p:txBody>
        </p:sp>
        <p:sp>
          <p:nvSpPr>
            <p:cNvPr id="94" name="TextBox 246">
              <a:extLst>
                <a:ext uri="{FF2B5EF4-FFF2-40B4-BE49-F238E27FC236}">
                  <a16:creationId xmlns:a16="http://schemas.microsoft.com/office/drawing/2014/main" id="{1956F78D-C361-4C61-8785-22A27065C247}"/>
                </a:ext>
              </a:extLst>
            </p:cNvPr>
            <p:cNvSpPr txBox="1">
              <a:spLocks noChangeArrowheads="1"/>
            </p:cNvSpPr>
            <p:nvPr/>
          </p:nvSpPr>
          <p:spPr bwMode="auto">
            <a:xfrm>
              <a:off x="6319354" y="3306279"/>
              <a:ext cx="1206304" cy="275152"/>
            </a:xfrm>
            <a:prstGeom prst="rect">
              <a:avLst/>
            </a:prstGeom>
            <a:noFill/>
            <a:ln w="9525">
              <a:noFill/>
              <a:miter lim="800000"/>
              <a:headEnd/>
              <a:tailEnd/>
            </a:ln>
          </p:spPr>
          <p:txBody>
            <a:bodyPr wrap="square">
              <a:spAutoFit/>
            </a:bodyPr>
            <a:lstStyle/>
            <a:p>
              <a:pPr marL="0" marR="0" lvl="0" indent="0" algn="ctr" defTabSz="410766" rtl="0" eaLnBrk="0" fontAlgn="auto" latinLnBrk="0" hangingPunct="0">
                <a:lnSpc>
                  <a:spcPct val="100000"/>
                </a:lnSpc>
                <a:spcBef>
                  <a:spcPts val="0"/>
                </a:spcBef>
                <a:spcAft>
                  <a:spcPts val="0"/>
                </a:spcAft>
                <a:buClrTx/>
                <a:buSzPct val="100000"/>
                <a:buFontTx/>
                <a:buNone/>
                <a:tabLst/>
                <a:defRPr/>
              </a:pPr>
              <a:r>
                <a:rPr kumimoji="0" lang="en-US" altLang="zh-CN" sz="1188" b="1" i="0" u="none" strike="noStrike" kern="0" cap="none" spc="0" normalizeH="0" baseline="0" noProof="0" dirty="0">
                  <a:ln>
                    <a:noFill/>
                  </a:ln>
                  <a:solidFill>
                    <a:prstClr val="black"/>
                  </a:solidFill>
                  <a:effectLst/>
                  <a:uLnTx/>
                  <a:uFillTx/>
                  <a:latin typeface="Arial" panose="020B0604020202020204" pitchFamily="34" charset="0"/>
                  <a:ea typeface="5" pitchFamily="34" charset="-127"/>
                  <a:cs typeface="Arial" panose="020B0604020202020204" pitchFamily="34" charset="0"/>
                  <a:sym typeface="0" pitchFamily="34" charset="-127"/>
                </a:rPr>
                <a:t>eService</a:t>
              </a:r>
            </a:p>
          </p:txBody>
        </p:sp>
      </p:grpSp>
      <p:cxnSp>
        <p:nvCxnSpPr>
          <p:cNvPr id="91" name="Straight Arrow Connector 90">
            <a:extLst>
              <a:ext uri="{FF2B5EF4-FFF2-40B4-BE49-F238E27FC236}">
                <a16:creationId xmlns:a16="http://schemas.microsoft.com/office/drawing/2014/main" id="{828BA4A7-FD91-4602-8364-BC57EBDA9251}"/>
              </a:ext>
            </a:extLst>
          </p:cNvPr>
          <p:cNvCxnSpPr>
            <a:stCxn id="95" idx="0"/>
            <a:endCxn id="93" idx="4"/>
          </p:cNvCxnSpPr>
          <p:nvPr/>
        </p:nvCxnSpPr>
        <p:spPr>
          <a:xfrm flipV="1">
            <a:off x="5455118" y="1832064"/>
            <a:ext cx="1714522" cy="1479113"/>
          </a:xfrm>
          <a:prstGeom prst="straightConnector1">
            <a:avLst/>
          </a:prstGeom>
          <a:ln w="38100">
            <a:solidFill>
              <a:schemeClr val="tx2"/>
            </a:solidFill>
            <a:prstDash val="dash"/>
            <a:headEnd type="none" w="med" len="med"/>
            <a:tailEnd type="triangle"/>
          </a:ln>
          <a:effectLst/>
          <a:extLst>
            <a:ext uri="{AF507438-7753-43E0-B8FC-AC1667EBCBE1}">
              <a14:hiddenEffects xmlns:a14="http://schemas.microsoft.com/office/drawing/2010/main">
                <a:effectLst>
                  <a:outerShdw blurRad="50800" dist="38100" dir="2699985" algn="ctr" rotWithShape="0">
                    <a:schemeClr val="tx1">
                      <a:alpha val="40000"/>
                    </a:scheme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8" name="968513428">
            <a:extLst>
              <a:ext uri="{FF2B5EF4-FFF2-40B4-BE49-F238E27FC236}">
                <a16:creationId xmlns:a16="http://schemas.microsoft.com/office/drawing/2014/main" id="{82692D03-48C3-4920-BBB6-02A75455B8DF}"/>
              </a:ext>
            </a:extLst>
          </p:cNvPr>
          <p:cNvSpPr>
            <a:spLocks noGrp="1"/>
          </p:cNvSpPr>
          <p:nvPr>
            <p:ph type="title"/>
          </p:nvPr>
        </p:nvSpPr>
        <p:spPr>
          <a:xfrm>
            <a:off x="251729" y="88597"/>
            <a:ext cx="11604489" cy="512840"/>
          </a:xfrm>
          <a:noFill/>
          <a:ln w="9525" algn="ctr">
            <a:noFill/>
            <a:miter lim="800000"/>
            <a:headEnd/>
            <a:tailEnd/>
          </a:ln>
          <a:effectLst/>
        </p:spPr>
        <p:txBody>
          <a:bodyPr vert="horz" wrap="square" lIns="91412" tIns="45706" rIns="91412" bIns="45706" numCol="1" rtlCol="0" anchor="ctr" anchorCtr="0" compatLnSpc="1">
            <a:prstTxWarp prst="textNoShape">
              <a:avLst/>
            </a:prstTxWarp>
            <a:noAutofit/>
          </a:bodyPr>
          <a:lstStyle/>
          <a:p>
            <a:pPr defTabSz="1216674" eaLnBrk="0" hangingPunct="0">
              <a:buSzPct val="100000"/>
              <a:buFont typeface="Arial" pitchFamily="34" charset="0"/>
            </a:pPr>
            <a:r>
              <a:rPr lang="de-DE" altLang="zh-CN" sz="2700" b="1" dirty="0">
                <a:solidFill>
                  <a:srgbClr val="00B0F0"/>
                </a:solidFill>
                <a:latin typeface="+mj-lt"/>
              </a:rPr>
              <a:t>Open &amp; Standard-Based Server Management</a:t>
            </a:r>
            <a:endParaRPr lang="en-US" altLang="zh-CN" sz="2700" b="1" dirty="0">
              <a:solidFill>
                <a:srgbClr val="00B0F0"/>
              </a:solidFill>
              <a:latin typeface="+mj-lt"/>
            </a:endParaRPr>
          </a:p>
        </p:txBody>
      </p:sp>
      <p:sp>
        <p:nvSpPr>
          <p:cNvPr id="99" name="208831846">
            <a:extLst>
              <a:ext uri="{FF2B5EF4-FFF2-40B4-BE49-F238E27FC236}">
                <a16:creationId xmlns:a16="http://schemas.microsoft.com/office/drawing/2014/main" id="{D3A19E30-1604-4B77-B3B5-6DCDDF42ED59}"/>
              </a:ext>
            </a:extLst>
          </p:cNvPr>
          <p:cNvSpPr/>
          <p:nvPr/>
        </p:nvSpPr>
        <p:spPr bwMode="auto">
          <a:xfrm>
            <a:off x="2487827" y="5542703"/>
            <a:ext cx="743707" cy="290512"/>
          </a:xfrm>
          <a:prstGeom prst="roundRect">
            <a:avLst/>
          </a:prstGeom>
          <a:solidFill>
            <a:srgbClr val="00B0F0"/>
          </a:solidFill>
          <a:ln>
            <a:noFill/>
          </a:ln>
          <a:effectLst/>
        </p:spPr>
        <p:style>
          <a:lnRef idx="1">
            <a:schemeClr val="accent5"/>
          </a:lnRef>
          <a:fillRef idx="2">
            <a:schemeClr val="accent5"/>
          </a:fillRef>
          <a:effectRef idx="1">
            <a:schemeClr val="accent5"/>
          </a:effectRef>
          <a:fontRef idx="minor">
            <a:schemeClr val="dk1"/>
          </a:fontRef>
        </p:style>
        <p:txBody>
          <a:bodyPr vert="horz" wrap="square" lIns="97676" tIns="48838" rIns="97676" bIns="48838" numCol="1" rtlCol="0" anchor="ctr" anchorCtr="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solidFill>
                  <a:prstClr val="black"/>
                </a:solidFill>
                <a:effectLst/>
                <a:uLnTx/>
                <a:uFillTx/>
                <a:latin typeface="Century Gothic" panose="020B0502020202020204"/>
                <a:ea typeface="微软雅黑" pitchFamily="34" charset="-122"/>
                <a:cs typeface="+mn-cs"/>
                <a:sym typeface="Helvetica Neue"/>
              </a:rPr>
              <a:t>Server</a:t>
            </a:r>
          </a:p>
        </p:txBody>
      </p:sp>
      <p:sp>
        <p:nvSpPr>
          <p:cNvPr id="101" name="1650605130">
            <a:extLst>
              <a:ext uri="{FF2B5EF4-FFF2-40B4-BE49-F238E27FC236}">
                <a16:creationId xmlns:a16="http://schemas.microsoft.com/office/drawing/2014/main" id="{617E5390-8C27-4795-B39B-EE54A73CC3CB}"/>
              </a:ext>
            </a:extLst>
          </p:cNvPr>
          <p:cNvSpPr txBox="1"/>
          <p:nvPr/>
        </p:nvSpPr>
        <p:spPr>
          <a:xfrm>
            <a:off x="8387047" y="1464012"/>
            <a:ext cx="2328012" cy="365147"/>
          </a:xfrm>
          <a:prstGeom prst="rect">
            <a:avLst/>
          </a:prstGeom>
          <a:noFill/>
        </p:spPr>
        <p:txBody>
          <a:bodyPr wrap="square" rtlCol="0">
            <a:noAutofit/>
          </a:bodyPr>
          <a:lstStyle/>
          <a:p>
            <a:pPr marL="0" marR="0" lvl="0" indent="0" algn="l" defTabSz="329203" rtl="0" eaLnBrk="1" fontAlgn="ctr" latinLnBrk="0" hangingPunct="1">
              <a:lnSpc>
                <a:spcPct val="100000"/>
              </a:lnSpc>
              <a:spcBef>
                <a:spcPts val="0"/>
              </a:spcBef>
              <a:spcAft>
                <a:spcPts val="0"/>
              </a:spcAft>
              <a:buClrTx/>
              <a:buSzTx/>
              <a:buFontTx/>
              <a:buNone/>
              <a:tabLst/>
              <a:defRPr/>
            </a:pPr>
            <a:r>
              <a:rPr kumimoji="0" lang="en-US" altLang="zh-CN" sz="1782" b="0" i="0" u="none" strike="noStrike" kern="1200" cap="none" spc="0" normalizeH="0" baseline="0" noProof="0" dirty="0">
                <a:ln>
                  <a:noFill/>
                </a:ln>
                <a:solidFill>
                  <a:prstClr val="white"/>
                </a:solidFill>
                <a:effectLst/>
                <a:uLnTx/>
                <a:uFillTx/>
                <a:latin typeface="Arial"/>
                <a:ea typeface="微软雅黑"/>
                <a:cs typeface="+mn-cs"/>
                <a:sym typeface="Helvetica Neue"/>
              </a:rPr>
              <a:t>Industry</a:t>
            </a:r>
            <a:r>
              <a:rPr kumimoji="0" lang="de-DE" altLang="zh-CN" sz="1782" b="0" i="0" u="none" strike="noStrike" kern="1200" cap="none" spc="0" normalizeH="0" baseline="0" noProof="0" dirty="0">
                <a:ln>
                  <a:noFill/>
                </a:ln>
                <a:solidFill>
                  <a:prstClr val="white"/>
                </a:solidFill>
                <a:effectLst/>
                <a:uLnTx/>
                <a:uFillTx/>
                <a:latin typeface="Arial"/>
                <a:ea typeface="微软雅黑"/>
                <a:cs typeface="+mn-cs"/>
                <a:sym typeface="Helvetica Neue"/>
              </a:rPr>
              <a:t> </a:t>
            </a:r>
            <a:r>
              <a:rPr kumimoji="0" lang="en-US" altLang="zh-CN" sz="1782" b="0" i="0" u="none" strike="noStrike" kern="1200" cap="none" spc="0" normalizeH="0" baseline="0" noProof="0" dirty="0">
                <a:ln>
                  <a:noFill/>
                </a:ln>
                <a:solidFill>
                  <a:prstClr val="white"/>
                </a:solidFill>
                <a:effectLst/>
                <a:uLnTx/>
                <a:uFillTx/>
                <a:latin typeface="Arial"/>
                <a:ea typeface="微软雅黑"/>
                <a:cs typeface="+mn-cs"/>
                <a:sym typeface="Helvetica Neue"/>
              </a:rPr>
              <a:t>Equivalent</a:t>
            </a:r>
          </a:p>
        </p:txBody>
      </p:sp>
      <p:sp>
        <p:nvSpPr>
          <p:cNvPr id="102" name="208831846">
            <a:extLst>
              <a:ext uri="{FF2B5EF4-FFF2-40B4-BE49-F238E27FC236}">
                <a16:creationId xmlns:a16="http://schemas.microsoft.com/office/drawing/2014/main" id="{11979CA9-81A6-4037-98E1-D28B12470F12}"/>
              </a:ext>
            </a:extLst>
          </p:cNvPr>
          <p:cNvSpPr/>
          <p:nvPr/>
        </p:nvSpPr>
        <p:spPr bwMode="auto">
          <a:xfrm>
            <a:off x="3296677" y="5540076"/>
            <a:ext cx="771150" cy="305540"/>
          </a:xfrm>
          <a:prstGeom prst="roundRect">
            <a:avLst/>
          </a:prstGeom>
          <a:solidFill>
            <a:srgbClr val="00B0F0"/>
          </a:solidFill>
          <a:ln>
            <a:noFill/>
          </a:ln>
          <a:effectLst/>
        </p:spPr>
        <p:style>
          <a:lnRef idx="1">
            <a:schemeClr val="accent5"/>
          </a:lnRef>
          <a:fillRef idx="2">
            <a:schemeClr val="accent5"/>
          </a:fillRef>
          <a:effectRef idx="1">
            <a:schemeClr val="accent5"/>
          </a:effectRef>
          <a:fontRef idx="minor">
            <a:schemeClr val="dk1"/>
          </a:fontRef>
        </p:style>
        <p:txBody>
          <a:bodyPr vert="horz" wrap="square" lIns="97676" tIns="48838" rIns="97676" bIns="48838" numCol="1" rtlCol="0" anchor="ctr" anchorCtr="0" compatLnSpc="1">
            <a:prstTxWarp prst="textNoShape">
              <a:avLst/>
            </a:prstTxWarp>
            <a:no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76655" rtl="0" eaLnBrk="1" fontAlgn="ctr" latinLnBrk="0" hangingPunct="0">
              <a:lnSpc>
                <a:spcPct val="100000"/>
              </a:lnSpc>
              <a:spcBef>
                <a:spcPts val="0"/>
              </a:spcBef>
              <a:spcAft>
                <a:spcPts val="0"/>
              </a:spcAft>
              <a:buClr>
                <a:srgbClr val="CC9900"/>
              </a:buClr>
              <a:buSzTx/>
              <a:buFontTx/>
              <a:buNone/>
              <a:tabLst/>
              <a:defRPr/>
            </a:pPr>
            <a:r>
              <a:rPr kumimoji="0" lang="en-US" altLang="zh-CN" sz="1334" b="1" i="0" u="none" strike="noStrike" kern="0" cap="none" spc="0" normalizeH="0" baseline="0" noProof="0" dirty="0">
                <a:ln/>
                <a:solidFill>
                  <a:prstClr val="black"/>
                </a:solidFill>
                <a:effectLst/>
                <a:uLnTx/>
                <a:uFillTx/>
                <a:latin typeface="Century Gothic" panose="020B0502020202020204"/>
                <a:ea typeface="微软雅黑" pitchFamily="34" charset="-122"/>
                <a:cs typeface="+mn-cs"/>
                <a:sym typeface="Helvetica Neue"/>
              </a:rPr>
              <a:t>Server</a:t>
            </a:r>
          </a:p>
        </p:txBody>
      </p:sp>
      <p:grpSp>
        <p:nvGrpSpPr>
          <p:cNvPr id="28" name="Group 27">
            <a:extLst>
              <a:ext uri="{FF2B5EF4-FFF2-40B4-BE49-F238E27FC236}">
                <a16:creationId xmlns:a16="http://schemas.microsoft.com/office/drawing/2014/main" id="{E83922D7-EE0D-452D-9E3F-5739F99A88E7}"/>
              </a:ext>
            </a:extLst>
          </p:cNvPr>
          <p:cNvGrpSpPr/>
          <p:nvPr/>
        </p:nvGrpSpPr>
        <p:grpSpPr>
          <a:xfrm>
            <a:off x="852288" y="835195"/>
            <a:ext cx="4705610" cy="1466580"/>
            <a:chOff x="3156268" y="4094802"/>
            <a:chExt cx="17428187" cy="5431777"/>
          </a:xfrm>
        </p:grpSpPr>
        <p:sp>
          <p:nvSpPr>
            <p:cNvPr id="14" name="Rectangle: Rounded Corners 13">
              <a:extLst>
                <a:ext uri="{FF2B5EF4-FFF2-40B4-BE49-F238E27FC236}">
                  <a16:creationId xmlns:a16="http://schemas.microsoft.com/office/drawing/2014/main" id="{5ED3DF07-5EF6-45DA-969D-B15C5FE205D3}"/>
                </a:ext>
              </a:extLst>
            </p:cNvPr>
            <p:cNvSpPr/>
            <p:nvPr/>
          </p:nvSpPr>
          <p:spPr>
            <a:xfrm>
              <a:off x="3156268" y="4094802"/>
              <a:ext cx="17428187" cy="5431777"/>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grpSp>
          <p:nvGrpSpPr>
            <p:cNvPr id="27" name="Group 26">
              <a:extLst>
                <a:ext uri="{FF2B5EF4-FFF2-40B4-BE49-F238E27FC236}">
                  <a16:creationId xmlns:a16="http://schemas.microsoft.com/office/drawing/2014/main" id="{5B36789D-CD2F-4FBC-89AD-57CF452AD80F}"/>
                </a:ext>
              </a:extLst>
            </p:cNvPr>
            <p:cNvGrpSpPr/>
            <p:nvPr/>
          </p:nvGrpSpPr>
          <p:grpSpPr>
            <a:xfrm>
              <a:off x="3816065" y="4456013"/>
              <a:ext cx="16219670" cy="1563392"/>
              <a:chOff x="2340470" y="4230402"/>
              <a:chExt cx="15530873" cy="1381742"/>
            </a:xfrm>
          </p:grpSpPr>
          <p:pic>
            <p:nvPicPr>
              <p:cNvPr id="13" name="Picture 12">
                <a:extLst>
                  <a:ext uri="{FF2B5EF4-FFF2-40B4-BE49-F238E27FC236}">
                    <a16:creationId xmlns:a16="http://schemas.microsoft.com/office/drawing/2014/main" id="{A9606270-9CA3-4277-9A53-129A896A2E02}"/>
                  </a:ext>
                </a:extLst>
              </p:cNvPr>
              <p:cNvPicPr>
                <a:picLocks noChangeAspect="1"/>
              </p:cNvPicPr>
              <p:nvPr/>
            </p:nvPicPr>
            <p:blipFill>
              <a:blip r:embed="rId3"/>
              <a:stretch>
                <a:fillRect/>
              </a:stretch>
            </p:blipFill>
            <p:spPr>
              <a:xfrm>
                <a:off x="2340470" y="4267417"/>
                <a:ext cx="5313578" cy="1246969"/>
              </a:xfrm>
              <a:prstGeom prst="rect">
                <a:avLst/>
              </a:prstGeom>
            </p:spPr>
          </p:pic>
          <p:pic>
            <p:nvPicPr>
              <p:cNvPr id="15" name="Picture 14">
                <a:extLst>
                  <a:ext uri="{FF2B5EF4-FFF2-40B4-BE49-F238E27FC236}">
                    <a16:creationId xmlns:a16="http://schemas.microsoft.com/office/drawing/2014/main" id="{0131F772-39A6-4B1A-BBBF-EEF523A721DF}"/>
                  </a:ext>
                </a:extLst>
              </p:cNvPr>
              <p:cNvPicPr>
                <a:picLocks noChangeAspect="1"/>
              </p:cNvPicPr>
              <p:nvPr/>
            </p:nvPicPr>
            <p:blipFill>
              <a:blip r:embed="rId4"/>
              <a:stretch>
                <a:fillRect/>
              </a:stretch>
            </p:blipFill>
            <p:spPr>
              <a:xfrm>
                <a:off x="7850625" y="4230402"/>
                <a:ext cx="4989076" cy="1381742"/>
              </a:xfrm>
              <a:prstGeom prst="rect">
                <a:avLst/>
              </a:prstGeom>
            </p:spPr>
          </p:pic>
          <p:pic>
            <p:nvPicPr>
              <p:cNvPr id="16" name="Picture 15">
                <a:extLst>
                  <a:ext uri="{FF2B5EF4-FFF2-40B4-BE49-F238E27FC236}">
                    <a16:creationId xmlns:a16="http://schemas.microsoft.com/office/drawing/2014/main" id="{521AC55A-4161-4230-8D3F-86AEF7589575}"/>
                  </a:ext>
                </a:extLst>
              </p:cNvPr>
              <p:cNvPicPr>
                <a:picLocks noChangeAspect="1"/>
              </p:cNvPicPr>
              <p:nvPr/>
            </p:nvPicPr>
            <p:blipFill>
              <a:blip r:embed="rId5"/>
              <a:stretch>
                <a:fillRect/>
              </a:stretch>
            </p:blipFill>
            <p:spPr>
              <a:xfrm>
                <a:off x="12882252" y="4323590"/>
                <a:ext cx="2207523" cy="1238132"/>
              </a:xfrm>
              <a:prstGeom prst="rect">
                <a:avLst/>
              </a:prstGeom>
            </p:spPr>
          </p:pic>
          <p:pic>
            <p:nvPicPr>
              <p:cNvPr id="17" name="Picture 16">
                <a:extLst>
                  <a:ext uri="{FF2B5EF4-FFF2-40B4-BE49-F238E27FC236}">
                    <a16:creationId xmlns:a16="http://schemas.microsoft.com/office/drawing/2014/main" id="{EB2A0DE7-4A0F-49E7-8FA9-BAD7907752E7}"/>
                  </a:ext>
                </a:extLst>
              </p:cNvPr>
              <p:cNvPicPr>
                <a:picLocks noChangeAspect="1"/>
              </p:cNvPicPr>
              <p:nvPr/>
            </p:nvPicPr>
            <p:blipFill>
              <a:blip r:embed="rId6"/>
              <a:stretch>
                <a:fillRect/>
              </a:stretch>
            </p:blipFill>
            <p:spPr>
              <a:xfrm>
                <a:off x="15156598" y="4349905"/>
                <a:ext cx="2714745" cy="1217271"/>
              </a:xfrm>
              <a:prstGeom prst="rect">
                <a:avLst/>
              </a:prstGeom>
            </p:spPr>
          </p:pic>
        </p:grpSp>
        <p:pic>
          <p:nvPicPr>
            <p:cNvPr id="18" name="Picture 17">
              <a:extLst>
                <a:ext uri="{FF2B5EF4-FFF2-40B4-BE49-F238E27FC236}">
                  <a16:creationId xmlns:a16="http://schemas.microsoft.com/office/drawing/2014/main" id="{787F9C77-73C3-4C7E-8B2A-FF3831E9C7BD}"/>
                </a:ext>
              </a:extLst>
            </p:cNvPr>
            <p:cNvPicPr>
              <a:picLocks noChangeAspect="1"/>
            </p:cNvPicPr>
            <p:nvPr/>
          </p:nvPicPr>
          <p:blipFill>
            <a:blip r:embed="rId7"/>
            <a:stretch>
              <a:fillRect/>
            </a:stretch>
          </p:blipFill>
          <p:spPr>
            <a:xfrm>
              <a:off x="3816065" y="6133561"/>
              <a:ext cx="5373732" cy="1246969"/>
            </a:xfrm>
            <a:prstGeom prst="rect">
              <a:avLst/>
            </a:prstGeom>
          </p:spPr>
        </p:pic>
        <p:pic>
          <p:nvPicPr>
            <p:cNvPr id="19" name="Picture 18">
              <a:extLst>
                <a:ext uri="{FF2B5EF4-FFF2-40B4-BE49-F238E27FC236}">
                  <a16:creationId xmlns:a16="http://schemas.microsoft.com/office/drawing/2014/main" id="{BB71FA31-2371-478E-9AF7-93B9D25034EE}"/>
                </a:ext>
              </a:extLst>
            </p:cNvPr>
            <p:cNvPicPr>
              <a:picLocks noChangeAspect="1"/>
            </p:cNvPicPr>
            <p:nvPr/>
          </p:nvPicPr>
          <p:blipFill>
            <a:blip r:embed="rId8"/>
            <a:stretch>
              <a:fillRect/>
            </a:stretch>
          </p:blipFill>
          <p:spPr>
            <a:xfrm>
              <a:off x="9326220" y="6154912"/>
              <a:ext cx="4158830" cy="1217879"/>
            </a:xfrm>
            <a:prstGeom prst="rect">
              <a:avLst/>
            </a:prstGeom>
          </p:spPr>
        </p:pic>
        <p:pic>
          <p:nvPicPr>
            <p:cNvPr id="20" name="Picture 19">
              <a:extLst>
                <a:ext uri="{FF2B5EF4-FFF2-40B4-BE49-F238E27FC236}">
                  <a16:creationId xmlns:a16="http://schemas.microsoft.com/office/drawing/2014/main" id="{CF979602-6AD5-49B3-84F6-700E317ED38D}"/>
                </a:ext>
              </a:extLst>
            </p:cNvPr>
            <p:cNvPicPr>
              <a:picLocks noChangeAspect="1"/>
            </p:cNvPicPr>
            <p:nvPr/>
          </p:nvPicPr>
          <p:blipFill>
            <a:blip r:embed="rId8"/>
            <a:stretch>
              <a:fillRect/>
            </a:stretch>
          </p:blipFill>
          <p:spPr>
            <a:xfrm>
              <a:off x="13611989" y="6190495"/>
              <a:ext cx="4124541" cy="1207838"/>
            </a:xfrm>
            <a:prstGeom prst="rect">
              <a:avLst/>
            </a:prstGeom>
          </p:spPr>
        </p:pic>
        <p:pic>
          <p:nvPicPr>
            <p:cNvPr id="21" name="Picture 20">
              <a:extLst>
                <a:ext uri="{FF2B5EF4-FFF2-40B4-BE49-F238E27FC236}">
                  <a16:creationId xmlns:a16="http://schemas.microsoft.com/office/drawing/2014/main" id="{85E01F75-F171-47A9-A7F9-EBA3A5FA9B59}"/>
                </a:ext>
              </a:extLst>
            </p:cNvPr>
            <p:cNvPicPr>
              <a:picLocks noChangeAspect="1"/>
            </p:cNvPicPr>
            <p:nvPr/>
          </p:nvPicPr>
          <p:blipFill>
            <a:blip r:embed="rId9"/>
            <a:stretch>
              <a:fillRect/>
            </a:stretch>
          </p:blipFill>
          <p:spPr>
            <a:xfrm>
              <a:off x="17813978" y="6225503"/>
              <a:ext cx="2221757" cy="1170508"/>
            </a:xfrm>
            <a:prstGeom prst="rect">
              <a:avLst/>
            </a:prstGeom>
          </p:spPr>
        </p:pic>
        <p:grpSp>
          <p:nvGrpSpPr>
            <p:cNvPr id="26" name="Group 25">
              <a:extLst>
                <a:ext uri="{FF2B5EF4-FFF2-40B4-BE49-F238E27FC236}">
                  <a16:creationId xmlns:a16="http://schemas.microsoft.com/office/drawing/2014/main" id="{C85E94BA-CBC4-4340-92C4-79EA552A2629}"/>
                </a:ext>
              </a:extLst>
            </p:cNvPr>
            <p:cNvGrpSpPr/>
            <p:nvPr/>
          </p:nvGrpSpPr>
          <p:grpSpPr>
            <a:xfrm>
              <a:off x="3724796" y="7580733"/>
              <a:ext cx="16349941" cy="1636221"/>
              <a:chOff x="2249201" y="7088422"/>
              <a:chExt cx="17591200" cy="1610553"/>
            </a:xfrm>
          </p:grpSpPr>
          <p:pic>
            <p:nvPicPr>
              <p:cNvPr id="22" name="Picture 21">
                <a:extLst>
                  <a:ext uri="{FF2B5EF4-FFF2-40B4-BE49-F238E27FC236}">
                    <a16:creationId xmlns:a16="http://schemas.microsoft.com/office/drawing/2014/main" id="{3E95F07A-48D1-48AC-B103-0E4C996FAAA2}"/>
                  </a:ext>
                </a:extLst>
              </p:cNvPr>
              <p:cNvPicPr>
                <a:picLocks noChangeAspect="1"/>
              </p:cNvPicPr>
              <p:nvPr/>
            </p:nvPicPr>
            <p:blipFill>
              <a:blip r:embed="rId10"/>
              <a:stretch>
                <a:fillRect/>
              </a:stretch>
            </p:blipFill>
            <p:spPr>
              <a:xfrm>
                <a:off x="2249201" y="7088422"/>
                <a:ext cx="5404847" cy="1532455"/>
              </a:xfrm>
              <a:prstGeom prst="rect">
                <a:avLst/>
              </a:prstGeom>
            </p:spPr>
          </p:pic>
          <p:pic>
            <p:nvPicPr>
              <p:cNvPr id="23" name="Picture 22">
                <a:extLst>
                  <a:ext uri="{FF2B5EF4-FFF2-40B4-BE49-F238E27FC236}">
                    <a16:creationId xmlns:a16="http://schemas.microsoft.com/office/drawing/2014/main" id="{B9E98AA9-72AA-43CC-94C8-58BB8072D2E0}"/>
                  </a:ext>
                </a:extLst>
              </p:cNvPr>
              <p:cNvPicPr>
                <a:picLocks noChangeAspect="1"/>
              </p:cNvPicPr>
              <p:nvPr/>
            </p:nvPicPr>
            <p:blipFill>
              <a:blip r:embed="rId11"/>
              <a:stretch>
                <a:fillRect/>
              </a:stretch>
            </p:blipFill>
            <p:spPr>
              <a:xfrm>
                <a:off x="7706918" y="7118676"/>
                <a:ext cx="5107024" cy="1529254"/>
              </a:xfrm>
              <a:prstGeom prst="rect">
                <a:avLst/>
              </a:prstGeom>
            </p:spPr>
          </p:pic>
          <p:pic>
            <p:nvPicPr>
              <p:cNvPr id="24" name="Picture 23">
                <a:extLst>
                  <a:ext uri="{FF2B5EF4-FFF2-40B4-BE49-F238E27FC236}">
                    <a16:creationId xmlns:a16="http://schemas.microsoft.com/office/drawing/2014/main" id="{A909A9C3-F03E-4F09-9D75-29C316E4D940}"/>
                  </a:ext>
                </a:extLst>
              </p:cNvPr>
              <p:cNvPicPr>
                <a:picLocks noChangeAspect="1"/>
              </p:cNvPicPr>
              <p:nvPr/>
            </p:nvPicPr>
            <p:blipFill>
              <a:blip r:embed="rId12"/>
              <a:stretch>
                <a:fillRect/>
              </a:stretch>
            </p:blipFill>
            <p:spPr>
              <a:xfrm>
                <a:off x="12866618" y="7108580"/>
                <a:ext cx="3675579" cy="1590395"/>
              </a:xfrm>
              <a:prstGeom prst="rect">
                <a:avLst/>
              </a:prstGeom>
            </p:spPr>
          </p:pic>
          <p:pic>
            <p:nvPicPr>
              <p:cNvPr id="25" name="Picture 24">
                <a:extLst>
                  <a:ext uri="{FF2B5EF4-FFF2-40B4-BE49-F238E27FC236}">
                    <a16:creationId xmlns:a16="http://schemas.microsoft.com/office/drawing/2014/main" id="{72DA7D19-0937-4AEA-82D8-1F6A3B1481CB}"/>
                  </a:ext>
                </a:extLst>
              </p:cNvPr>
              <p:cNvPicPr>
                <a:picLocks noChangeAspect="1"/>
              </p:cNvPicPr>
              <p:nvPr/>
            </p:nvPicPr>
            <p:blipFill>
              <a:blip r:embed="rId13"/>
              <a:stretch>
                <a:fillRect/>
              </a:stretch>
            </p:blipFill>
            <p:spPr>
              <a:xfrm>
                <a:off x="16659475" y="7088422"/>
                <a:ext cx="3180926" cy="1559508"/>
              </a:xfrm>
              <a:prstGeom prst="rect">
                <a:avLst/>
              </a:prstGeom>
            </p:spPr>
          </p:pic>
        </p:grpSp>
      </p:grpSp>
    </p:spTree>
    <p:extLst>
      <p:ext uri="{BB962C8B-B14F-4D97-AF65-F5344CB8AC3E}">
        <p14:creationId xmlns:p14="http://schemas.microsoft.com/office/powerpoint/2010/main" val="2942344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092BEDBE-73DE-4D47-BB5D-CF067F606EB0}"/>
              </a:ext>
            </a:extLst>
          </p:cNvPr>
          <p:cNvSpPr/>
          <p:nvPr/>
        </p:nvSpPr>
        <p:spPr>
          <a:xfrm>
            <a:off x="4345324" y="2758508"/>
            <a:ext cx="3287020" cy="2054032"/>
          </a:xfrm>
          <a:prstGeom prst="roundRect">
            <a:avLst/>
          </a:prstGeom>
          <a:solidFill>
            <a:srgbClr val="0000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66" name="Rectangle: Rounded Corners 65">
            <a:extLst>
              <a:ext uri="{FF2B5EF4-FFF2-40B4-BE49-F238E27FC236}">
                <a16:creationId xmlns:a16="http://schemas.microsoft.com/office/drawing/2014/main" id="{C3B1D9E8-D49B-4B14-A2FA-77A1204DB979}"/>
              </a:ext>
            </a:extLst>
          </p:cNvPr>
          <p:cNvSpPr/>
          <p:nvPr/>
        </p:nvSpPr>
        <p:spPr>
          <a:xfrm>
            <a:off x="534250" y="2760284"/>
            <a:ext cx="3214139" cy="2054032"/>
          </a:xfrm>
          <a:prstGeom prst="roundRect">
            <a:avLst/>
          </a:prstGeom>
          <a:solidFill>
            <a:srgbClr val="000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5" name="标题 4"/>
          <p:cNvSpPr>
            <a:spLocks noGrp="1"/>
          </p:cNvSpPr>
          <p:nvPr>
            <p:ph type="title"/>
          </p:nvPr>
        </p:nvSpPr>
        <p:spPr>
          <a:xfrm>
            <a:off x="248502" y="145052"/>
            <a:ext cx="11472089" cy="548141"/>
          </a:xfrm>
          <a:prstGeom prst="rect">
            <a:avLst/>
          </a:prstGeom>
        </p:spPr>
        <p:txBody>
          <a:bodyPr>
            <a:noAutofit/>
          </a:bodyPr>
          <a:lstStyle/>
          <a:p>
            <a:r>
              <a:rPr lang="en-US" altLang="zh-CN" sz="2700" b="1" dirty="0">
                <a:solidFill>
                  <a:srgbClr val="00B0F0"/>
                </a:solidFill>
                <a:latin typeface="Arial" panose="020B0604020202020204" pitchFamily="34" charset="0"/>
              </a:rPr>
              <a:t>Accelerating X86 Server Performance</a:t>
            </a:r>
            <a:endParaRPr lang="zh-CN" altLang="en-US" sz="2700" b="1" dirty="0">
              <a:solidFill>
                <a:srgbClr val="00B0F0"/>
              </a:solidFill>
            </a:endParaRPr>
          </a:p>
        </p:txBody>
      </p:sp>
      <p:sp>
        <p:nvSpPr>
          <p:cNvPr id="64" name="矩形 174">
            <a:extLst>
              <a:ext uri="{FF2B5EF4-FFF2-40B4-BE49-F238E27FC236}">
                <a16:creationId xmlns:a16="http://schemas.microsoft.com/office/drawing/2014/main" id="{F0AE7F26-3857-4AAF-B6B9-C9DE352EF907}"/>
              </a:ext>
            </a:extLst>
          </p:cNvPr>
          <p:cNvSpPr/>
          <p:nvPr/>
        </p:nvSpPr>
        <p:spPr>
          <a:xfrm>
            <a:off x="444989" y="1320117"/>
            <a:ext cx="3251211" cy="358240"/>
          </a:xfrm>
          <a:prstGeom prst="rect">
            <a:avLst/>
          </a:prstGeom>
        </p:spPr>
        <p:txBody>
          <a:bodyPr wrap="none">
            <a:spAutoFit/>
          </a:bodyPr>
          <a:lstStyle/>
          <a:p>
            <a:pPr marL="0" marR="0" lvl="0" indent="0" algn="ctr" defTabSz="329138" rtl="0" eaLnBrk="1" fontAlgn="auto" latinLnBrk="0" hangingPunct="1">
              <a:lnSpc>
                <a:spcPct val="100000"/>
              </a:lnSpc>
              <a:spcBef>
                <a:spcPts val="0"/>
              </a:spcBef>
              <a:spcAft>
                <a:spcPts val="0"/>
              </a:spcAft>
              <a:buClrTx/>
              <a:buSzTx/>
              <a:buFontTx/>
              <a:buNone/>
              <a:tabLst/>
              <a:defRPr/>
            </a:pPr>
            <a:r>
              <a:rPr kumimoji="0" lang="en-US" altLang="zh-CN" sz="1728" b="0" i="0" u="none" strike="noStrike" kern="120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ES3000 series intelligent SSDs</a:t>
            </a:r>
          </a:p>
        </p:txBody>
      </p:sp>
      <p:pic>
        <p:nvPicPr>
          <p:cNvPr id="2" name="Picture 1">
            <a:extLst>
              <a:ext uri="{FF2B5EF4-FFF2-40B4-BE49-F238E27FC236}">
                <a16:creationId xmlns:a16="http://schemas.microsoft.com/office/drawing/2014/main" id="{1657BC13-2782-4DEC-84A2-0C4BB9B725F7}"/>
              </a:ext>
            </a:extLst>
          </p:cNvPr>
          <p:cNvPicPr>
            <a:picLocks noChangeAspect="1"/>
          </p:cNvPicPr>
          <p:nvPr/>
        </p:nvPicPr>
        <p:blipFill>
          <a:blip r:embed="rId3"/>
          <a:stretch>
            <a:fillRect/>
          </a:stretch>
        </p:blipFill>
        <p:spPr>
          <a:xfrm>
            <a:off x="1087444" y="1756397"/>
            <a:ext cx="1756801" cy="866766"/>
          </a:xfrm>
          <a:prstGeom prst="rect">
            <a:avLst/>
          </a:prstGeom>
        </p:spPr>
      </p:pic>
      <p:sp>
        <p:nvSpPr>
          <p:cNvPr id="65" name="TextBox 5">
            <a:extLst>
              <a:ext uri="{FF2B5EF4-FFF2-40B4-BE49-F238E27FC236}">
                <a16:creationId xmlns:a16="http://schemas.microsoft.com/office/drawing/2014/main" id="{1A31939B-C28C-412D-94FC-4246645A66E5}"/>
              </a:ext>
            </a:extLst>
          </p:cNvPr>
          <p:cNvSpPr txBox="1"/>
          <p:nvPr/>
        </p:nvSpPr>
        <p:spPr>
          <a:xfrm>
            <a:off x="688555" y="2994471"/>
            <a:ext cx="2989109" cy="1539400"/>
          </a:xfrm>
          <a:prstGeom prst="rect">
            <a:avLst/>
          </a:prstGeom>
          <a:noFill/>
          <a:ln>
            <a:noFill/>
          </a:ln>
        </p:spPr>
        <p:txBody>
          <a:bodyPr wrap="square" rtlCol="0">
            <a:noAutofit/>
          </a:bodyPr>
          <a:lstStyle/>
          <a:p>
            <a:pPr marL="216027" marR="0" lvl="0" indent="-195453"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Optimal performance: </a:t>
            </a: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PCIe Gen4 1.66M Random read IOPS,</a:t>
            </a:r>
            <a:r>
              <a:rPr kumimoji="0" lang="zh-CN"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 </a:t>
            </a: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7.0GB/s </a:t>
            </a:r>
            <a:r>
              <a:rPr kumimoji="0" lang="zh-CN"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sequential read bandwidth</a:t>
            </a:r>
            <a:endPar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endParaRPr>
          </a:p>
          <a:p>
            <a:pPr marL="195453" marR="0" lvl="0" indent="-195453"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All-scenarios: low latency, high performance, large capacity</a:t>
            </a:r>
          </a:p>
          <a:p>
            <a:pPr marL="195453" marR="0" lvl="0" indent="-195453"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Service-aware: intelligent multi-stream, SR-IOV, atomic write</a:t>
            </a:r>
          </a:p>
        </p:txBody>
      </p:sp>
      <p:sp>
        <p:nvSpPr>
          <p:cNvPr id="67" name="椭圆 15">
            <a:extLst>
              <a:ext uri="{FF2B5EF4-FFF2-40B4-BE49-F238E27FC236}">
                <a16:creationId xmlns:a16="http://schemas.microsoft.com/office/drawing/2014/main" id="{ADF24069-5C98-42DA-8373-A51170831614}"/>
              </a:ext>
            </a:extLst>
          </p:cNvPr>
          <p:cNvSpPr>
            <a:spLocks noChangeAspect="1"/>
          </p:cNvSpPr>
          <p:nvPr/>
        </p:nvSpPr>
        <p:spPr>
          <a:xfrm>
            <a:off x="688555" y="4928964"/>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69" name="矩形 13">
            <a:extLst>
              <a:ext uri="{FF2B5EF4-FFF2-40B4-BE49-F238E27FC236}">
                <a16:creationId xmlns:a16="http://schemas.microsoft.com/office/drawing/2014/main" id="{4BA363CE-591F-459B-A405-BC26C915B641}"/>
              </a:ext>
            </a:extLst>
          </p:cNvPr>
          <p:cNvSpPr/>
          <p:nvPr/>
        </p:nvSpPr>
        <p:spPr>
          <a:xfrm>
            <a:off x="2147747" y="5148724"/>
            <a:ext cx="1235209"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Service life</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20% longer</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70" name="矩形 132">
            <a:extLst>
              <a:ext uri="{FF2B5EF4-FFF2-40B4-BE49-F238E27FC236}">
                <a16:creationId xmlns:a16="http://schemas.microsoft.com/office/drawing/2014/main" id="{B248ECC6-FCF8-4020-B8CA-74D157A973B8}"/>
              </a:ext>
            </a:extLst>
          </p:cNvPr>
          <p:cNvSpPr/>
          <p:nvPr/>
        </p:nvSpPr>
        <p:spPr>
          <a:xfrm>
            <a:off x="663814" y="5168131"/>
            <a:ext cx="1370291"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Performance</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100% up</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71" name="椭圆 15">
            <a:extLst>
              <a:ext uri="{FF2B5EF4-FFF2-40B4-BE49-F238E27FC236}">
                <a16:creationId xmlns:a16="http://schemas.microsoft.com/office/drawing/2014/main" id="{9A580C5A-AD56-4FE1-875E-713E80468CAC}"/>
              </a:ext>
            </a:extLst>
          </p:cNvPr>
          <p:cNvSpPr>
            <a:spLocks noChangeAspect="1"/>
          </p:cNvSpPr>
          <p:nvPr/>
        </p:nvSpPr>
        <p:spPr>
          <a:xfrm>
            <a:off x="2144446" y="4928964"/>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72" name="矩形 175">
            <a:extLst>
              <a:ext uri="{FF2B5EF4-FFF2-40B4-BE49-F238E27FC236}">
                <a16:creationId xmlns:a16="http://schemas.microsoft.com/office/drawing/2014/main" id="{9B937238-A305-405A-B80F-E02F67F175C7}"/>
              </a:ext>
            </a:extLst>
          </p:cNvPr>
          <p:cNvSpPr/>
          <p:nvPr/>
        </p:nvSpPr>
        <p:spPr>
          <a:xfrm>
            <a:off x="4098736" y="1332645"/>
            <a:ext cx="3411511" cy="358240"/>
          </a:xfrm>
          <a:prstGeom prst="rect">
            <a:avLst/>
          </a:prstGeom>
        </p:spPr>
        <p:txBody>
          <a:bodyPr wrap="none">
            <a:spAutoFit/>
          </a:bodyPr>
          <a:lstStyle/>
          <a:p>
            <a:pPr marL="0" marR="0" lvl="0" indent="0" algn="ctr" defTabSz="329138" rtl="0" eaLnBrk="1" fontAlgn="auto" latinLnBrk="0" hangingPunct="1">
              <a:lnSpc>
                <a:spcPct val="100000"/>
              </a:lnSpc>
              <a:spcBef>
                <a:spcPts val="0"/>
              </a:spcBef>
              <a:spcAft>
                <a:spcPts val="0"/>
              </a:spcAft>
              <a:buClrTx/>
              <a:buSzTx/>
              <a:buFontTx/>
              <a:buNone/>
              <a:tabLst/>
              <a:defRPr/>
            </a:pPr>
            <a:r>
              <a:rPr kumimoji="0" lang="en-US" altLang="zh-CN" sz="1728" b="0" i="0" u="none" strike="noStrike" kern="1200" cap="none" spc="0" normalizeH="0" baseline="0" noProof="0" dirty="0">
                <a:ln>
                  <a:noFill/>
                </a:ln>
                <a:solidFill>
                  <a:srgbClr val="56D3E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IN200/300 series intelligent NICs</a:t>
            </a:r>
          </a:p>
        </p:txBody>
      </p:sp>
      <p:sp>
        <p:nvSpPr>
          <p:cNvPr id="73" name="矩形 192">
            <a:extLst>
              <a:ext uri="{FF2B5EF4-FFF2-40B4-BE49-F238E27FC236}">
                <a16:creationId xmlns:a16="http://schemas.microsoft.com/office/drawing/2014/main" id="{A6AA3A5C-6FA3-4CE1-A103-C7039873839C}"/>
              </a:ext>
            </a:extLst>
          </p:cNvPr>
          <p:cNvSpPr/>
          <p:nvPr/>
        </p:nvSpPr>
        <p:spPr>
          <a:xfrm>
            <a:off x="7931317" y="1340252"/>
            <a:ext cx="2952424" cy="624145"/>
          </a:xfrm>
          <a:prstGeom prst="rect">
            <a:avLst/>
          </a:prstGeom>
        </p:spPr>
        <p:txBody>
          <a:bodyPr wrap="square">
            <a:spAutoFit/>
          </a:bodyPr>
          <a:lstStyle/>
          <a:p>
            <a:pPr marL="0" marR="0" lvl="0" indent="0" algn="ctr" defTabSz="329138" rtl="0" eaLnBrk="1" fontAlgn="auto" latinLnBrk="0" hangingPunct="0">
              <a:lnSpc>
                <a:spcPct val="100000"/>
              </a:lnSpc>
              <a:spcBef>
                <a:spcPts val="0"/>
              </a:spcBef>
              <a:spcAft>
                <a:spcPts val="0"/>
              </a:spcAft>
              <a:buClrTx/>
              <a:buSzTx/>
              <a:buFontTx/>
              <a:buNone/>
              <a:tabLst/>
              <a:defRPr/>
            </a:pPr>
            <a:r>
              <a:rPr kumimoji="0" lang="en-US" altLang="zh-CN" sz="1728" b="0" i="0" u="none" strike="noStrike" kern="0" cap="none" spc="0" normalizeH="0" baseline="0" noProof="0" dirty="0">
                <a:ln>
                  <a:noFill/>
                </a:ln>
                <a:solidFill>
                  <a:srgbClr val="56D3E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Atlas 300 AI accelerator card</a:t>
            </a:r>
          </a:p>
        </p:txBody>
      </p:sp>
      <p:pic>
        <p:nvPicPr>
          <p:cNvPr id="74" name="Picture 73">
            <a:extLst>
              <a:ext uri="{FF2B5EF4-FFF2-40B4-BE49-F238E27FC236}">
                <a16:creationId xmlns:a16="http://schemas.microsoft.com/office/drawing/2014/main" id="{2EFB9A83-C9B9-48DD-B21C-9E75F2EA5F39}"/>
              </a:ext>
            </a:extLst>
          </p:cNvPr>
          <p:cNvPicPr>
            <a:picLocks noChangeAspect="1"/>
          </p:cNvPicPr>
          <p:nvPr/>
        </p:nvPicPr>
        <p:blipFill>
          <a:blip r:embed="rId4"/>
          <a:stretch>
            <a:fillRect/>
          </a:stretch>
        </p:blipFill>
        <p:spPr>
          <a:xfrm>
            <a:off x="4690186" y="1756397"/>
            <a:ext cx="2012747" cy="921178"/>
          </a:xfrm>
          <a:prstGeom prst="rect">
            <a:avLst/>
          </a:prstGeom>
        </p:spPr>
      </p:pic>
      <p:pic>
        <p:nvPicPr>
          <p:cNvPr id="75" name="Picture 74">
            <a:extLst>
              <a:ext uri="{FF2B5EF4-FFF2-40B4-BE49-F238E27FC236}">
                <a16:creationId xmlns:a16="http://schemas.microsoft.com/office/drawing/2014/main" id="{9FC5138F-9E4B-4A6E-AAB0-5B7C508783DE}"/>
              </a:ext>
            </a:extLst>
          </p:cNvPr>
          <p:cNvPicPr>
            <a:picLocks noChangeAspect="1"/>
          </p:cNvPicPr>
          <p:nvPr/>
        </p:nvPicPr>
        <p:blipFill>
          <a:blip r:embed="rId5"/>
          <a:stretch>
            <a:fillRect/>
          </a:stretch>
        </p:blipFill>
        <p:spPr>
          <a:xfrm>
            <a:off x="8840556" y="1756397"/>
            <a:ext cx="1325840" cy="863337"/>
          </a:xfrm>
          <a:prstGeom prst="rect">
            <a:avLst/>
          </a:prstGeom>
        </p:spPr>
      </p:pic>
      <p:sp>
        <p:nvSpPr>
          <p:cNvPr id="76" name="矩形 166">
            <a:extLst>
              <a:ext uri="{FF2B5EF4-FFF2-40B4-BE49-F238E27FC236}">
                <a16:creationId xmlns:a16="http://schemas.microsoft.com/office/drawing/2014/main" id="{4FCA6535-8BD5-4F6B-B851-F6FBE1C653B8}"/>
              </a:ext>
            </a:extLst>
          </p:cNvPr>
          <p:cNvSpPr/>
          <p:nvPr/>
        </p:nvSpPr>
        <p:spPr>
          <a:xfrm>
            <a:off x="4529725" y="3032894"/>
            <a:ext cx="2969556" cy="1539524"/>
          </a:xfrm>
          <a:prstGeom prst="rect">
            <a:avLst/>
          </a:prstGeom>
        </p:spPr>
        <p:txBody>
          <a:bodyPr wrap="square">
            <a:spAutoFit/>
          </a:bodyPr>
          <a:lstStyle/>
          <a:p>
            <a:pPr marL="123444" marR="0" lvl="0" indent="-123444"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Converged: 10GE/25GE/40GE/100GE, 8G/16G/32G FC</a:t>
            </a:r>
          </a:p>
          <a:p>
            <a:pPr marL="123444" marR="0" lvl="0" indent="-123444"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Accelerated: RoCE</a:t>
            </a:r>
          </a:p>
          <a:p>
            <a:pPr marL="123444" marR="0" lvl="0" indent="-123444" algn="l" defTabSz="329138"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Reliable: industry unique to support firmware upgrade without service interruption</a:t>
            </a:r>
          </a:p>
        </p:txBody>
      </p:sp>
      <p:sp>
        <p:nvSpPr>
          <p:cNvPr id="77" name="矩形 130">
            <a:extLst>
              <a:ext uri="{FF2B5EF4-FFF2-40B4-BE49-F238E27FC236}">
                <a16:creationId xmlns:a16="http://schemas.microsoft.com/office/drawing/2014/main" id="{383E634F-8E13-48C4-9EDC-81D3C4F107A2}"/>
              </a:ext>
            </a:extLst>
          </p:cNvPr>
          <p:cNvSpPr/>
          <p:nvPr/>
        </p:nvSpPr>
        <p:spPr>
          <a:xfrm>
            <a:off x="4602723" y="5161633"/>
            <a:ext cx="1145038"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CPU offload</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15%</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78" name="椭圆 15">
            <a:extLst>
              <a:ext uri="{FF2B5EF4-FFF2-40B4-BE49-F238E27FC236}">
                <a16:creationId xmlns:a16="http://schemas.microsoft.com/office/drawing/2014/main" id="{7D345B39-9DBC-44EF-B5F5-EDCBA22C8798}"/>
              </a:ext>
            </a:extLst>
          </p:cNvPr>
          <p:cNvSpPr>
            <a:spLocks noChangeAspect="1"/>
          </p:cNvSpPr>
          <p:nvPr/>
        </p:nvSpPr>
        <p:spPr>
          <a:xfrm>
            <a:off x="4602723" y="4926462"/>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79" name="椭圆 15">
            <a:extLst>
              <a:ext uri="{FF2B5EF4-FFF2-40B4-BE49-F238E27FC236}">
                <a16:creationId xmlns:a16="http://schemas.microsoft.com/office/drawing/2014/main" id="{71790C14-F198-4C0B-A1C0-939FBEC1708A}"/>
              </a:ext>
            </a:extLst>
          </p:cNvPr>
          <p:cNvSpPr>
            <a:spLocks noChangeAspect="1"/>
          </p:cNvSpPr>
          <p:nvPr/>
        </p:nvSpPr>
        <p:spPr>
          <a:xfrm>
            <a:off x="5928103" y="4945423"/>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80" name="矩形 130">
            <a:extLst>
              <a:ext uri="{FF2B5EF4-FFF2-40B4-BE49-F238E27FC236}">
                <a16:creationId xmlns:a16="http://schemas.microsoft.com/office/drawing/2014/main" id="{3A935CB1-A712-4F05-B94A-12CEE5FE7F91}"/>
              </a:ext>
            </a:extLst>
          </p:cNvPr>
          <p:cNvSpPr/>
          <p:nvPr/>
        </p:nvSpPr>
        <p:spPr>
          <a:xfrm>
            <a:off x="8497048" y="5120485"/>
            <a:ext cx="1145038"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CPU offload</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15%</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81" name="椭圆 15">
            <a:extLst>
              <a:ext uri="{FF2B5EF4-FFF2-40B4-BE49-F238E27FC236}">
                <a16:creationId xmlns:a16="http://schemas.microsoft.com/office/drawing/2014/main" id="{5237A801-1C19-4B16-BE6A-5FCD017F1882}"/>
              </a:ext>
            </a:extLst>
          </p:cNvPr>
          <p:cNvSpPr>
            <a:spLocks noChangeAspect="1"/>
          </p:cNvSpPr>
          <p:nvPr/>
        </p:nvSpPr>
        <p:spPr>
          <a:xfrm>
            <a:off x="8497048" y="4885314"/>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82" name="椭圆 15">
            <a:extLst>
              <a:ext uri="{FF2B5EF4-FFF2-40B4-BE49-F238E27FC236}">
                <a16:creationId xmlns:a16="http://schemas.microsoft.com/office/drawing/2014/main" id="{DC068787-9D27-465D-B93D-74EC4EB8FB67}"/>
              </a:ext>
            </a:extLst>
          </p:cNvPr>
          <p:cNvSpPr>
            <a:spLocks noChangeAspect="1"/>
          </p:cNvSpPr>
          <p:nvPr/>
        </p:nvSpPr>
        <p:spPr>
          <a:xfrm>
            <a:off x="9822429" y="4906744"/>
            <a:ext cx="1235209" cy="889108"/>
          </a:xfrm>
          <a:prstGeom prst="ellipse">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284"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83" name="矩形 131">
            <a:extLst>
              <a:ext uri="{FF2B5EF4-FFF2-40B4-BE49-F238E27FC236}">
                <a16:creationId xmlns:a16="http://schemas.microsoft.com/office/drawing/2014/main" id="{C09723F3-02F0-407F-92FB-35B3CED0467C}"/>
              </a:ext>
            </a:extLst>
          </p:cNvPr>
          <p:cNvSpPr/>
          <p:nvPr/>
        </p:nvSpPr>
        <p:spPr>
          <a:xfrm>
            <a:off x="5984546" y="5122590"/>
            <a:ext cx="1122323"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Latency</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30% less</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84" name="矩形 133">
            <a:extLst>
              <a:ext uri="{FF2B5EF4-FFF2-40B4-BE49-F238E27FC236}">
                <a16:creationId xmlns:a16="http://schemas.microsoft.com/office/drawing/2014/main" id="{C845D9F7-442A-4493-9702-F42C50BB3687}"/>
              </a:ext>
            </a:extLst>
          </p:cNvPr>
          <p:cNvSpPr/>
          <p:nvPr/>
        </p:nvSpPr>
        <p:spPr>
          <a:xfrm>
            <a:off x="9876106" y="5139293"/>
            <a:ext cx="1203638" cy="516808"/>
          </a:xfrm>
          <a:prstGeom prst="rect">
            <a:avLst/>
          </a:prstGeom>
        </p:spPr>
        <p:txBody>
          <a:bodyPr wrap="square">
            <a:spAutoFit/>
          </a:bodyPr>
          <a:lstStyle/>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Performance</a:t>
            </a:r>
          </a:p>
          <a:p>
            <a:pPr marL="0" marR="0" lvl="0" indent="0" algn="ctr" defTabSz="410766" rtl="0" eaLnBrk="1" fontAlgn="auto" latinLnBrk="0" hangingPunct="0">
              <a:lnSpc>
                <a:spcPct val="100000"/>
              </a:lnSpc>
              <a:spcBef>
                <a:spcPts val="162"/>
              </a:spcBef>
              <a:spcAft>
                <a:spcPts val="0"/>
              </a:spcAft>
              <a:buClrTx/>
              <a:buSzTx/>
              <a:buFontTx/>
              <a:buNone/>
              <a:tabLst/>
              <a:defRPr/>
            </a:pPr>
            <a:r>
              <a:rPr kumimoji="0" lang="en-US" altLang="zh-CN"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64-Ch HD</a:t>
            </a:r>
            <a:endParaRPr kumimoji="0" lang="zh-CN" altLang="en-US" sz="1296" b="1" i="0" u="none" strike="noStrike" kern="0" cap="none" spc="0" normalizeH="0" baseline="0" noProof="0" dirty="0">
              <a:ln>
                <a:noFill/>
              </a:ln>
              <a:solidFill>
                <a:srgbClr val="76DBF4"/>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86" name="Rectangle: Rounded Corners 85">
            <a:extLst>
              <a:ext uri="{FF2B5EF4-FFF2-40B4-BE49-F238E27FC236}">
                <a16:creationId xmlns:a16="http://schemas.microsoft.com/office/drawing/2014/main" id="{A7C5458F-6F48-4260-9783-787CE147E5A2}"/>
              </a:ext>
            </a:extLst>
          </p:cNvPr>
          <p:cNvSpPr/>
          <p:nvPr/>
        </p:nvSpPr>
        <p:spPr>
          <a:xfrm>
            <a:off x="8088747" y="2760284"/>
            <a:ext cx="3287020" cy="2052257"/>
          </a:xfrm>
          <a:prstGeom prst="roundRect">
            <a:avLst/>
          </a:prstGeom>
          <a:solidFill>
            <a:srgbClr val="0000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766" rtl="0"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87" name="矩形 129">
            <a:extLst>
              <a:ext uri="{FF2B5EF4-FFF2-40B4-BE49-F238E27FC236}">
                <a16:creationId xmlns:a16="http://schemas.microsoft.com/office/drawing/2014/main" id="{43EFC20D-A871-40FE-8D8A-0AA755CEBA99}"/>
              </a:ext>
            </a:extLst>
          </p:cNvPr>
          <p:cNvSpPr/>
          <p:nvPr/>
        </p:nvSpPr>
        <p:spPr>
          <a:xfrm>
            <a:off x="8497871" y="3109092"/>
            <a:ext cx="2288430" cy="1115049"/>
          </a:xfrm>
          <a:prstGeom prst="rect">
            <a:avLst/>
          </a:prstGeom>
        </p:spPr>
        <p:txBody>
          <a:bodyPr wrap="square">
            <a:spAutoFit/>
          </a:bodyPr>
          <a:lstStyle/>
          <a:p>
            <a:pPr marL="123444" marR="0" lvl="0" indent="-123444" algn="l" defTabSz="410766"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ea typeface="方正兰亭准黑简体" panose="02000000000000000000" pitchFamily="2" charset="-122"/>
                <a:cs typeface="Arial" panose="020B0604020202020204" pitchFamily="34" charset="0"/>
                <a:sym typeface="Helvetica Neue"/>
              </a:rPr>
              <a:t>Powerful computing: </a:t>
            </a: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64 TOPS of INT8</a:t>
            </a:r>
          </a:p>
          <a:p>
            <a:pPr marL="123444" marR="0" lvl="0" indent="-123444" algn="l" defTabSz="410766" rtl="0" eaLnBrk="1" fontAlgn="auto" latinLnBrk="0" hangingPunct="0">
              <a:lnSpc>
                <a:spcPct val="100000"/>
              </a:lnSpc>
              <a:spcBef>
                <a:spcPts val="162"/>
              </a:spcBef>
              <a:spcAft>
                <a:spcPts val="0"/>
              </a:spcAft>
              <a:buClrTx/>
              <a:buSzTx/>
              <a:buFont typeface="Arial" panose="020B0604020202020204" pitchFamily="34" charset="0"/>
              <a:buChar char="•"/>
              <a:tabLst/>
              <a:defRPr/>
            </a:pPr>
            <a:r>
              <a:rPr kumimoji="0" lang="en-US" altLang="zh-CN" sz="1296" b="0" i="0" u="none" strike="noStrike" kern="0" cap="none" spc="0" normalizeH="0" baseline="0" noProof="0" dirty="0">
                <a:ln>
                  <a:noFill/>
                </a:ln>
                <a:solidFill>
                  <a:srgbClr val="76DBF4"/>
                </a:solidFill>
                <a:effectLst/>
                <a:uLnTx/>
                <a:uFillTx/>
                <a:latin typeface="Arial" panose="020B0604020202020204" pitchFamily="34" charset="0"/>
                <a:cs typeface="Arial" panose="020B0604020202020204" pitchFamily="34" charset="0"/>
                <a:sym typeface="Helvetica Neue"/>
              </a:rPr>
              <a:t>High-density video parsing: 64-channel HD video real-time analytics</a:t>
            </a:r>
          </a:p>
        </p:txBody>
      </p:sp>
    </p:spTree>
    <p:extLst>
      <p:ext uri="{BB962C8B-B14F-4D97-AF65-F5344CB8AC3E}">
        <p14:creationId xmlns:p14="http://schemas.microsoft.com/office/powerpoint/2010/main" val="147393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03E49F-BBF1-4542-8A6B-321FB2975277}"/>
              </a:ext>
            </a:extLst>
          </p:cNvPr>
          <p:cNvSpPr>
            <a:spLocks noGrp="1"/>
          </p:cNvSpPr>
          <p:nvPr>
            <p:ph type="sldNum" sz="quarter" idx="12"/>
          </p:nvPr>
        </p:nvSpPr>
        <p:spPr>
          <a:xfrm>
            <a:off x="177004" y="6507939"/>
            <a:ext cx="512806" cy="18788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8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595957"/>
              </a:solidFill>
              <a:effectLst/>
              <a:uLnTx/>
              <a:uFillTx/>
              <a:latin typeface="Arial"/>
              <a:ea typeface="Microsoft YaHei Light"/>
              <a:cs typeface="+mn-cs"/>
            </a:endParaRPr>
          </a:p>
        </p:txBody>
      </p:sp>
      <p:grpSp>
        <p:nvGrpSpPr>
          <p:cNvPr id="54" name="Group 53">
            <a:extLst>
              <a:ext uri="{FF2B5EF4-FFF2-40B4-BE49-F238E27FC236}">
                <a16:creationId xmlns:a16="http://schemas.microsoft.com/office/drawing/2014/main" id="{17CF345E-CC7D-4545-9B8F-7988749395CB}"/>
              </a:ext>
            </a:extLst>
          </p:cNvPr>
          <p:cNvGrpSpPr/>
          <p:nvPr/>
        </p:nvGrpSpPr>
        <p:grpSpPr>
          <a:xfrm>
            <a:off x="276109" y="935077"/>
            <a:ext cx="11639781" cy="5293445"/>
            <a:chOff x="294352" y="896573"/>
            <a:chExt cx="11639781" cy="5293445"/>
          </a:xfrm>
        </p:grpSpPr>
        <p:sp>
          <p:nvSpPr>
            <p:cNvPr id="55" name="Rectangle 54">
              <a:extLst>
                <a:ext uri="{FF2B5EF4-FFF2-40B4-BE49-F238E27FC236}">
                  <a16:creationId xmlns:a16="http://schemas.microsoft.com/office/drawing/2014/main" id="{838F0EB9-54D9-4F89-95FB-297A9183A698}"/>
                </a:ext>
              </a:extLst>
            </p:cNvPr>
            <p:cNvSpPr/>
            <p:nvPr/>
          </p:nvSpPr>
          <p:spPr>
            <a:xfrm>
              <a:off x="344271" y="896573"/>
              <a:ext cx="11589862" cy="1195077"/>
            </a:xfrm>
            <a:prstGeom prst="rect">
              <a:avLst/>
            </a:prstGeom>
            <a:solidFill>
              <a:srgbClr val="0070C0">
                <a:alpha val="76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56" name="Rectangle 55">
              <a:extLst>
                <a:ext uri="{FF2B5EF4-FFF2-40B4-BE49-F238E27FC236}">
                  <a16:creationId xmlns:a16="http://schemas.microsoft.com/office/drawing/2014/main" id="{F03A600B-1D7A-4998-BB54-2B293D51A39A}"/>
                </a:ext>
              </a:extLst>
            </p:cNvPr>
            <p:cNvSpPr/>
            <p:nvPr/>
          </p:nvSpPr>
          <p:spPr>
            <a:xfrm>
              <a:off x="338339" y="2144764"/>
              <a:ext cx="11589862" cy="2951725"/>
            </a:xfrm>
            <a:prstGeom prst="rect">
              <a:avLst/>
            </a:prstGeom>
            <a:solidFill>
              <a:srgbClr val="0000DE">
                <a:alpha val="5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57" name="Rectangle 56">
              <a:extLst>
                <a:ext uri="{FF2B5EF4-FFF2-40B4-BE49-F238E27FC236}">
                  <a16:creationId xmlns:a16="http://schemas.microsoft.com/office/drawing/2014/main" id="{D0DE8F69-DA12-41AB-A34B-7DD642D6AC75}"/>
                </a:ext>
              </a:extLst>
            </p:cNvPr>
            <p:cNvSpPr/>
            <p:nvPr/>
          </p:nvSpPr>
          <p:spPr>
            <a:xfrm>
              <a:off x="338339" y="5177318"/>
              <a:ext cx="11589862" cy="956525"/>
            </a:xfrm>
            <a:prstGeom prst="rect">
              <a:avLst/>
            </a:prstGeom>
            <a:solidFill>
              <a:srgbClr val="0903F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cxnSp>
          <p:nvCxnSpPr>
            <p:cNvPr id="58" name="Straight Connector 57">
              <a:extLst>
                <a:ext uri="{FF2B5EF4-FFF2-40B4-BE49-F238E27FC236}">
                  <a16:creationId xmlns:a16="http://schemas.microsoft.com/office/drawing/2014/main" id="{3C52E75A-EAC7-45C8-882F-9D5F3D7F1C6E}"/>
                </a:ext>
              </a:extLst>
            </p:cNvPr>
            <p:cNvCxnSpPr>
              <a:cxnSpLocks/>
            </p:cNvCxnSpPr>
            <p:nvPr/>
          </p:nvCxnSpPr>
          <p:spPr>
            <a:xfrm flipH="1">
              <a:off x="9976721" y="3643483"/>
              <a:ext cx="236624" cy="340650"/>
            </a:xfrm>
            <a:prstGeom prst="line">
              <a:avLst/>
            </a:prstGeom>
            <a:noFill/>
            <a:ln w="25400" cap="rnd" cmpd="sng" algn="ctr">
              <a:solidFill>
                <a:srgbClr val="76DBF4"/>
              </a:solidFill>
              <a:prstDash val="solid"/>
            </a:ln>
            <a:effectLst/>
          </p:spPr>
        </p:cxnSp>
        <p:sp>
          <p:nvSpPr>
            <p:cNvPr id="59" name="Rectangle: Rounded Corners 58">
              <a:extLst>
                <a:ext uri="{FF2B5EF4-FFF2-40B4-BE49-F238E27FC236}">
                  <a16:creationId xmlns:a16="http://schemas.microsoft.com/office/drawing/2014/main" id="{E3B88D6E-9DFB-44A9-9C61-28D8D3DB3505}"/>
                </a:ext>
              </a:extLst>
            </p:cNvPr>
            <p:cNvSpPr/>
            <p:nvPr/>
          </p:nvSpPr>
          <p:spPr>
            <a:xfrm>
              <a:off x="1790522" y="3872418"/>
              <a:ext cx="471008" cy="23694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pic>
          <p:nvPicPr>
            <p:cNvPr id="60" name="Picture 59">
              <a:extLst>
                <a:ext uri="{FF2B5EF4-FFF2-40B4-BE49-F238E27FC236}">
                  <a16:creationId xmlns:a16="http://schemas.microsoft.com/office/drawing/2014/main" id="{2C3827D0-199E-4AEE-9F6F-7CD2807495EA}"/>
                </a:ext>
              </a:extLst>
            </p:cNvPr>
            <p:cNvPicPr>
              <a:picLocks noChangeAspect="1"/>
            </p:cNvPicPr>
            <p:nvPr/>
          </p:nvPicPr>
          <p:blipFill>
            <a:blip r:embed="rId3"/>
            <a:stretch>
              <a:fillRect/>
            </a:stretch>
          </p:blipFill>
          <p:spPr>
            <a:xfrm>
              <a:off x="1451022" y="4193855"/>
              <a:ext cx="1150008" cy="291793"/>
            </a:xfrm>
            <a:prstGeom prst="rect">
              <a:avLst/>
            </a:prstGeom>
          </p:spPr>
        </p:pic>
        <p:sp>
          <p:nvSpPr>
            <p:cNvPr id="61" name="Rectangle: Rounded Corners 60">
              <a:extLst>
                <a:ext uri="{FF2B5EF4-FFF2-40B4-BE49-F238E27FC236}">
                  <a16:creationId xmlns:a16="http://schemas.microsoft.com/office/drawing/2014/main" id="{F654074A-D4AA-4299-B175-245DA3C12429}"/>
                </a:ext>
              </a:extLst>
            </p:cNvPr>
            <p:cNvSpPr/>
            <p:nvPr/>
          </p:nvSpPr>
          <p:spPr>
            <a:xfrm>
              <a:off x="1790522" y="3601491"/>
              <a:ext cx="471008" cy="236654"/>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62" name="TextBox 111">
              <a:extLst>
                <a:ext uri="{FF2B5EF4-FFF2-40B4-BE49-F238E27FC236}">
                  <a16:creationId xmlns:a16="http://schemas.microsoft.com/office/drawing/2014/main" id="{757A20F7-6A70-4627-AB55-BC118B70C02C}"/>
                </a:ext>
              </a:extLst>
            </p:cNvPr>
            <p:cNvSpPr txBox="1"/>
            <p:nvPr/>
          </p:nvSpPr>
          <p:spPr>
            <a:xfrm>
              <a:off x="1790522" y="3638590"/>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63" name="TextBox 111">
              <a:extLst>
                <a:ext uri="{FF2B5EF4-FFF2-40B4-BE49-F238E27FC236}">
                  <a16:creationId xmlns:a16="http://schemas.microsoft.com/office/drawing/2014/main" id="{1E8F58B1-F4DF-44DA-AB52-F2222358F43F}"/>
                </a:ext>
              </a:extLst>
            </p:cNvPr>
            <p:cNvSpPr txBox="1"/>
            <p:nvPr/>
          </p:nvSpPr>
          <p:spPr>
            <a:xfrm>
              <a:off x="1790521" y="3881147"/>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sp>
          <p:nvSpPr>
            <p:cNvPr id="64" name="TextBox 111">
              <a:extLst>
                <a:ext uri="{FF2B5EF4-FFF2-40B4-BE49-F238E27FC236}">
                  <a16:creationId xmlns:a16="http://schemas.microsoft.com/office/drawing/2014/main" id="{B04A8351-19DA-4BFD-BF97-FE221C5D9A74}"/>
                </a:ext>
              </a:extLst>
            </p:cNvPr>
            <p:cNvSpPr txBox="1"/>
            <p:nvPr/>
          </p:nvSpPr>
          <p:spPr>
            <a:xfrm>
              <a:off x="344271" y="3523482"/>
              <a:ext cx="938613" cy="59093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Apps Deployment Model</a:t>
              </a:r>
            </a:p>
          </p:txBody>
        </p:sp>
        <p:sp>
          <p:nvSpPr>
            <p:cNvPr id="65" name="TextBox 111">
              <a:extLst>
                <a:ext uri="{FF2B5EF4-FFF2-40B4-BE49-F238E27FC236}">
                  <a16:creationId xmlns:a16="http://schemas.microsoft.com/office/drawing/2014/main" id="{D03FAFF2-3EFA-44A6-94BE-13A0BDB0087F}"/>
                </a:ext>
              </a:extLst>
            </p:cNvPr>
            <p:cNvSpPr txBox="1"/>
            <p:nvPr/>
          </p:nvSpPr>
          <p:spPr>
            <a:xfrm>
              <a:off x="1440077" y="4530908"/>
              <a:ext cx="1209567"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One App/Server</a:t>
              </a:r>
            </a:p>
          </p:txBody>
        </p:sp>
        <p:sp>
          <p:nvSpPr>
            <p:cNvPr id="66" name="Arrow: Right 65">
              <a:extLst>
                <a:ext uri="{FF2B5EF4-FFF2-40B4-BE49-F238E27FC236}">
                  <a16:creationId xmlns:a16="http://schemas.microsoft.com/office/drawing/2014/main" id="{05B0C6F0-DC6D-49E3-930A-599EE32C03D8}"/>
                </a:ext>
              </a:extLst>
            </p:cNvPr>
            <p:cNvSpPr/>
            <p:nvPr/>
          </p:nvSpPr>
          <p:spPr>
            <a:xfrm>
              <a:off x="2686586" y="3767969"/>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67" name="Arrow: Right 66">
              <a:extLst>
                <a:ext uri="{FF2B5EF4-FFF2-40B4-BE49-F238E27FC236}">
                  <a16:creationId xmlns:a16="http://schemas.microsoft.com/office/drawing/2014/main" id="{F75B5474-53BC-414B-8A7E-EF5703B92050}"/>
                </a:ext>
              </a:extLst>
            </p:cNvPr>
            <p:cNvSpPr/>
            <p:nvPr/>
          </p:nvSpPr>
          <p:spPr>
            <a:xfrm>
              <a:off x="4515230" y="3767354"/>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68" name="Arrow: Right 67">
              <a:extLst>
                <a:ext uri="{FF2B5EF4-FFF2-40B4-BE49-F238E27FC236}">
                  <a16:creationId xmlns:a16="http://schemas.microsoft.com/office/drawing/2014/main" id="{1878B8E8-46CF-41F6-BDB8-22CA9440D9BF}"/>
                </a:ext>
              </a:extLst>
            </p:cNvPr>
            <p:cNvSpPr/>
            <p:nvPr/>
          </p:nvSpPr>
          <p:spPr>
            <a:xfrm>
              <a:off x="6345251" y="3756862"/>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69" name="TextBox 111">
              <a:extLst>
                <a:ext uri="{FF2B5EF4-FFF2-40B4-BE49-F238E27FC236}">
                  <a16:creationId xmlns:a16="http://schemas.microsoft.com/office/drawing/2014/main" id="{D786CB11-D4E9-47F8-AD44-5F866B2D9F82}"/>
                </a:ext>
              </a:extLst>
            </p:cNvPr>
            <p:cNvSpPr txBox="1"/>
            <p:nvPr/>
          </p:nvSpPr>
          <p:spPr>
            <a:xfrm>
              <a:off x="1366227" y="4758698"/>
              <a:ext cx="1234803" cy="225318"/>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Before 200X</a:t>
              </a:r>
            </a:p>
          </p:txBody>
        </p:sp>
        <p:grpSp>
          <p:nvGrpSpPr>
            <p:cNvPr id="70" name="Group 69">
              <a:extLst>
                <a:ext uri="{FF2B5EF4-FFF2-40B4-BE49-F238E27FC236}">
                  <a16:creationId xmlns:a16="http://schemas.microsoft.com/office/drawing/2014/main" id="{813116C3-AFF7-4F1A-93AA-5108E37C9624}"/>
                </a:ext>
              </a:extLst>
            </p:cNvPr>
            <p:cNvGrpSpPr/>
            <p:nvPr/>
          </p:nvGrpSpPr>
          <p:grpSpPr>
            <a:xfrm>
              <a:off x="2975721" y="3004500"/>
              <a:ext cx="1467344" cy="1979516"/>
              <a:chOff x="12118114" y="12262505"/>
              <a:chExt cx="5434609" cy="7331540"/>
            </a:xfrm>
          </p:grpSpPr>
          <p:pic>
            <p:nvPicPr>
              <p:cNvPr id="208" name="Picture 207">
                <a:extLst>
                  <a:ext uri="{FF2B5EF4-FFF2-40B4-BE49-F238E27FC236}">
                    <a16:creationId xmlns:a16="http://schemas.microsoft.com/office/drawing/2014/main" id="{B8125741-643D-4E2A-9FC4-5F1CD0565832}"/>
                  </a:ext>
                </a:extLst>
              </p:cNvPr>
              <p:cNvPicPr>
                <a:picLocks noChangeAspect="1"/>
              </p:cNvPicPr>
              <p:nvPr/>
            </p:nvPicPr>
            <p:blipFill>
              <a:blip r:embed="rId3"/>
              <a:stretch>
                <a:fillRect/>
              </a:stretch>
            </p:blipFill>
            <p:spPr>
              <a:xfrm>
                <a:off x="12532030" y="16667523"/>
                <a:ext cx="4259289" cy="1080715"/>
              </a:xfrm>
              <a:prstGeom prst="rect">
                <a:avLst/>
              </a:prstGeom>
            </p:spPr>
          </p:pic>
          <p:grpSp>
            <p:nvGrpSpPr>
              <p:cNvPr id="209" name="Group 208">
                <a:extLst>
                  <a:ext uri="{FF2B5EF4-FFF2-40B4-BE49-F238E27FC236}">
                    <a16:creationId xmlns:a16="http://schemas.microsoft.com/office/drawing/2014/main" id="{662C7E3F-FD78-45BF-8B21-DAA0C5CCE66F}"/>
                  </a:ext>
                </a:extLst>
              </p:cNvPr>
              <p:cNvGrpSpPr/>
              <p:nvPr/>
            </p:nvGrpSpPr>
            <p:grpSpPr>
              <a:xfrm>
                <a:off x="12118115" y="13137495"/>
                <a:ext cx="1744474" cy="1896465"/>
                <a:chOff x="11617438" y="16928867"/>
                <a:chExt cx="1744474" cy="1896465"/>
              </a:xfrm>
            </p:grpSpPr>
            <p:sp>
              <p:nvSpPr>
                <p:cNvPr id="223" name="Rectangle: Rounded Corners 222">
                  <a:extLst>
                    <a:ext uri="{FF2B5EF4-FFF2-40B4-BE49-F238E27FC236}">
                      <a16:creationId xmlns:a16="http://schemas.microsoft.com/office/drawing/2014/main" id="{544D8A24-DB8E-4A54-A9B3-579610715FC1}"/>
                    </a:ext>
                  </a:extLst>
                </p:cNvPr>
                <p:cNvSpPr/>
                <p:nvPr/>
              </p:nvSpPr>
              <p:spPr>
                <a:xfrm>
                  <a:off x="11617439" y="17779904"/>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24" name="Rectangle: Rounded Corners 223">
                  <a:extLst>
                    <a:ext uri="{FF2B5EF4-FFF2-40B4-BE49-F238E27FC236}">
                      <a16:creationId xmlns:a16="http://schemas.microsoft.com/office/drawing/2014/main" id="{62835BC5-3D12-4C92-94F4-78D6400BC9C1}"/>
                    </a:ext>
                  </a:extLst>
                </p:cNvPr>
                <p:cNvSpPr/>
                <p:nvPr/>
              </p:nvSpPr>
              <p:spPr>
                <a:xfrm>
                  <a:off x="11617439" y="16928867"/>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25" name="TextBox 111">
                  <a:extLst>
                    <a:ext uri="{FF2B5EF4-FFF2-40B4-BE49-F238E27FC236}">
                      <a16:creationId xmlns:a16="http://schemas.microsoft.com/office/drawing/2014/main" id="{45E4EC85-CD9B-4578-A5FB-8DEF4771E2AF}"/>
                    </a:ext>
                  </a:extLst>
                </p:cNvPr>
                <p:cNvSpPr txBox="1"/>
                <p:nvPr/>
              </p:nvSpPr>
              <p:spPr>
                <a:xfrm>
                  <a:off x="11617438" y="17066271"/>
                  <a:ext cx="1744474" cy="93995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226" name="TextBox 111">
                  <a:extLst>
                    <a:ext uri="{FF2B5EF4-FFF2-40B4-BE49-F238E27FC236}">
                      <a16:creationId xmlns:a16="http://schemas.microsoft.com/office/drawing/2014/main" id="{6340D8F3-3394-4221-A3E6-B29E7B523E20}"/>
                    </a:ext>
                  </a:extLst>
                </p:cNvPr>
                <p:cNvSpPr txBox="1"/>
                <p:nvPr/>
              </p:nvSpPr>
              <p:spPr>
                <a:xfrm>
                  <a:off x="11617438" y="17885381"/>
                  <a:ext cx="1744474" cy="93995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grpSp>
          <p:sp>
            <p:nvSpPr>
              <p:cNvPr id="210" name="Rectangle: Rounded Corners 209">
                <a:extLst>
                  <a:ext uri="{FF2B5EF4-FFF2-40B4-BE49-F238E27FC236}">
                    <a16:creationId xmlns:a16="http://schemas.microsoft.com/office/drawing/2014/main" id="{22DFB087-A190-4C72-814B-B06A53E7B0C4}"/>
                  </a:ext>
                </a:extLst>
              </p:cNvPr>
              <p:cNvSpPr/>
              <p:nvPr/>
            </p:nvSpPr>
            <p:spPr>
              <a:xfrm>
                <a:off x="13916436" y="13950432"/>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11" name="Rectangle: Rounded Corners 210">
                <a:extLst>
                  <a:ext uri="{FF2B5EF4-FFF2-40B4-BE49-F238E27FC236}">
                    <a16:creationId xmlns:a16="http://schemas.microsoft.com/office/drawing/2014/main" id="{59833164-9F9B-46EE-91ED-2529BD6C2BE9}"/>
                  </a:ext>
                </a:extLst>
              </p:cNvPr>
              <p:cNvSpPr/>
              <p:nvPr/>
            </p:nvSpPr>
            <p:spPr>
              <a:xfrm>
                <a:off x="13916436" y="13137495"/>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12" name="TextBox 111">
                <a:extLst>
                  <a:ext uri="{FF2B5EF4-FFF2-40B4-BE49-F238E27FC236}">
                    <a16:creationId xmlns:a16="http://schemas.microsoft.com/office/drawing/2014/main" id="{7C51BDAA-9C1B-4F55-989E-0001CBDADE5C}"/>
                  </a:ext>
                </a:extLst>
              </p:cNvPr>
              <p:cNvSpPr txBox="1"/>
              <p:nvPr/>
            </p:nvSpPr>
            <p:spPr>
              <a:xfrm>
                <a:off x="13916437" y="13274901"/>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213" name="TextBox 111">
                <a:extLst>
                  <a:ext uri="{FF2B5EF4-FFF2-40B4-BE49-F238E27FC236}">
                    <a16:creationId xmlns:a16="http://schemas.microsoft.com/office/drawing/2014/main" id="{0D9FF301-D582-4554-A2FC-FAE3C31D32AB}"/>
                  </a:ext>
                </a:extLst>
              </p:cNvPr>
              <p:cNvSpPr txBox="1"/>
              <p:nvPr/>
            </p:nvSpPr>
            <p:spPr>
              <a:xfrm>
                <a:off x="13916437" y="14095535"/>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sp>
            <p:nvSpPr>
              <p:cNvPr id="214" name="Rectangle: Rounded Corners 213">
                <a:extLst>
                  <a:ext uri="{FF2B5EF4-FFF2-40B4-BE49-F238E27FC236}">
                    <a16:creationId xmlns:a16="http://schemas.microsoft.com/office/drawing/2014/main" id="{353C5E48-987B-40B8-9A76-971524882261}"/>
                  </a:ext>
                </a:extLst>
              </p:cNvPr>
              <p:cNvSpPr/>
              <p:nvPr/>
            </p:nvSpPr>
            <p:spPr>
              <a:xfrm>
                <a:off x="15725926" y="13950432"/>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15" name="Rectangle: Rounded Corners 214">
                <a:extLst>
                  <a:ext uri="{FF2B5EF4-FFF2-40B4-BE49-F238E27FC236}">
                    <a16:creationId xmlns:a16="http://schemas.microsoft.com/office/drawing/2014/main" id="{ED156A83-835C-401A-9F46-F60A57DA27CB}"/>
                  </a:ext>
                </a:extLst>
              </p:cNvPr>
              <p:cNvSpPr/>
              <p:nvPr/>
            </p:nvSpPr>
            <p:spPr>
              <a:xfrm>
                <a:off x="15725926" y="13137495"/>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16" name="TextBox 111">
                <a:extLst>
                  <a:ext uri="{FF2B5EF4-FFF2-40B4-BE49-F238E27FC236}">
                    <a16:creationId xmlns:a16="http://schemas.microsoft.com/office/drawing/2014/main" id="{46B5FECD-640F-438F-A0AB-A4AF65991CD0}"/>
                  </a:ext>
                </a:extLst>
              </p:cNvPr>
              <p:cNvSpPr txBox="1"/>
              <p:nvPr/>
            </p:nvSpPr>
            <p:spPr>
              <a:xfrm>
                <a:off x="15725926" y="13274901"/>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217" name="TextBox 111">
                <a:extLst>
                  <a:ext uri="{FF2B5EF4-FFF2-40B4-BE49-F238E27FC236}">
                    <a16:creationId xmlns:a16="http://schemas.microsoft.com/office/drawing/2014/main" id="{02DD05F0-D799-4BBD-93F8-1F62F31758FD}"/>
                  </a:ext>
                </a:extLst>
              </p:cNvPr>
              <p:cNvSpPr txBox="1"/>
              <p:nvPr/>
            </p:nvSpPr>
            <p:spPr>
              <a:xfrm>
                <a:off x="15725926" y="14095535"/>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sp>
            <p:nvSpPr>
              <p:cNvPr id="218" name="Rectangle: Rounded Corners 217">
                <a:extLst>
                  <a:ext uri="{FF2B5EF4-FFF2-40B4-BE49-F238E27FC236}">
                    <a16:creationId xmlns:a16="http://schemas.microsoft.com/office/drawing/2014/main" id="{9ED9A9D4-6B98-48B0-B6FB-338FBD0F9C30}"/>
                  </a:ext>
                </a:extLst>
              </p:cNvPr>
              <p:cNvSpPr/>
              <p:nvPr/>
            </p:nvSpPr>
            <p:spPr>
              <a:xfrm>
                <a:off x="12118114" y="15225298"/>
                <a:ext cx="5434609" cy="898357"/>
              </a:xfrm>
              <a:prstGeom prst="roundRect">
                <a:avLst/>
              </a:prstGeom>
              <a:solidFill>
                <a:srgbClr val="00B0F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19" name="TextBox 111">
                <a:extLst>
                  <a:ext uri="{FF2B5EF4-FFF2-40B4-BE49-F238E27FC236}">
                    <a16:creationId xmlns:a16="http://schemas.microsoft.com/office/drawing/2014/main" id="{A1B7E442-64DF-477A-9E83-9F91B6CEF9D0}"/>
                  </a:ext>
                </a:extLst>
              </p:cNvPr>
              <p:cNvSpPr txBox="1"/>
              <p:nvPr/>
            </p:nvSpPr>
            <p:spPr>
              <a:xfrm>
                <a:off x="13460759" y="15353620"/>
                <a:ext cx="2655827" cy="1537933"/>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Hypervisor</a:t>
                </a:r>
              </a:p>
            </p:txBody>
          </p:sp>
          <p:sp>
            <p:nvSpPr>
              <p:cNvPr id="220" name="TextBox 111">
                <a:extLst>
                  <a:ext uri="{FF2B5EF4-FFF2-40B4-BE49-F238E27FC236}">
                    <a16:creationId xmlns:a16="http://schemas.microsoft.com/office/drawing/2014/main" id="{8A02E37A-30CA-4638-83A4-13D7FF48BFD2}"/>
                  </a:ext>
                </a:extLst>
              </p:cNvPr>
              <p:cNvSpPr txBox="1"/>
              <p:nvPr/>
            </p:nvSpPr>
            <p:spPr>
              <a:xfrm>
                <a:off x="12422303" y="18092960"/>
                <a:ext cx="4903650" cy="957526"/>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Many Apps/Server</a:t>
                </a:r>
              </a:p>
            </p:txBody>
          </p:sp>
          <p:sp>
            <p:nvSpPr>
              <p:cNvPr id="221" name="TextBox 111">
                <a:extLst>
                  <a:ext uri="{FF2B5EF4-FFF2-40B4-BE49-F238E27FC236}">
                    <a16:creationId xmlns:a16="http://schemas.microsoft.com/office/drawing/2014/main" id="{099998D6-130D-4AD0-8D97-96D3F9EAF423}"/>
                  </a:ext>
                </a:extLst>
              </p:cNvPr>
              <p:cNvSpPr txBox="1"/>
              <p:nvPr/>
            </p:nvSpPr>
            <p:spPr>
              <a:xfrm>
                <a:off x="12332559" y="18759534"/>
                <a:ext cx="4573346" cy="83451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Started in 200X</a:t>
                </a:r>
              </a:p>
            </p:txBody>
          </p:sp>
          <p:sp>
            <p:nvSpPr>
              <p:cNvPr id="222" name="TextBox 111">
                <a:extLst>
                  <a:ext uri="{FF2B5EF4-FFF2-40B4-BE49-F238E27FC236}">
                    <a16:creationId xmlns:a16="http://schemas.microsoft.com/office/drawing/2014/main" id="{CBBE7570-2292-4386-AEFC-EF9B1AC055D2}"/>
                  </a:ext>
                </a:extLst>
              </p:cNvPr>
              <p:cNvSpPr txBox="1"/>
              <p:nvPr/>
            </p:nvSpPr>
            <p:spPr>
              <a:xfrm>
                <a:off x="12505744" y="12262505"/>
                <a:ext cx="5046979" cy="957526"/>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D647"/>
                    </a:solidFill>
                    <a:effectLst/>
                    <a:uLnTx/>
                    <a:uFillTx/>
                    <a:latin typeface="Arial" panose="020B0604020202020204" pitchFamily="34" charset="0"/>
                    <a:cs typeface="Arial" panose="020B0604020202020204" pitchFamily="34" charset="0"/>
                    <a:sym typeface="Wingdings" panose="05000000000000000000" pitchFamily="2" charset="2"/>
                  </a:rPr>
                  <a:t></a:t>
                </a:r>
                <a:r>
                  <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Server Utilization</a:t>
                </a:r>
              </a:p>
            </p:txBody>
          </p:sp>
        </p:grpSp>
        <p:grpSp>
          <p:nvGrpSpPr>
            <p:cNvPr id="71" name="Group 70">
              <a:extLst>
                <a:ext uri="{FF2B5EF4-FFF2-40B4-BE49-F238E27FC236}">
                  <a16:creationId xmlns:a16="http://schemas.microsoft.com/office/drawing/2014/main" id="{638656C3-8626-4964-95B6-7C5AE927777A}"/>
                </a:ext>
              </a:extLst>
            </p:cNvPr>
            <p:cNvGrpSpPr/>
            <p:nvPr/>
          </p:nvGrpSpPr>
          <p:grpSpPr>
            <a:xfrm>
              <a:off x="4787312" y="2704690"/>
              <a:ext cx="1480205" cy="2279325"/>
              <a:chOff x="20290752" y="11152100"/>
              <a:chExt cx="5482239" cy="8441945"/>
            </a:xfrm>
          </p:grpSpPr>
          <p:pic>
            <p:nvPicPr>
              <p:cNvPr id="194" name="Picture 193">
                <a:extLst>
                  <a:ext uri="{FF2B5EF4-FFF2-40B4-BE49-F238E27FC236}">
                    <a16:creationId xmlns:a16="http://schemas.microsoft.com/office/drawing/2014/main" id="{C649AD2C-7EAE-4685-8A9D-F9F970CEA578}"/>
                  </a:ext>
                </a:extLst>
              </p:cNvPr>
              <p:cNvPicPr>
                <a:picLocks noChangeAspect="1"/>
              </p:cNvPicPr>
              <p:nvPr/>
            </p:nvPicPr>
            <p:blipFill>
              <a:blip r:embed="rId3"/>
              <a:stretch>
                <a:fillRect/>
              </a:stretch>
            </p:blipFill>
            <p:spPr>
              <a:xfrm>
                <a:off x="20814962" y="16667523"/>
                <a:ext cx="4259289" cy="1080715"/>
              </a:xfrm>
              <a:prstGeom prst="rect">
                <a:avLst/>
              </a:prstGeom>
            </p:spPr>
          </p:pic>
          <p:sp>
            <p:nvSpPr>
              <p:cNvPr id="195" name="Rectangle: Rounded Corners 194">
                <a:extLst>
                  <a:ext uri="{FF2B5EF4-FFF2-40B4-BE49-F238E27FC236}">
                    <a16:creationId xmlns:a16="http://schemas.microsoft.com/office/drawing/2014/main" id="{0C498D30-EE22-4616-8532-D5ED9D4CD9E1}"/>
                  </a:ext>
                </a:extLst>
              </p:cNvPr>
              <p:cNvSpPr/>
              <p:nvPr/>
            </p:nvSpPr>
            <p:spPr>
              <a:xfrm>
                <a:off x="20401047" y="14272031"/>
                <a:ext cx="5352285" cy="904685"/>
              </a:xfrm>
              <a:prstGeom prst="roundRect">
                <a:avLst/>
              </a:prstGeom>
              <a:solidFill>
                <a:srgbClr val="FFC000">
                  <a:alpha val="71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96" name="Rectangle: Rounded Corners 195">
                <a:extLst>
                  <a:ext uri="{FF2B5EF4-FFF2-40B4-BE49-F238E27FC236}">
                    <a16:creationId xmlns:a16="http://schemas.microsoft.com/office/drawing/2014/main" id="{CDB1A17B-3DD8-4F71-8109-FA3132E120F6}"/>
                  </a:ext>
                </a:extLst>
              </p:cNvPr>
              <p:cNvSpPr/>
              <p:nvPr/>
            </p:nvSpPr>
            <p:spPr>
              <a:xfrm>
                <a:off x="20401048" y="13099395"/>
                <a:ext cx="1744473" cy="876497"/>
              </a:xfrm>
              <a:prstGeom prst="roundRect">
                <a:avLst/>
              </a:prstGeom>
              <a:solidFill>
                <a:srgbClr val="56D3E4"/>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97" name="TextBox 111">
                <a:extLst>
                  <a:ext uri="{FF2B5EF4-FFF2-40B4-BE49-F238E27FC236}">
                    <a16:creationId xmlns:a16="http://schemas.microsoft.com/office/drawing/2014/main" id="{C981C70F-3A1D-4F1B-9DA0-645C766DE9A0}"/>
                  </a:ext>
                </a:extLst>
              </p:cNvPr>
              <p:cNvSpPr txBox="1"/>
              <p:nvPr/>
            </p:nvSpPr>
            <p:spPr>
              <a:xfrm>
                <a:off x="20401048" y="13236800"/>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98" name="TextBox 111">
                <a:extLst>
                  <a:ext uri="{FF2B5EF4-FFF2-40B4-BE49-F238E27FC236}">
                    <a16:creationId xmlns:a16="http://schemas.microsoft.com/office/drawing/2014/main" id="{24B9F9B0-6714-4980-BBD9-E3775190B45D}"/>
                  </a:ext>
                </a:extLst>
              </p:cNvPr>
              <p:cNvSpPr txBox="1"/>
              <p:nvPr/>
            </p:nvSpPr>
            <p:spPr>
              <a:xfrm>
                <a:off x="20290752" y="14436912"/>
                <a:ext cx="5462580"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Container Engine</a:t>
                </a:r>
              </a:p>
            </p:txBody>
          </p:sp>
          <p:sp>
            <p:nvSpPr>
              <p:cNvPr id="199" name="Rectangle: Rounded Corners 198">
                <a:extLst>
                  <a:ext uri="{FF2B5EF4-FFF2-40B4-BE49-F238E27FC236}">
                    <a16:creationId xmlns:a16="http://schemas.microsoft.com/office/drawing/2014/main" id="{EF48A1C1-AB87-49A8-AFCE-4312722EF125}"/>
                  </a:ext>
                </a:extLst>
              </p:cNvPr>
              <p:cNvSpPr/>
              <p:nvPr/>
            </p:nvSpPr>
            <p:spPr>
              <a:xfrm>
                <a:off x="22199368" y="13099395"/>
                <a:ext cx="1744473" cy="876497"/>
              </a:xfrm>
              <a:prstGeom prst="roundRect">
                <a:avLst/>
              </a:prstGeom>
              <a:solidFill>
                <a:srgbClr val="00B0F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00" name="TextBox 111">
                <a:extLst>
                  <a:ext uri="{FF2B5EF4-FFF2-40B4-BE49-F238E27FC236}">
                    <a16:creationId xmlns:a16="http://schemas.microsoft.com/office/drawing/2014/main" id="{EC1ECF4E-66B0-4FF5-AF7A-9DF51D7530D4}"/>
                  </a:ext>
                </a:extLst>
              </p:cNvPr>
              <p:cNvSpPr txBox="1"/>
              <p:nvPr/>
            </p:nvSpPr>
            <p:spPr>
              <a:xfrm>
                <a:off x="22199366" y="13236800"/>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201" name="Rectangle: Rounded Corners 200">
                <a:extLst>
                  <a:ext uri="{FF2B5EF4-FFF2-40B4-BE49-F238E27FC236}">
                    <a16:creationId xmlns:a16="http://schemas.microsoft.com/office/drawing/2014/main" id="{39A77BC5-15A0-44CB-BD3D-370B50C8D527}"/>
                  </a:ext>
                </a:extLst>
              </p:cNvPr>
              <p:cNvSpPr/>
              <p:nvPr/>
            </p:nvSpPr>
            <p:spPr>
              <a:xfrm>
                <a:off x="24008858" y="13099395"/>
                <a:ext cx="1744473" cy="876497"/>
              </a:xfrm>
              <a:prstGeom prst="roundRect">
                <a:avLst/>
              </a:prstGeom>
              <a:solidFill>
                <a:srgbClr val="00B0F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02" name="TextBox 111">
                <a:extLst>
                  <a:ext uri="{FF2B5EF4-FFF2-40B4-BE49-F238E27FC236}">
                    <a16:creationId xmlns:a16="http://schemas.microsoft.com/office/drawing/2014/main" id="{BD75DC75-1A2B-4A41-B99A-2EB893A66309}"/>
                  </a:ext>
                </a:extLst>
              </p:cNvPr>
              <p:cNvSpPr txBox="1"/>
              <p:nvPr/>
            </p:nvSpPr>
            <p:spPr>
              <a:xfrm>
                <a:off x="24008858" y="13236800"/>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203" name="Rectangle: Rounded Corners 202">
                <a:extLst>
                  <a:ext uri="{FF2B5EF4-FFF2-40B4-BE49-F238E27FC236}">
                    <a16:creationId xmlns:a16="http://schemas.microsoft.com/office/drawing/2014/main" id="{B8CF36F0-3922-4A5F-8B90-9F84A4DF8201}"/>
                  </a:ext>
                </a:extLst>
              </p:cNvPr>
              <p:cNvSpPr/>
              <p:nvPr/>
            </p:nvSpPr>
            <p:spPr>
              <a:xfrm>
                <a:off x="20401046" y="15225298"/>
                <a:ext cx="5371945" cy="904685"/>
              </a:xfrm>
              <a:prstGeom prst="roundRect">
                <a:avLst/>
              </a:prstGeom>
              <a:solidFill>
                <a:srgbClr val="FFFF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204" name="TextBox 111">
                <a:extLst>
                  <a:ext uri="{FF2B5EF4-FFF2-40B4-BE49-F238E27FC236}">
                    <a16:creationId xmlns:a16="http://schemas.microsoft.com/office/drawing/2014/main" id="{804433F3-3CA4-4CBD-8A8E-91C8717C9BA3}"/>
                  </a:ext>
                </a:extLst>
              </p:cNvPr>
              <p:cNvSpPr txBox="1"/>
              <p:nvPr/>
            </p:nvSpPr>
            <p:spPr>
              <a:xfrm>
                <a:off x="21743689" y="15353619"/>
                <a:ext cx="2655829"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Host OS</a:t>
                </a:r>
              </a:p>
            </p:txBody>
          </p:sp>
          <p:sp>
            <p:nvSpPr>
              <p:cNvPr id="205" name="TextBox 111">
                <a:extLst>
                  <a:ext uri="{FF2B5EF4-FFF2-40B4-BE49-F238E27FC236}">
                    <a16:creationId xmlns:a16="http://schemas.microsoft.com/office/drawing/2014/main" id="{9BD6931A-2338-4B15-997A-17B48A6FC4A1}"/>
                  </a:ext>
                </a:extLst>
              </p:cNvPr>
              <p:cNvSpPr txBox="1"/>
              <p:nvPr/>
            </p:nvSpPr>
            <p:spPr>
              <a:xfrm>
                <a:off x="20511341" y="18092960"/>
                <a:ext cx="5037547" cy="957526"/>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Many Apps/Server</a:t>
                </a:r>
              </a:p>
            </p:txBody>
          </p:sp>
          <p:sp>
            <p:nvSpPr>
              <p:cNvPr id="206" name="TextBox 111">
                <a:extLst>
                  <a:ext uri="{FF2B5EF4-FFF2-40B4-BE49-F238E27FC236}">
                    <a16:creationId xmlns:a16="http://schemas.microsoft.com/office/drawing/2014/main" id="{FEB4C1F6-1BA3-44B5-A817-A6F9011504A4}"/>
                  </a:ext>
                </a:extLst>
              </p:cNvPr>
              <p:cNvSpPr txBox="1"/>
              <p:nvPr/>
            </p:nvSpPr>
            <p:spPr>
              <a:xfrm>
                <a:off x="20290752" y="18759534"/>
                <a:ext cx="4573347" cy="83451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Started in 201X</a:t>
                </a:r>
              </a:p>
            </p:txBody>
          </p:sp>
          <p:sp>
            <p:nvSpPr>
              <p:cNvPr id="207" name="TextBox 111">
                <a:extLst>
                  <a:ext uri="{FF2B5EF4-FFF2-40B4-BE49-F238E27FC236}">
                    <a16:creationId xmlns:a16="http://schemas.microsoft.com/office/drawing/2014/main" id="{886D0717-8DB5-427F-8B6C-0D7B8F02F4BA}"/>
                  </a:ext>
                </a:extLst>
              </p:cNvPr>
              <p:cNvSpPr txBox="1"/>
              <p:nvPr/>
            </p:nvSpPr>
            <p:spPr>
              <a:xfrm>
                <a:off x="20784930" y="11152100"/>
                <a:ext cx="4573347" cy="957526"/>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D647"/>
                    </a:solidFill>
                    <a:effectLst/>
                    <a:uLnTx/>
                    <a:uFillTx/>
                    <a:latin typeface="Arial" panose="020B0604020202020204" pitchFamily="34" charset="0"/>
                    <a:cs typeface="Arial" panose="020B0604020202020204" pitchFamily="34" charset="0"/>
                    <a:sym typeface="Wingdings" panose="05000000000000000000" pitchFamily="2" charset="2"/>
                  </a:rPr>
                  <a:t></a:t>
                </a:r>
                <a:r>
                  <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panose="05000000000000000000" pitchFamily="2" charset="2"/>
                  </a:rPr>
                  <a:t>APP Mobility</a:t>
                </a:r>
                <a:endPar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72" name="TextBox 111">
              <a:extLst>
                <a:ext uri="{FF2B5EF4-FFF2-40B4-BE49-F238E27FC236}">
                  <a16:creationId xmlns:a16="http://schemas.microsoft.com/office/drawing/2014/main" id="{C73B4196-90A5-46E8-AF34-F8B0AF7536F7}"/>
                </a:ext>
              </a:extLst>
            </p:cNvPr>
            <p:cNvSpPr txBox="1"/>
            <p:nvPr/>
          </p:nvSpPr>
          <p:spPr>
            <a:xfrm>
              <a:off x="7343258" y="4578722"/>
              <a:ext cx="1360138"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Many Apps/Server</a:t>
              </a:r>
            </a:p>
          </p:txBody>
        </p:sp>
        <p:sp>
          <p:nvSpPr>
            <p:cNvPr id="73" name="TextBox 111">
              <a:extLst>
                <a:ext uri="{FF2B5EF4-FFF2-40B4-BE49-F238E27FC236}">
                  <a16:creationId xmlns:a16="http://schemas.microsoft.com/office/drawing/2014/main" id="{7A17757F-77F1-440F-973A-9AD6A6B4269E}"/>
                </a:ext>
              </a:extLst>
            </p:cNvPr>
            <p:cNvSpPr txBox="1"/>
            <p:nvPr/>
          </p:nvSpPr>
          <p:spPr>
            <a:xfrm>
              <a:off x="7422405" y="4758698"/>
              <a:ext cx="1074204" cy="225318"/>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Started in 201X</a:t>
              </a:r>
            </a:p>
          </p:txBody>
        </p:sp>
        <p:sp>
          <p:nvSpPr>
            <p:cNvPr id="74" name="TextBox 111">
              <a:extLst>
                <a:ext uri="{FF2B5EF4-FFF2-40B4-BE49-F238E27FC236}">
                  <a16:creationId xmlns:a16="http://schemas.microsoft.com/office/drawing/2014/main" id="{0407FC1D-3526-4D07-AD30-3A25645864C3}"/>
                </a:ext>
              </a:extLst>
            </p:cNvPr>
            <p:cNvSpPr txBox="1"/>
            <p:nvPr/>
          </p:nvSpPr>
          <p:spPr>
            <a:xfrm>
              <a:off x="6778291" y="2201892"/>
              <a:ext cx="2199136" cy="4247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D647"/>
                  </a:solidFill>
                  <a:effectLst/>
                  <a:uLnTx/>
                  <a:uFillTx/>
                  <a:latin typeface="Arial" panose="020B0604020202020204" pitchFamily="34" charset="0"/>
                  <a:cs typeface="Arial" panose="020B0604020202020204" pitchFamily="34" charset="0"/>
                  <a:sym typeface="Wingdings" panose="05000000000000000000" pitchFamily="2" charset="2"/>
                </a:rPr>
                <a:t></a:t>
              </a:r>
              <a:r>
                <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panose="05000000000000000000" pitchFamily="2" charset="2"/>
                </a:rPr>
                <a:t>Agility, Self-Service, </a:t>
              </a:r>
            </a:p>
            <a:p>
              <a:pPr marL="0" marR="0" lvl="0" indent="0"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Wingdings" panose="05000000000000000000" pitchFamily="2" charset="2"/>
                </a:rPr>
                <a:t>   Pay-by-Use, IT as a Business</a:t>
              </a:r>
              <a:endParaRPr kumimoji="0" lang="en-US" sz="108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5" name="TextBox 111">
              <a:extLst>
                <a:ext uri="{FF2B5EF4-FFF2-40B4-BE49-F238E27FC236}">
                  <a16:creationId xmlns:a16="http://schemas.microsoft.com/office/drawing/2014/main" id="{2B980A8C-90B9-496E-A454-589F80C4D4CD}"/>
                </a:ext>
              </a:extLst>
            </p:cNvPr>
            <p:cNvSpPr txBox="1"/>
            <p:nvPr/>
          </p:nvSpPr>
          <p:spPr>
            <a:xfrm>
              <a:off x="294352" y="5488211"/>
              <a:ext cx="890434"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Hardware</a:t>
              </a:r>
            </a:p>
          </p:txBody>
        </p:sp>
        <p:pic>
          <p:nvPicPr>
            <p:cNvPr id="76" name="Picture 75">
              <a:extLst>
                <a:ext uri="{FF2B5EF4-FFF2-40B4-BE49-F238E27FC236}">
                  <a16:creationId xmlns:a16="http://schemas.microsoft.com/office/drawing/2014/main" id="{8983C461-0C8E-46EF-831B-D10F091DDE7B}"/>
                </a:ext>
              </a:extLst>
            </p:cNvPr>
            <p:cNvPicPr>
              <a:picLocks noChangeAspect="1"/>
            </p:cNvPicPr>
            <p:nvPr/>
          </p:nvPicPr>
          <p:blipFill>
            <a:blip r:embed="rId4"/>
            <a:stretch>
              <a:fillRect/>
            </a:stretch>
          </p:blipFill>
          <p:spPr>
            <a:xfrm>
              <a:off x="3470129" y="5341964"/>
              <a:ext cx="570572" cy="570572"/>
            </a:xfrm>
            <a:prstGeom prst="rect">
              <a:avLst/>
            </a:prstGeom>
          </p:spPr>
        </p:pic>
        <p:pic>
          <p:nvPicPr>
            <p:cNvPr id="77" name="Picture 76">
              <a:extLst>
                <a:ext uri="{FF2B5EF4-FFF2-40B4-BE49-F238E27FC236}">
                  <a16:creationId xmlns:a16="http://schemas.microsoft.com/office/drawing/2014/main" id="{5E3FB571-F20F-4FA7-B47F-3290F63EAB5B}"/>
                </a:ext>
              </a:extLst>
            </p:cNvPr>
            <p:cNvPicPr>
              <a:picLocks noChangeAspect="1"/>
            </p:cNvPicPr>
            <p:nvPr/>
          </p:nvPicPr>
          <p:blipFill>
            <a:blip r:embed="rId5"/>
            <a:stretch>
              <a:fillRect/>
            </a:stretch>
          </p:blipFill>
          <p:spPr>
            <a:xfrm>
              <a:off x="10653841" y="5294088"/>
              <a:ext cx="607363" cy="630469"/>
            </a:xfrm>
            <a:prstGeom prst="rect">
              <a:avLst/>
            </a:prstGeom>
          </p:spPr>
        </p:pic>
        <p:pic>
          <p:nvPicPr>
            <p:cNvPr id="78" name="Picture 77">
              <a:extLst>
                <a:ext uri="{FF2B5EF4-FFF2-40B4-BE49-F238E27FC236}">
                  <a16:creationId xmlns:a16="http://schemas.microsoft.com/office/drawing/2014/main" id="{49BAF7D7-B9C3-4B56-BBEA-D5C314D6697D}"/>
                </a:ext>
              </a:extLst>
            </p:cNvPr>
            <p:cNvPicPr>
              <a:picLocks noChangeAspect="1"/>
            </p:cNvPicPr>
            <p:nvPr/>
          </p:nvPicPr>
          <p:blipFill>
            <a:blip r:embed="rId6"/>
            <a:stretch>
              <a:fillRect/>
            </a:stretch>
          </p:blipFill>
          <p:spPr>
            <a:xfrm>
              <a:off x="8775056" y="5287215"/>
              <a:ext cx="616368" cy="616368"/>
            </a:xfrm>
            <a:prstGeom prst="rect">
              <a:avLst/>
            </a:prstGeom>
          </p:spPr>
        </p:pic>
        <p:pic>
          <p:nvPicPr>
            <p:cNvPr id="79" name="Picture 78">
              <a:extLst>
                <a:ext uri="{FF2B5EF4-FFF2-40B4-BE49-F238E27FC236}">
                  <a16:creationId xmlns:a16="http://schemas.microsoft.com/office/drawing/2014/main" id="{EB6FA646-897D-4CB1-944D-2ABEC2F2CE1E}"/>
                </a:ext>
              </a:extLst>
            </p:cNvPr>
            <p:cNvPicPr>
              <a:picLocks noChangeAspect="1"/>
            </p:cNvPicPr>
            <p:nvPr/>
          </p:nvPicPr>
          <p:blipFill>
            <a:blip r:embed="rId7"/>
            <a:stretch>
              <a:fillRect/>
            </a:stretch>
          </p:blipFill>
          <p:spPr>
            <a:xfrm>
              <a:off x="10039208" y="5382718"/>
              <a:ext cx="607363" cy="405293"/>
            </a:xfrm>
            <a:prstGeom prst="rect">
              <a:avLst/>
            </a:prstGeom>
          </p:spPr>
        </p:pic>
        <p:pic>
          <p:nvPicPr>
            <p:cNvPr id="80" name="Picture 79">
              <a:extLst>
                <a:ext uri="{FF2B5EF4-FFF2-40B4-BE49-F238E27FC236}">
                  <a16:creationId xmlns:a16="http://schemas.microsoft.com/office/drawing/2014/main" id="{524F4760-79C3-457F-981D-BE70ADE424E6}"/>
                </a:ext>
              </a:extLst>
            </p:cNvPr>
            <p:cNvPicPr>
              <a:picLocks noChangeAspect="1"/>
            </p:cNvPicPr>
            <p:nvPr/>
          </p:nvPicPr>
          <p:blipFill>
            <a:blip r:embed="rId8"/>
            <a:stretch>
              <a:fillRect/>
            </a:stretch>
          </p:blipFill>
          <p:spPr>
            <a:xfrm>
              <a:off x="9421399" y="5328851"/>
              <a:ext cx="593221" cy="504758"/>
            </a:xfrm>
            <a:prstGeom prst="rect">
              <a:avLst/>
            </a:prstGeom>
          </p:spPr>
        </p:pic>
        <p:pic>
          <p:nvPicPr>
            <p:cNvPr id="81" name="Picture 80">
              <a:extLst>
                <a:ext uri="{FF2B5EF4-FFF2-40B4-BE49-F238E27FC236}">
                  <a16:creationId xmlns:a16="http://schemas.microsoft.com/office/drawing/2014/main" id="{020F5FAC-7C65-401E-824C-6AE07303961C}"/>
                </a:ext>
              </a:extLst>
            </p:cNvPr>
            <p:cNvPicPr>
              <a:picLocks noChangeAspect="1"/>
            </p:cNvPicPr>
            <p:nvPr/>
          </p:nvPicPr>
          <p:blipFill>
            <a:blip r:embed="rId6"/>
            <a:stretch>
              <a:fillRect/>
            </a:stretch>
          </p:blipFill>
          <p:spPr>
            <a:xfrm>
              <a:off x="6084111" y="5333003"/>
              <a:ext cx="570572" cy="570572"/>
            </a:xfrm>
            <a:prstGeom prst="rect">
              <a:avLst/>
            </a:prstGeom>
          </p:spPr>
        </p:pic>
        <p:pic>
          <p:nvPicPr>
            <p:cNvPr id="82" name="Picture 81">
              <a:extLst>
                <a:ext uri="{FF2B5EF4-FFF2-40B4-BE49-F238E27FC236}">
                  <a16:creationId xmlns:a16="http://schemas.microsoft.com/office/drawing/2014/main" id="{2D388FD6-4E6F-47DB-ACA5-74C41399EF09}"/>
                </a:ext>
              </a:extLst>
            </p:cNvPr>
            <p:cNvPicPr>
              <a:picLocks noChangeAspect="1"/>
            </p:cNvPicPr>
            <p:nvPr/>
          </p:nvPicPr>
          <p:blipFill>
            <a:blip r:embed="rId9"/>
            <a:stretch>
              <a:fillRect/>
            </a:stretch>
          </p:blipFill>
          <p:spPr>
            <a:xfrm>
              <a:off x="6750675" y="5360914"/>
              <a:ext cx="592583" cy="505341"/>
            </a:xfrm>
            <a:prstGeom prst="rect">
              <a:avLst/>
            </a:prstGeom>
          </p:spPr>
        </p:pic>
        <p:sp>
          <p:nvSpPr>
            <p:cNvPr id="83" name="Arrow: Right 82">
              <a:extLst>
                <a:ext uri="{FF2B5EF4-FFF2-40B4-BE49-F238E27FC236}">
                  <a16:creationId xmlns:a16="http://schemas.microsoft.com/office/drawing/2014/main" id="{C3198E8B-406A-44D0-927E-EE7CA2EEC7AC}"/>
                </a:ext>
              </a:extLst>
            </p:cNvPr>
            <p:cNvSpPr/>
            <p:nvPr/>
          </p:nvSpPr>
          <p:spPr>
            <a:xfrm>
              <a:off x="4850989" y="5469352"/>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84" name="Arrow: Right 83">
              <a:extLst>
                <a:ext uri="{FF2B5EF4-FFF2-40B4-BE49-F238E27FC236}">
                  <a16:creationId xmlns:a16="http://schemas.microsoft.com/office/drawing/2014/main" id="{6C82CCA8-D30C-4411-8ACE-C57835291DC3}"/>
                </a:ext>
              </a:extLst>
            </p:cNvPr>
            <p:cNvSpPr/>
            <p:nvPr/>
          </p:nvSpPr>
          <p:spPr>
            <a:xfrm>
              <a:off x="7977443" y="5506078"/>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85" name="TextBox 111">
              <a:extLst>
                <a:ext uri="{FF2B5EF4-FFF2-40B4-BE49-F238E27FC236}">
                  <a16:creationId xmlns:a16="http://schemas.microsoft.com/office/drawing/2014/main" id="{D41028E8-BFDA-4489-BA50-5AE86D8D4467}"/>
                </a:ext>
              </a:extLst>
            </p:cNvPr>
            <p:cNvSpPr txBox="1"/>
            <p:nvPr/>
          </p:nvSpPr>
          <p:spPr>
            <a:xfrm>
              <a:off x="3430250" y="5912536"/>
              <a:ext cx="570572"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X86</a:t>
              </a:r>
            </a:p>
          </p:txBody>
        </p:sp>
        <p:sp>
          <p:nvSpPr>
            <p:cNvPr id="86" name="TextBox 111">
              <a:extLst>
                <a:ext uri="{FF2B5EF4-FFF2-40B4-BE49-F238E27FC236}">
                  <a16:creationId xmlns:a16="http://schemas.microsoft.com/office/drawing/2014/main" id="{8EF26CC2-BF8A-4A16-90BB-606D4F94F9A4}"/>
                </a:ext>
              </a:extLst>
            </p:cNvPr>
            <p:cNvSpPr txBox="1"/>
            <p:nvPr/>
          </p:nvSpPr>
          <p:spPr>
            <a:xfrm>
              <a:off x="6122694" y="5931486"/>
              <a:ext cx="1260065"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X86 + GPU</a:t>
              </a:r>
            </a:p>
          </p:txBody>
        </p:sp>
        <p:sp>
          <p:nvSpPr>
            <p:cNvPr id="87" name="TextBox 111">
              <a:extLst>
                <a:ext uri="{FF2B5EF4-FFF2-40B4-BE49-F238E27FC236}">
                  <a16:creationId xmlns:a16="http://schemas.microsoft.com/office/drawing/2014/main" id="{A291B783-9E03-4AC7-8539-118A9EB49A32}"/>
                </a:ext>
              </a:extLst>
            </p:cNvPr>
            <p:cNvSpPr txBox="1"/>
            <p:nvPr/>
          </p:nvSpPr>
          <p:spPr>
            <a:xfrm>
              <a:off x="8741922" y="5927187"/>
              <a:ext cx="2642536"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X86 + GPU + AI Accelerators + ARM64</a:t>
              </a:r>
            </a:p>
          </p:txBody>
        </p:sp>
        <p:sp>
          <p:nvSpPr>
            <p:cNvPr id="88" name="TextBox 111">
              <a:extLst>
                <a:ext uri="{FF2B5EF4-FFF2-40B4-BE49-F238E27FC236}">
                  <a16:creationId xmlns:a16="http://schemas.microsoft.com/office/drawing/2014/main" id="{934F1FD9-4EE6-423A-B84F-7AC737F2F0D2}"/>
                </a:ext>
              </a:extLst>
            </p:cNvPr>
            <p:cNvSpPr txBox="1"/>
            <p:nvPr/>
          </p:nvSpPr>
          <p:spPr>
            <a:xfrm>
              <a:off x="395361" y="1363006"/>
              <a:ext cx="946368"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Applications</a:t>
              </a:r>
            </a:p>
          </p:txBody>
        </p:sp>
        <p:sp>
          <p:nvSpPr>
            <p:cNvPr id="89" name="Arrow: Right 88">
              <a:extLst>
                <a:ext uri="{FF2B5EF4-FFF2-40B4-BE49-F238E27FC236}">
                  <a16:creationId xmlns:a16="http://schemas.microsoft.com/office/drawing/2014/main" id="{FFCAA1F8-E764-4042-A96B-C4A4E4F85095}"/>
                </a:ext>
              </a:extLst>
            </p:cNvPr>
            <p:cNvSpPr/>
            <p:nvPr/>
          </p:nvSpPr>
          <p:spPr>
            <a:xfrm>
              <a:off x="9121031" y="3789557"/>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grpSp>
          <p:nvGrpSpPr>
            <p:cNvPr id="90" name="Group 89">
              <a:extLst>
                <a:ext uri="{FF2B5EF4-FFF2-40B4-BE49-F238E27FC236}">
                  <a16:creationId xmlns:a16="http://schemas.microsoft.com/office/drawing/2014/main" id="{0302E333-3D21-4C90-8803-12685B770AC4}"/>
                </a:ext>
              </a:extLst>
            </p:cNvPr>
            <p:cNvGrpSpPr/>
            <p:nvPr/>
          </p:nvGrpSpPr>
          <p:grpSpPr>
            <a:xfrm>
              <a:off x="1768241" y="1082077"/>
              <a:ext cx="659447" cy="762648"/>
              <a:chOff x="6548688" y="4752711"/>
              <a:chExt cx="2442396" cy="2824624"/>
            </a:xfrm>
          </p:grpSpPr>
          <p:sp>
            <p:nvSpPr>
              <p:cNvPr id="190" name="Rectangle: Rounded Corners 189">
                <a:extLst>
                  <a:ext uri="{FF2B5EF4-FFF2-40B4-BE49-F238E27FC236}">
                    <a16:creationId xmlns:a16="http://schemas.microsoft.com/office/drawing/2014/main" id="{1D3C821C-2900-4DFD-B0C4-CE7EF38D6F80}"/>
                  </a:ext>
                </a:extLst>
              </p:cNvPr>
              <p:cNvSpPr/>
              <p:nvPr/>
            </p:nvSpPr>
            <p:spPr>
              <a:xfrm>
                <a:off x="6548689" y="4752711"/>
                <a:ext cx="2442395" cy="1377099"/>
              </a:xfrm>
              <a:prstGeom prst="roundRect">
                <a:avLst/>
              </a:prstGeom>
              <a:solidFill>
                <a:srgbClr val="146194">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91" name="Rectangle: Rounded Corners 190">
                <a:extLst>
                  <a:ext uri="{FF2B5EF4-FFF2-40B4-BE49-F238E27FC236}">
                    <a16:creationId xmlns:a16="http://schemas.microsoft.com/office/drawing/2014/main" id="{E611D5D1-EFBF-42BE-886C-7B8E5EBA0945}"/>
                  </a:ext>
                </a:extLst>
              </p:cNvPr>
              <p:cNvSpPr/>
              <p:nvPr/>
            </p:nvSpPr>
            <p:spPr>
              <a:xfrm>
                <a:off x="6548688" y="6200236"/>
                <a:ext cx="2442395" cy="1377099"/>
              </a:xfrm>
              <a:prstGeom prst="roundRect">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92" name="TextBox 111">
                <a:extLst>
                  <a:ext uri="{FF2B5EF4-FFF2-40B4-BE49-F238E27FC236}">
                    <a16:creationId xmlns:a16="http://schemas.microsoft.com/office/drawing/2014/main" id="{0621CE8D-94E9-4B26-97F4-B0C60DEA9084}"/>
                  </a:ext>
                </a:extLst>
              </p:cNvPr>
              <p:cNvSpPr txBox="1"/>
              <p:nvPr/>
            </p:nvSpPr>
            <p:spPr>
              <a:xfrm>
                <a:off x="6897647" y="6570645"/>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OSS</a:t>
                </a:r>
              </a:p>
            </p:txBody>
          </p:sp>
          <p:sp>
            <p:nvSpPr>
              <p:cNvPr id="193" name="TextBox 111">
                <a:extLst>
                  <a:ext uri="{FF2B5EF4-FFF2-40B4-BE49-F238E27FC236}">
                    <a16:creationId xmlns:a16="http://schemas.microsoft.com/office/drawing/2014/main" id="{911FDAFA-48CC-4FD4-8E2F-4541D6A6FBB4}"/>
                  </a:ext>
                </a:extLst>
              </p:cNvPr>
              <p:cNvSpPr txBox="1"/>
              <p:nvPr/>
            </p:nvSpPr>
            <p:spPr>
              <a:xfrm>
                <a:off x="6897647" y="5148308"/>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BSS</a:t>
                </a:r>
              </a:p>
            </p:txBody>
          </p:sp>
        </p:grpSp>
        <p:grpSp>
          <p:nvGrpSpPr>
            <p:cNvPr id="91" name="Group 90">
              <a:extLst>
                <a:ext uri="{FF2B5EF4-FFF2-40B4-BE49-F238E27FC236}">
                  <a16:creationId xmlns:a16="http://schemas.microsoft.com/office/drawing/2014/main" id="{94C8191C-5C67-42AA-A035-9DC9DD937B79}"/>
                </a:ext>
              </a:extLst>
            </p:cNvPr>
            <p:cNvGrpSpPr/>
            <p:nvPr/>
          </p:nvGrpSpPr>
          <p:grpSpPr>
            <a:xfrm>
              <a:off x="2835279" y="1083610"/>
              <a:ext cx="1370646" cy="813802"/>
              <a:chOff x="10939591" y="4758390"/>
              <a:chExt cx="5076468" cy="3014083"/>
            </a:xfrm>
          </p:grpSpPr>
          <p:sp>
            <p:nvSpPr>
              <p:cNvPr id="184" name="Rectangle: Rounded Corners 183">
                <a:extLst>
                  <a:ext uri="{FF2B5EF4-FFF2-40B4-BE49-F238E27FC236}">
                    <a16:creationId xmlns:a16="http://schemas.microsoft.com/office/drawing/2014/main" id="{585A6109-DBE6-47AE-9BDB-147F09B28EDA}"/>
                  </a:ext>
                </a:extLst>
              </p:cNvPr>
              <p:cNvSpPr/>
              <p:nvPr/>
            </p:nvSpPr>
            <p:spPr>
              <a:xfrm>
                <a:off x="10939592" y="4758390"/>
                <a:ext cx="2442395" cy="1377099"/>
              </a:xfrm>
              <a:prstGeom prst="roundRect">
                <a:avLst/>
              </a:prstGeom>
              <a:solidFill>
                <a:srgbClr val="146194">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85" name="Rectangle: Rounded Corners 184">
                <a:extLst>
                  <a:ext uri="{FF2B5EF4-FFF2-40B4-BE49-F238E27FC236}">
                    <a16:creationId xmlns:a16="http://schemas.microsoft.com/office/drawing/2014/main" id="{36C8A015-F993-41B2-B126-FE284BD9A907}"/>
                  </a:ext>
                </a:extLst>
              </p:cNvPr>
              <p:cNvSpPr/>
              <p:nvPr/>
            </p:nvSpPr>
            <p:spPr>
              <a:xfrm>
                <a:off x="10939591" y="6205915"/>
                <a:ext cx="2442395" cy="1377099"/>
              </a:xfrm>
              <a:prstGeom prst="roundRect">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86" name="TextBox 111">
                <a:extLst>
                  <a:ext uri="{FF2B5EF4-FFF2-40B4-BE49-F238E27FC236}">
                    <a16:creationId xmlns:a16="http://schemas.microsoft.com/office/drawing/2014/main" id="{41BB4374-942F-477D-AB0C-5EF9EBD201A7}"/>
                  </a:ext>
                </a:extLst>
              </p:cNvPr>
              <p:cNvSpPr txBox="1"/>
              <p:nvPr/>
            </p:nvSpPr>
            <p:spPr>
              <a:xfrm>
                <a:off x="11288550" y="6576324"/>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OSS</a:t>
                </a:r>
              </a:p>
            </p:txBody>
          </p:sp>
          <p:sp>
            <p:nvSpPr>
              <p:cNvPr id="187" name="TextBox 111">
                <a:extLst>
                  <a:ext uri="{FF2B5EF4-FFF2-40B4-BE49-F238E27FC236}">
                    <a16:creationId xmlns:a16="http://schemas.microsoft.com/office/drawing/2014/main" id="{9C353D15-565F-46DE-9A83-DC1B8B5699FC}"/>
                  </a:ext>
                </a:extLst>
              </p:cNvPr>
              <p:cNvSpPr txBox="1"/>
              <p:nvPr/>
            </p:nvSpPr>
            <p:spPr>
              <a:xfrm>
                <a:off x="11288550" y="5153987"/>
                <a:ext cx="174447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BSS</a:t>
                </a:r>
              </a:p>
            </p:txBody>
          </p:sp>
          <p:pic>
            <p:nvPicPr>
              <p:cNvPr id="188" name="Picture 187">
                <a:extLst>
                  <a:ext uri="{FF2B5EF4-FFF2-40B4-BE49-F238E27FC236}">
                    <a16:creationId xmlns:a16="http://schemas.microsoft.com/office/drawing/2014/main" id="{8668DBCA-3650-4500-892B-FA1093874348}"/>
                  </a:ext>
                </a:extLst>
              </p:cNvPr>
              <p:cNvPicPr>
                <a:picLocks noChangeAspect="1"/>
              </p:cNvPicPr>
              <p:nvPr/>
            </p:nvPicPr>
            <p:blipFill>
              <a:blip r:embed="rId10"/>
              <a:stretch>
                <a:fillRect/>
              </a:stretch>
            </p:blipFill>
            <p:spPr>
              <a:xfrm>
                <a:off x="13537758" y="4886575"/>
                <a:ext cx="2259317" cy="1614501"/>
              </a:xfrm>
              <a:prstGeom prst="rect">
                <a:avLst/>
              </a:prstGeom>
            </p:spPr>
          </p:pic>
          <p:sp>
            <p:nvSpPr>
              <p:cNvPr id="189" name="TextBox 111">
                <a:extLst>
                  <a:ext uri="{FF2B5EF4-FFF2-40B4-BE49-F238E27FC236}">
                    <a16:creationId xmlns:a16="http://schemas.microsoft.com/office/drawing/2014/main" id="{A9A840BD-946A-465E-B705-81B160CB2617}"/>
                  </a:ext>
                </a:extLst>
              </p:cNvPr>
              <p:cNvSpPr txBox="1"/>
              <p:nvPr/>
            </p:nvSpPr>
            <p:spPr>
              <a:xfrm>
                <a:off x="13308795" y="6445424"/>
                <a:ext cx="2707264" cy="1327049"/>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Big Data &amp; Analystics</a:t>
                </a:r>
              </a:p>
            </p:txBody>
          </p:sp>
        </p:grpSp>
        <p:grpSp>
          <p:nvGrpSpPr>
            <p:cNvPr id="92" name="Group 91">
              <a:extLst>
                <a:ext uri="{FF2B5EF4-FFF2-40B4-BE49-F238E27FC236}">
                  <a16:creationId xmlns:a16="http://schemas.microsoft.com/office/drawing/2014/main" id="{FA438443-5D28-44F4-8260-AD731B41740C}"/>
                </a:ext>
              </a:extLst>
            </p:cNvPr>
            <p:cNvGrpSpPr/>
            <p:nvPr/>
          </p:nvGrpSpPr>
          <p:grpSpPr>
            <a:xfrm>
              <a:off x="4564409" y="1083610"/>
              <a:ext cx="1874636" cy="813802"/>
              <a:chOff x="17636385" y="4758390"/>
              <a:chExt cx="6943095" cy="3014083"/>
            </a:xfrm>
          </p:grpSpPr>
          <p:sp>
            <p:nvSpPr>
              <p:cNvPr id="176" name="Rectangle: Rounded Corners 175">
                <a:extLst>
                  <a:ext uri="{FF2B5EF4-FFF2-40B4-BE49-F238E27FC236}">
                    <a16:creationId xmlns:a16="http://schemas.microsoft.com/office/drawing/2014/main" id="{03002E74-AB2C-434A-802A-9FFD2E2BD8FA}"/>
                  </a:ext>
                </a:extLst>
              </p:cNvPr>
              <p:cNvSpPr/>
              <p:nvPr/>
            </p:nvSpPr>
            <p:spPr>
              <a:xfrm>
                <a:off x="17636386" y="4758390"/>
                <a:ext cx="2442395" cy="1377099"/>
              </a:xfrm>
              <a:prstGeom prst="roundRect">
                <a:avLst/>
              </a:prstGeom>
              <a:solidFill>
                <a:srgbClr val="146194">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77" name="Rectangle: Rounded Corners 176">
                <a:extLst>
                  <a:ext uri="{FF2B5EF4-FFF2-40B4-BE49-F238E27FC236}">
                    <a16:creationId xmlns:a16="http://schemas.microsoft.com/office/drawing/2014/main" id="{78B22E0B-71FB-4FBD-9ACF-CB603403D1CE}"/>
                  </a:ext>
                </a:extLst>
              </p:cNvPr>
              <p:cNvSpPr/>
              <p:nvPr/>
            </p:nvSpPr>
            <p:spPr>
              <a:xfrm>
                <a:off x="17636385" y="6205915"/>
                <a:ext cx="2442395" cy="1377099"/>
              </a:xfrm>
              <a:prstGeom prst="roundRect">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78" name="TextBox 111">
                <a:extLst>
                  <a:ext uri="{FF2B5EF4-FFF2-40B4-BE49-F238E27FC236}">
                    <a16:creationId xmlns:a16="http://schemas.microsoft.com/office/drawing/2014/main" id="{54801139-68A9-4918-B2B2-05FBEBC61725}"/>
                  </a:ext>
                </a:extLst>
              </p:cNvPr>
              <p:cNvSpPr txBox="1"/>
              <p:nvPr/>
            </p:nvSpPr>
            <p:spPr>
              <a:xfrm>
                <a:off x="17985344" y="6576324"/>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OSS</a:t>
                </a:r>
              </a:p>
            </p:txBody>
          </p:sp>
          <p:sp>
            <p:nvSpPr>
              <p:cNvPr id="179" name="TextBox 111">
                <a:extLst>
                  <a:ext uri="{FF2B5EF4-FFF2-40B4-BE49-F238E27FC236}">
                    <a16:creationId xmlns:a16="http://schemas.microsoft.com/office/drawing/2014/main" id="{6F98CAEA-E6D3-48B8-B019-113D82D6C9B8}"/>
                  </a:ext>
                </a:extLst>
              </p:cNvPr>
              <p:cNvSpPr txBox="1"/>
              <p:nvPr/>
            </p:nvSpPr>
            <p:spPr>
              <a:xfrm>
                <a:off x="17985344" y="5153987"/>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BSS</a:t>
                </a:r>
              </a:p>
            </p:txBody>
          </p:sp>
          <p:pic>
            <p:nvPicPr>
              <p:cNvPr id="180" name="Picture 179">
                <a:extLst>
                  <a:ext uri="{FF2B5EF4-FFF2-40B4-BE49-F238E27FC236}">
                    <a16:creationId xmlns:a16="http://schemas.microsoft.com/office/drawing/2014/main" id="{F5E8964D-32D7-4B8C-AB5B-ADEF9BCDEE77}"/>
                  </a:ext>
                </a:extLst>
              </p:cNvPr>
              <p:cNvPicPr>
                <a:picLocks noChangeAspect="1"/>
              </p:cNvPicPr>
              <p:nvPr/>
            </p:nvPicPr>
            <p:blipFill>
              <a:blip r:embed="rId10"/>
              <a:stretch>
                <a:fillRect/>
              </a:stretch>
            </p:blipFill>
            <p:spPr>
              <a:xfrm>
                <a:off x="20234552" y="4886575"/>
                <a:ext cx="2259317" cy="1614501"/>
              </a:xfrm>
              <a:prstGeom prst="rect">
                <a:avLst/>
              </a:prstGeom>
            </p:spPr>
          </p:pic>
          <p:sp>
            <p:nvSpPr>
              <p:cNvPr id="181" name="TextBox 111">
                <a:extLst>
                  <a:ext uri="{FF2B5EF4-FFF2-40B4-BE49-F238E27FC236}">
                    <a16:creationId xmlns:a16="http://schemas.microsoft.com/office/drawing/2014/main" id="{9EE72BC5-1A65-4F77-9A52-8D2F26D3A683}"/>
                  </a:ext>
                </a:extLst>
              </p:cNvPr>
              <p:cNvSpPr txBox="1"/>
              <p:nvPr/>
            </p:nvSpPr>
            <p:spPr>
              <a:xfrm>
                <a:off x="20005588" y="6445424"/>
                <a:ext cx="2707262" cy="1327049"/>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Big Data &amp; Analystics</a:t>
                </a:r>
              </a:p>
            </p:txBody>
          </p:sp>
          <p:sp>
            <p:nvSpPr>
              <p:cNvPr id="182" name="Cloud 181">
                <a:extLst>
                  <a:ext uri="{FF2B5EF4-FFF2-40B4-BE49-F238E27FC236}">
                    <a16:creationId xmlns:a16="http://schemas.microsoft.com/office/drawing/2014/main" id="{C0560CAF-6374-4901-A7EF-1DDE704E813A}"/>
                  </a:ext>
                </a:extLst>
              </p:cNvPr>
              <p:cNvSpPr/>
              <p:nvPr/>
            </p:nvSpPr>
            <p:spPr>
              <a:xfrm>
                <a:off x="22465385" y="4879916"/>
                <a:ext cx="2114095" cy="1529640"/>
              </a:xfrm>
              <a:prstGeom prst="cloud">
                <a:avLst/>
              </a:prstGeom>
              <a:solidFill>
                <a:srgbClr val="76DBF4">
                  <a:lumMod val="75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83" name="TextBox 111">
                <a:extLst>
                  <a:ext uri="{FF2B5EF4-FFF2-40B4-BE49-F238E27FC236}">
                    <a16:creationId xmlns:a16="http://schemas.microsoft.com/office/drawing/2014/main" id="{96794A95-488C-482E-9AA2-35764A9BC3A2}"/>
                  </a:ext>
                </a:extLst>
              </p:cNvPr>
              <p:cNvSpPr txBox="1"/>
              <p:nvPr/>
            </p:nvSpPr>
            <p:spPr>
              <a:xfrm>
                <a:off x="22685573" y="5285675"/>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NFV</a:t>
                </a:r>
              </a:p>
            </p:txBody>
          </p:sp>
        </p:grpSp>
        <p:grpSp>
          <p:nvGrpSpPr>
            <p:cNvPr id="93" name="Group 92">
              <a:extLst>
                <a:ext uri="{FF2B5EF4-FFF2-40B4-BE49-F238E27FC236}">
                  <a16:creationId xmlns:a16="http://schemas.microsoft.com/office/drawing/2014/main" id="{B70FF1E4-F94A-4F3C-9A5A-FE5242DF06C4}"/>
                </a:ext>
              </a:extLst>
            </p:cNvPr>
            <p:cNvGrpSpPr/>
            <p:nvPr/>
          </p:nvGrpSpPr>
          <p:grpSpPr>
            <a:xfrm>
              <a:off x="6820082" y="1073926"/>
              <a:ext cx="1837674" cy="813802"/>
              <a:chOff x="26319915" y="4722522"/>
              <a:chExt cx="6806201" cy="3014083"/>
            </a:xfrm>
          </p:grpSpPr>
          <p:sp>
            <p:nvSpPr>
              <p:cNvPr id="166" name="Rectangle: Rounded Corners 165">
                <a:extLst>
                  <a:ext uri="{FF2B5EF4-FFF2-40B4-BE49-F238E27FC236}">
                    <a16:creationId xmlns:a16="http://schemas.microsoft.com/office/drawing/2014/main" id="{98163211-987C-483F-8E8C-636D77D2E780}"/>
                  </a:ext>
                </a:extLst>
              </p:cNvPr>
              <p:cNvSpPr/>
              <p:nvPr/>
            </p:nvSpPr>
            <p:spPr>
              <a:xfrm>
                <a:off x="26319916" y="4722522"/>
                <a:ext cx="2442395" cy="1377099"/>
              </a:xfrm>
              <a:prstGeom prst="roundRect">
                <a:avLst/>
              </a:prstGeom>
              <a:solidFill>
                <a:srgbClr val="146194">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67" name="Rectangle: Rounded Corners 166">
                <a:extLst>
                  <a:ext uri="{FF2B5EF4-FFF2-40B4-BE49-F238E27FC236}">
                    <a16:creationId xmlns:a16="http://schemas.microsoft.com/office/drawing/2014/main" id="{7057A1BD-41EB-4037-99BB-F50573368F2B}"/>
                  </a:ext>
                </a:extLst>
              </p:cNvPr>
              <p:cNvSpPr/>
              <p:nvPr/>
            </p:nvSpPr>
            <p:spPr>
              <a:xfrm>
                <a:off x="26319915" y="6170047"/>
                <a:ext cx="2442395" cy="1377099"/>
              </a:xfrm>
              <a:prstGeom prst="roundRect">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68" name="TextBox 111">
                <a:extLst>
                  <a:ext uri="{FF2B5EF4-FFF2-40B4-BE49-F238E27FC236}">
                    <a16:creationId xmlns:a16="http://schemas.microsoft.com/office/drawing/2014/main" id="{AFBA0FAE-A3CD-4AE9-989F-167A5C05C598}"/>
                  </a:ext>
                </a:extLst>
              </p:cNvPr>
              <p:cNvSpPr txBox="1"/>
              <p:nvPr/>
            </p:nvSpPr>
            <p:spPr>
              <a:xfrm>
                <a:off x="26668874" y="6540456"/>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OSS</a:t>
                </a:r>
              </a:p>
            </p:txBody>
          </p:sp>
          <p:sp>
            <p:nvSpPr>
              <p:cNvPr id="169" name="TextBox 111">
                <a:extLst>
                  <a:ext uri="{FF2B5EF4-FFF2-40B4-BE49-F238E27FC236}">
                    <a16:creationId xmlns:a16="http://schemas.microsoft.com/office/drawing/2014/main" id="{C83A77B0-D883-4661-A551-36A87638887D}"/>
                  </a:ext>
                </a:extLst>
              </p:cNvPr>
              <p:cNvSpPr txBox="1"/>
              <p:nvPr/>
            </p:nvSpPr>
            <p:spPr>
              <a:xfrm>
                <a:off x="26668874" y="5118119"/>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BSS</a:t>
                </a:r>
              </a:p>
            </p:txBody>
          </p:sp>
          <p:pic>
            <p:nvPicPr>
              <p:cNvPr id="170" name="Picture 169">
                <a:extLst>
                  <a:ext uri="{FF2B5EF4-FFF2-40B4-BE49-F238E27FC236}">
                    <a16:creationId xmlns:a16="http://schemas.microsoft.com/office/drawing/2014/main" id="{779E6AB5-836E-4C3D-A675-5D8D39D4414B}"/>
                  </a:ext>
                </a:extLst>
              </p:cNvPr>
              <p:cNvPicPr>
                <a:picLocks noChangeAspect="1"/>
              </p:cNvPicPr>
              <p:nvPr/>
            </p:nvPicPr>
            <p:blipFill>
              <a:blip r:embed="rId10"/>
              <a:stretch>
                <a:fillRect/>
              </a:stretch>
            </p:blipFill>
            <p:spPr>
              <a:xfrm>
                <a:off x="28918082" y="4850707"/>
                <a:ext cx="2259317" cy="1614501"/>
              </a:xfrm>
              <a:prstGeom prst="rect">
                <a:avLst/>
              </a:prstGeom>
            </p:spPr>
          </p:pic>
          <p:sp>
            <p:nvSpPr>
              <p:cNvPr id="171" name="TextBox 111">
                <a:extLst>
                  <a:ext uri="{FF2B5EF4-FFF2-40B4-BE49-F238E27FC236}">
                    <a16:creationId xmlns:a16="http://schemas.microsoft.com/office/drawing/2014/main" id="{7A97CCA4-2211-425E-9A96-83684ACB4ACE}"/>
                  </a:ext>
                </a:extLst>
              </p:cNvPr>
              <p:cNvSpPr txBox="1"/>
              <p:nvPr/>
            </p:nvSpPr>
            <p:spPr>
              <a:xfrm>
                <a:off x="28689119" y="6409556"/>
                <a:ext cx="2707263" cy="1327049"/>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Big Data &amp; Analystics</a:t>
                </a:r>
              </a:p>
            </p:txBody>
          </p:sp>
          <p:sp>
            <p:nvSpPr>
              <p:cNvPr id="172" name="Cloud 171">
                <a:extLst>
                  <a:ext uri="{FF2B5EF4-FFF2-40B4-BE49-F238E27FC236}">
                    <a16:creationId xmlns:a16="http://schemas.microsoft.com/office/drawing/2014/main" id="{2A735733-3004-44C1-8BE5-1A6EAC569CEA}"/>
                  </a:ext>
                </a:extLst>
              </p:cNvPr>
              <p:cNvSpPr/>
              <p:nvPr/>
            </p:nvSpPr>
            <p:spPr>
              <a:xfrm>
                <a:off x="31138919" y="4880823"/>
                <a:ext cx="1987197" cy="1282776"/>
              </a:xfrm>
              <a:prstGeom prst="cloud">
                <a:avLst/>
              </a:prstGeom>
              <a:solidFill>
                <a:srgbClr val="76DBF4">
                  <a:lumMod val="75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73" name="TextBox 111">
                <a:extLst>
                  <a:ext uri="{FF2B5EF4-FFF2-40B4-BE49-F238E27FC236}">
                    <a16:creationId xmlns:a16="http://schemas.microsoft.com/office/drawing/2014/main" id="{11DE3BDE-D359-49FA-93BA-036AF8A25A79}"/>
                  </a:ext>
                </a:extLst>
              </p:cNvPr>
              <p:cNvSpPr txBox="1"/>
              <p:nvPr/>
            </p:nvSpPr>
            <p:spPr>
              <a:xfrm>
                <a:off x="31311401" y="5210015"/>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NFV</a:t>
                </a:r>
              </a:p>
            </p:txBody>
          </p:sp>
          <p:sp>
            <p:nvSpPr>
              <p:cNvPr id="174" name="Cloud 173">
                <a:extLst>
                  <a:ext uri="{FF2B5EF4-FFF2-40B4-BE49-F238E27FC236}">
                    <a16:creationId xmlns:a16="http://schemas.microsoft.com/office/drawing/2014/main" id="{FEFEECC6-1135-4956-BFB1-02F22407FA2B}"/>
                  </a:ext>
                </a:extLst>
              </p:cNvPr>
              <p:cNvSpPr/>
              <p:nvPr/>
            </p:nvSpPr>
            <p:spPr>
              <a:xfrm>
                <a:off x="31118838" y="6129407"/>
                <a:ext cx="1987197" cy="1282776"/>
              </a:xfrm>
              <a:prstGeom prst="cloud">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75" name="TextBox 111">
                <a:extLst>
                  <a:ext uri="{FF2B5EF4-FFF2-40B4-BE49-F238E27FC236}">
                    <a16:creationId xmlns:a16="http://schemas.microsoft.com/office/drawing/2014/main" id="{508E96F3-2C49-42EB-BD3E-604003005577}"/>
                  </a:ext>
                </a:extLst>
              </p:cNvPr>
              <p:cNvSpPr txBox="1"/>
              <p:nvPr/>
            </p:nvSpPr>
            <p:spPr>
              <a:xfrm>
                <a:off x="31291319" y="6458601"/>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IaaS</a:t>
                </a:r>
              </a:p>
            </p:txBody>
          </p:sp>
        </p:grpSp>
        <p:sp>
          <p:nvSpPr>
            <p:cNvPr id="94" name="Rectangle: Rounded Corners 93">
              <a:extLst>
                <a:ext uri="{FF2B5EF4-FFF2-40B4-BE49-F238E27FC236}">
                  <a16:creationId xmlns:a16="http://schemas.microsoft.com/office/drawing/2014/main" id="{AB014F7D-BACE-4DEC-A379-20F129C14176}"/>
                </a:ext>
              </a:extLst>
            </p:cNvPr>
            <p:cNvSpPr/>
            <p:nvPr/>
          </p:nvSpPr>
          <p:spPr>
            <a:xfrm>
              <a:off x="9163888" y="1073926"/>
              <a:ext cx="659447" cy="371817"/>
            </a:xfrm>
            <a:prstGeom prst="roundRect">
              <a:avLst/>
            </a:prstGeom>
            <a:solidFill>
              <a:srgbClr val="146194">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95" name="Rectangle: Rounded Corners 94">
              <a:extLst>
                <a:ext uri="{FF2B5EF4-FFF2-40B4-BE49-F238E27FC236}">
                  <a16:creationId xmlns:a16="http://schemas.microsoft.com/office/drawing/2014/main" id="{0F63D2E5-805F-4DAA-AC4E-931B496B54B3}"/>
                </a:ext>
              </a:extLst>
            </p:cNvPr>
            <p:cNvSpPr/>
            <p:nvPr/>
          </p:nvSpPr>
          <p:spPr>
            <a:xfrm>
              <a:off x="9163888" y="1464757"/>
              <a:ext cx="659447" cy="371817"/>
            </a:xfrm>
            <a:prstGeom prst="roundRect">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96" name="TextBox 111">
              <a:extLst>
                <a:ext uri="{FF2B5EF4-FFF2-40B4-BE49-F238E27FC236}">
                  <a16:creationId xmlns:a16="http://schemas.microsoft.com/office/drawing/2014/main" id="{C88CE07B-EA02-4895-AF2F-850E0BC16F7F}"/>
                </a:ext>
              </a:extLst>
            </p:cNvPr>
            <p:cNvSpPr txBox="1"/>
            <p:nvPr/>
          </p:nvSpPr>
          <p:spPr>
            <a:xfrm>
              <a:off x="9258107" y="1564768"/>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OSS</a:t>
              </a:r>
            </a:p>
          </p:txBody>
        </p:sp>
        <p:sp>
          <p:nvSpPr>
            <p:cNvPr id="97" name="TextBox 111">
              <a:extLst>
                <a:ext uri="{FF2B5EF4-FFF2-40B4-BE49-F238E27FC236}">
                  <a16:creationId xmlns:a16="http://schemas.microsoft.com/office/drawing/2014/main" id="{707510EE-C7A9-428C-ABB0-D5E74B9B7179}"/>
                </a:ext>
              </a:extLst>
            </p:cNvPr>
            <p:cNvSpPr txBox="1"/>
            <p:nvPr/>
          </p:nvSpPr>
          <p:spPr>
            <a:xfrm>
              <a:off x="9258107" y="1180737"/>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BSS</a:t>
              </a:r>
            </a:p>
          </p:txBody>
        </p:sp>
        <p:pic>
          <p:nvPicPr>
            <p:cNvPr id="98" name="Picture 97">
              <a:extLst>
                <a:ext uri="{FF2B5EF4-FFF2-40B4-BE49-F238E27FC236}">
                  <a16:creationId xmlns:a16="http://schemas.microsoft.com/office/drawing/2014/main" id="{44A8B8AC-6ADE-4538-A5AA-ABB0A2635994}"/>
                </a:ext>
              </a:extLst>
            </p:cNvPr>
            <p:cNvPicPr>
              <a:picLocks noChangeAspect="1"/>
            </p:cNvPicPr>
            <p:nvPr/>
          </p:nvPicPr>
          <p:blipFill>
            <a:blip r:embed="rId10"/>
            <a:stretch>
              <a:fillRect/>
            </a:stretch>
          </p:blipFill>
          <p:spPr>
            <a:xfrm>
              <a:off x="9865393" y="1108536"/>
              <a:ext cx="610016" cy="435915"/>
            </a:xfrm>
            <a:prstGeom prst="rect">
              <a:avLst/>
            </a:prstGeom>
          </p:spPr>
        </p:pic>
        <p:sp>
          <p:nvSpPr>
            <p:cNvPr id="99" name="TextBox 111">
              <a:extLst>
                <a:ext uri="{FF2B5EF4-FFF2-40B4-BE49-F238E27FC236}">
                  <a16:creationId xmlns:a16="http://schemas.microsoft.com/office/drawing/2014/main" id="{2FEE1333-515B-4642-9F46-A74A9AAAE3CB}"/>
                </a:ext>
              </a:extLst>
            </p:cNvPr>
            <p:cNvSpPr txBox="1"/>
            <p:nvPr/>
          </p:nvSpPr>
          <p:spPr>
            <a:xfrm>
              <a:off x="9803573" y="1529424"/>
              <a:ext cx="730961" cy="358303"/>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Big Data &amp; Analystics</a:t>
              </a:r>
            </a:p>
          </p:txBody>
        </p:sp>
        <p:sp>
          <p:nvSpPr>
            <p:cNvPr id="100" name="Cloud 99">
              <a:extLst>
                <a:ext uri="{FF2B5EF4-FFF2-40B4-BE49-F238E27FC236}">
                  <a16:creationId xmlns:a16="http://schemas.microsoft.com/office/drawing/2014/main" id="{16C85584-2A3B-4BB1-92DD-E3E0149F2AAC}"/>
                </a:ext>
              </a:extLst>
            </p:cNvPr>
            <p:cNvSpPr/>
            <p:nvPr/>
          </p:nvSpPr>
          <p:spPr>
            <a:xfrm>
              <a:off x="10465019" y="1116667"/>
              <a:ext cx="536543" cy="346350"/>
            </a:xfrm>
            <a:prstGeom prst="cloud">
              <a:avLst/>
            </a:prstGeom>
            <a:solidFill>
              <a:srgbClr val="76DBF4">
                <a:lumMod val="75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1" name="TextBox 111">
              <a:extLst>
                <a:ext uri="{FF2B5EF4-FFF2-40B4-BE49-F238E27FC236}">
                  <a16:creationId xmlns:a16="http://schemas.microsoft.com/office/drawing/2014/main" id="{19F7644F-9B91-4A7F-AFA0-0530C763343E}"/>
                </a:ext>
              </a:extLst>
            </p:cNvPr>
            <p:cNvSpPr txBox="1"/>
            <p:nvPr/>
          </p:nvSpPr>
          <p:spPr>
            <a:xfrm>
              <a:off x="10511589" y="1205549"/>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NFV</a:t>
              </a:r>
            </a:p>
          </p:txBody>
        </p:sp>
        <p:sp>
          <p:nvSpPr>
            <p:cNvPr id="102" name="Cloud 101">
              <a:extLst>
                <a:ext uri="{FF2B5EF4-FFF2-40B4-BE49-F238E27FC236}">
                  <a16:creationId xmlns:a16="http://schemas.microsoft.com/office/drawing/2014/main" id="{52F61135-55BB-4BE8-9DB3-9FBFB275DBAC}"/>
                </a:ext>
              </a:extLst>
            </p:cNvPr>
            <p:cNvSpPr/>
            <p:nvPr/>
          </p:nvSpPr>
          <p:spPr>
            <a:xfrm>
              <a:off x="10459597" y="1453784"/>
              <a:ext cx="536543" cy="346350"/>
            </a:xfrm>
            <a:prstGeom prst="cloud">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3" name="TextBox 111">
              <a:extLst>
                <a:ext uri="{FF2B5EF4-FFF2-40B4-BE49-F238E27FC236}">
                  <a16:creationId xmlns:a16="http://schemas.microsoft.com/office/drawing/2014/main" id="{949A92FB-2B8F-45ED-924E-9A8E811A8849}"/>
                </a:ext>
              </a:extLst>
            </p:cNvPr>
            <p:cNvSpPr txBox="1"/>
            <p:nvPr/>
          </p:nvSpPr>
          <p:spPr>
            <a:xfrm>
              <a:off x="10506167" y="1542667"/>
              <a:ext cx="471008" cy="25378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srgbClr val="0903F7"/>
                  </a:solidFill>
                  <a:effectLst/>
                  <a:uLnTx/>
                  <a:uFillTx/>
                  <a:latin typeface="Arial" panose="020B0604020202020204" pitchFamily="34" charset="0"/>
                  <a:cs typeface="Arial" panose="020B0604020202020204" pitchFamily="34" charset="0"/>
                  <a:sym typeface="Arial" panose="020B0604020202020204" pitchFamily="34" charset="0"/>
                </a:rPr>
                <a:t>IaaS</a:t>
              </a:r>
            </a:p>
          </p:txBody>
        </p:sp>
        <p:sp>
          <p:nvSpPr>
            <p:cNvPr id="104" name="Arrow: Right 103">
              <a:extLst>
                <a:ext uri="{FF2B5EF4-FFF2-40B4-BE49-F238E27FC236}">
                  <a16:creationId xmlns:a16="http://schemas.microsoft.com/office/drawing/2014/main" id="{7309600D-0FBD-49F5-BE70-A0C92A4B4329}"/>
                </a:ext>
              </a:extLst>
            </p:cNvPr>
            <p:cNvSpPr/>
            <p:nvPr/>
          </p:nvSpPr>
          <p:spPr>
            <a:xfrm>
              <a:off x="2502013" y="1322923"/>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5" name="Arrow: Right 104">
              <a:extLst>
                <a:ext uri="{FF2B5EF4-FFF2-40B4-BE49-F238E27FC236}">
                  <a16:creationId xmlns:a16="http://schemas.microsoft.com/office/drawing/2014/main" id="{62294F50-F7A3-4A81-858F-3DF73A6B9B87}"/>
                </a:ext>
              </a:extLst>
            </p:cNvPr>
            <p:cNvSpPr/>
            <p:nvPr/>
          </p:nvSpPr>
          <p:spPr>
            <a:xfrm>
              <a:off x="4241018" y="1294906"/>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6" name="Arrow: Right 105">
              <a:extLst>
                <a:ext uri="{FF2B5EF4-FFF2-40B4-BE49-F238E27FC236}">
                  <a16:creationId xmlns:a16="http://schemas.microsoft.com/office/drawing/2014/main" id="{8EA561A7-8F9F-4FBE-AAC5-A7561D634A9C}"/>
                </a:ext>
              </a:extLst>
            </p:cNvPr>
            <p:cNvSpPr/>
            <p:nvPr/>
          </p:nvSpPr>
          <p:spPr>
            <a:xfrm>
              <a:off x="6472277" y="1322923"/>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07" name="Arrow: Right 106">
              <a:extLst>
                <a:ext uri="{FF2B5EF4-FFF2-40B4-BE49-F238E27FC236}">
                  <a16:creationId xmlns:a16="http://schemas.microsoft.com/office/drawing/2014/main" id="{E37C1FD7-5D3A-46EE-9C22-E197010C9B53}"/>
                </a:ext>
              </a:extLst>
            </p:cNvPr>
            <p:cNvSpPr/>
            <p:nvPr/>
          </p:nvSpPr>
          <p:spPr>
            <a:xfrm>
              <a:off x="8803068" y="1323205"/>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pic>
          <p:nvPicPr>
            <p:cNvPr id="108" name="Picture 107">
              <a:extLst>
                <a:ext uri="{FF2B5EF4-FFF2-40B4-BE49-F238E27FC236}">
                  <a16:creationId xmlns:a16="http://schemas.microsoft.com/office/drawing/2014/main" id="{2314A408-92A5-42E4-AA30-C645CC565BCE}"/>
                </a:ext>
              </a:extLst>
            </p:cNvPr>
            <p:cNvPicPr>
              <a:picLocks noChangeAspect="1"/>
            </p:cNvPicPr>
            <p:nvPr/>
          </p:nvPicPr>
          <p:blipFill>
            <a:blip r:embed="rId11"/>
            <a:stretch>
              <a:fillRect/>
            </a:stretch>
          </p:blipFill>
          <p:spPr>
            <a:xfrm>
              <a:off x="11041497" y="1082077"/>
              <a:ext cx="697334" cy="710180"/>
            </a:xfrm>
            <a:prstGeom prst="rect">
              <a:avLst/>
            </a:prstGeom>
          </p:spPr>
        </p:pic>
        <p:sp>
          <p:nvSpPr>
            <p:cNvPr id="109" name="Cloud 108">
              <a:extLst>
                <a:ext uri="{FF2B5EF4-FFF2-40B4-BE49-F238E27FC236}">
                  <a16:creationId xmlns:a16="http://schemas.microsoft.com/office/drawing/2014/main" id="{2F0BFBE4-B4B4-4E57-B8C4-5A72472B34F8}"/>
                </a:ext>
              </a:extLst>
            </p:cNvPr>
            <p:cNvSpPr/>
            <p:nvPr/>
          </p:nvSpPr>
          <p:spPr>
            <a:xfrm>
              <a:off x="10072806" y="3380926"/>
              <a:ext cx="1421832" cy="585047"/>
            </a:xfrm>
            <a:prstGeom prst="cloud">
              <a:avLst/>
            </a:prstGeom>
            <a:solidFill>
              <a:srgbClr val="12EC6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pic>
          <p:nvPicPr>
            <p:cNvPr id="110" name="Picture 109">
              <a:extLst>
                <a:ext uri="{FF2B5EF4-FFF2-40B4-BE49-F238E27FC236}">
                  <a16:creationId xmlns:a16="http://schemas.microsoft.com/office/drawing/2014/main" id="{541DFBCA-E99F-4BFE-8ED5-E6A20736C3E7}"/>
                </a:ext>
              </a:extLst>
            </p:cNvPr>
            <p:cNvPicPr>
              <a:picLocks noChangeAspect="1"/>
            </p:cNvPicPr>
            <p:nvPr/>
          </p:nvPicPr>
          <p:blipFill>
            <a:blip r:embed="rId12"/>
            <a:stretch>
              <a:fillRect/>
            </a:stretch>
          </p:blipFill>
          <p:spPr>
            <a:xfrm>
              <a:off x="9560886" y="3931262"/>
              <a:ext cx="490477" cy="406778"/>
            </a:xfrm>
            <a:prstGeom prst="rect">
              <a:avLst/>
            </a:prstGeom>
          </p:spPr>
        </p:pic>
        <p:pic>
          <p:nvPicPr>
            <p:cNvPr id="111" name="Picture 110">
              <a:extLst>
                <a:ext uri="{FF2B5EF4-FFF2-40B4-BE49-F238E27FC236}">
                  <a16:creationId xmlns:a16="http://schemas.microsoft.com/office/drawing/2014/main" id="{9B9445A0-B437-4522-88DB-9C85AAAC9A13}"/>
                </a:ext>
              </a:extLst>
            </p:cNvPr>
            <p:cNvPicPr>
              <a:picLocks noChangeAspect="1"/>
            </p:cNvPicPr>
            <p:nvPr/>
          </p:nvPicPr>
          <p:blipFill>
            <a:blip r:embed="rId13"/>
            <a:stretch>
              <a:fillRect/>
            </a:stretch>
          </p:blipFill>
          <p:spPr>
            <a:xfrm>
              <a:off x="10182256" y="4093025"/>
              <a:ext cx="320401" cy="393338"/>
            </a:xfrm>
            <a:prstGeom prst="rect">
              <a:avLst/>
            </a:prstGeom>
          </p:spPr>
        </p:pic>
        <p:pic>
          <p:nvPicPr>
            <p:cNvPr id="112" name="Picture 111">
              <a:extLst>
                <a:ext uri="{FF2B5EF4-FFF2-40B4-BE49-F238E27FC236}">
                  <a16:creationId xmlns:a16="http://schemas.microsoft.com/office/drawing/2014/main" id="{D134AD06-EA2C-4332-9B3F-32AD70C96DAF}"/>
                </a:ext>
              </a:extLst>
            </p:cNvPr>
            <p:cNvPicPr>
              <a:picLocks noChangeAspect="1"/>
            </p:cNvPicPr>
            <p:nvPr/>
          </p:nvPicPr>
          <p:blipFill>
            <a:blip r:embed="rId14"/>
            <a:stretch>
              <a:fillRect/>
            </a:stretch>
          </p:blipFill>
          <p:spPr>
            <a:xfrm>
              <a:off x="10776678" y="4179487"/>
              <a:ext cx="320401" cy="338201"/>
            </a:xfrm>
            <a:prstGeom prst="rect">
              <a:avLst/>
            </a:prstGeom>
          </p:spPr>
        </p:pic>
        <p:pic>
          <p:nvPicPr>
            <p:cNvPr id="113" name="Picture 112">
              <a:extLst>
                <a:ext uri="{FF2B5EF4-FFF2-40B4-BE49-F238E27FC236}">
                  <a16:creationId xmlns:a16="http://schemas.microsoft.com/office/drawing/2014/main" id="{5C19F45F-3D75-4C46-A7D0-0099C34DDEAF}"/>
                </a:ext>
              </a:extLst>
            </p:cNvPr>
            <p:cNvPicPr>
              <a:picLocks noChangeAspect="1"/>
            </p:cNvPicPr>
            <p:nvPr/>
          </p:nvPicPr>
          <p:blipFill>
            <a:blip r:embed="rId15"/>
            <a:stretch>
              <a:fillRect/>
            </a:stretch>
          </p:blipFill>
          <p:spPr>
            <a:xfrm>
              <a:off x="11345221" y="4068466"/>
              <a:ext cx="473491" cy="293968"/>
            </a:xfrm>
            <a:prstGeom prst="rect">
              <a:avLst/>
            </a:prstGeom>
          </p:spPr>
        </p:pic>
        <p:grpSp>
          <p:nvGrpSpPr>
            <p:cNvPr id="114" name="Group 113">
              <a:extLst>
                <a:ext uri="{FF2B5EF4-FFF2-40B4-BE49-F238E27FC236}">
                  <a16:creationId xmlns:a16="http://schemas.microsoft.com/office/drawing/2014/main" id="{5426A545-C56E-48DF-AC81-187D25338920}"/>
                </a:ext>
              </a:extLst>
            </p:cNvPr>
            <p:cNvGrpSpPr/>
            <p:nvPr/>
          </p:nvGrpSpPr>
          <p:grpSpPr>
            <a:xfrm>
              <a:off x="6762567" y="2582125"/>
              <a:ext cx="2402277" cy="1903137"/>
              <a:chOff x="25046190" y="10698155"/>
              <a:chExt cx="8897324" cy="7048656"/>
            </a:xfrm>
          </p:grpSpPr>
          <p:pic>
            <p:nvPicPr>
              <p:cNvPr id="135" name="Picture 134">
                <a:extLst>
                  <a:ext uri="{FF2B5EF4-FFF2-40B4-BE49-F238E27FC236}">
                    <a16:creationId xmlns:a16="http://schemas.microsoft.com/office/drawing/2014/main" id="{3079C6E7-C5C5-4807-BBF9-8FC9C89498A7}"/>
                  </a:ext>
                </a:extLst>
              </p:cNvPr>
              <p:cNvPicPr>
                <a:picLocks noChangeAspect="1"/>
              </p:cNvPicPr>
              <p:nvPr/>
            </p:nvPicPr>
            <p:blipFill>
              <a:blip r:embed="rId3"/>
              <a:stretch>
                <a:fillRect/>
              </a:stretch>
            </p:blipFill>
            <p:spPr>
              <a:xfrm>
                <a:off x="25272536" y="16666096"/>
                <a:ext cx="4259289" cy="1080715"/>
              </a:xfrm>
              <a:prstGeom prst="rect">
                <a:avLst/>
              </a:prstGeom>
            </p:spPr>
          </p:pic>
          <p:sp>
            <p:nvSpPr>
              <p:cNvPr id="136" name="Rectangle: Rounded Corners 135">
                <a:extLst>
                  <a:ext uri="{FF2B5EF4-FFF2-40B4-BE49-F238E27FC236}">
                    <a16:creationId xmlns:a16="http://schemas.microsoft.com/office/drawing/2014/main" id="{E3A4FF3E-A4D0-4CAF-8912-06E20A3BECB2}"/>
                  </a:ext>
                </a:extLst>
              </p:cNvPr>
              <p:cNvSpPr/>
              <p:nvPr/>
            </p:nvSpPr>
            <p:spPr>
              <a:xfrm>
                <a:off x="25046192" y="14291905"/>
                <a:ext cx="4638034" cy="931966"/>
              </a:xfrm>
              <a:prstGeom prst="roundRect">
                <a:avLst/>
              </a:prstGeom>
              <a:solidFill>
                <a:srgbClr val="FFC000">
                  <a:alpha val="71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37" name="TextBox 111">
                <a:extLst>
                  <a:ext uri="{FF2B5EF4-FFF2-40B4-BE49-F238E27FC236}">
                    <a16:creationId xmlns:a16="http://schemas.microsoft.com/office/drawing/2014/main" id="{58FDE118-5358-4E78-A641-68415954B7A9}"/>
                  </a:ext>
                </a:extLst>
              </p:cNvPr>
              <p:cNvSpPr txBox="1"/>
              <p:nvPr/>
            </p:nvSpPr>
            <p:spPr>
              <a:xfrm>
                <a:off x="25046190" y="14397381"/>
                <a:ext cx="4437382" cy="1537933"/>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Container Engine</a:t>
                </a:r>
              </a:p>
            </p:txBody>
          </p:sp>
          <p:sp>
            <p:nvSpPr>
              <p:cNvPr id="138" name="Rectangle: Rounded Corners 137">
                <a:extLst>
                  <a:ext uri="{FF2B5EF4-FFF2-40B4-BE49-F238E27FC236}">
                    <a16:creationId xmlns:a16="http://schemas.microsoft.com/office/drawing/2014/main" id="{A7658FCF-1B2D-4BB0-99CD-B5544629406D}"/>
                  </a:ext>
                </a:extLst>
              </p:cNvPr>
              <p:cNvSpPr/>
              <p:nvPr/>
            </p:nvSpPr>
            <p:spPr>
              <a:xfrm>
                <a:off x="25046191" y="15223871"/>
                <a:ext cx="4638034" cy="899785"/>
              </a:xfrm>
              <a:prstGeom prst="roundRect">
                <a:avLst/>
              </a:prstGeom>
              <a:solidFill>
                <a:srgbClr val="FFFF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39" name="TextBox 111">
                <a:extLst>
                  <a:ext uri="{FF2B5EF4-FFF2-40B4-BE49-F238E27FC236}">
                    <a16:creationId xmlns:a16="http://schemas.microsoft.com/office/drawing/2014/main" id="{92DBFA6C-7F4E-48C4-BC89-1A79C857E1AB}"/>
                  </a:ext>
                </a:extLst>
              </p:cNvPr>
              <p:cNvSpPr txBox="1"/>
              <p:nvPr/>
            </p:nvSpPr>
            <p:spPr>
              <a:xfrm>
                <a:off x="26119079" y="15352192"/>
                <a:ext cx="2655826"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Host OS</a:t>
                </a:r>
              </a:p>
            </p:txBody>
          </p:sp>
          <p:pic>
            <p:nvPicPr>
              <p:cNvPr id="140" name="Picture 139">
                <a:extLst>
                  <a:ext uri="{FF2B5EF4-FFF2-40B4-BE49-F238E27FC236}">
                    <a16:creationId xmlns:a16="http://schemas.microsoft.com/office/drawing/2014/main" id="{B887B7BF-A78E-4DFE-B851-A301A41FBEA8}"/>
                  </a:ext>
                </a:extLst>
              </p:cNvPr>
              <p:cNvPicPr>
                <a:picLocks noChangeAspect="1"/>
              </p:cNvPicPr>
              <p:nvPr/>
            </p:nvPicPr>
            <p:blipFill>
              <a:blip r:embed="rId3"/>
              <a:stretch>
                <a:fillRect/>
              </a:stretch>
            </p:blipFill>
            <p:spPr>
              <a:xfrm>
                <a:off x="29501345" y="16666096"/>
                <a:ext cx="4259289" cy="1080715"/>
              </a:xfrm>
              <a:prstGeom prst="rect">
                <a:avLst/>
              </a:prstGeom>
            </p:spPr>
          </p:pic>
          <p:sp>
            <p:nvSpPr>
              <p:cNvPr id="141" name="Rectangle: Rounded Corners 140">
                <a:extLst>
                  <a:ext uri="{FF2B5EF4-FFF2-40B4-BE49-F238E27FC236}">
                    <a16:creationId xmlns:a16="http://schemas.microsoft.com/office/drawing/2014/main" id="{55862D1F-7D97-4188-B01D-16FC8FC2D484}"/>
                  </a:ext>
                </a:extLst>
              </p:cNvPr>
              <p:cNvSpPr/>
              <p:nvPr/>
            </p:nvSpPr>
            <p:spPr>
              <a:xfrm>
                <a:off x="30199341" y="14313559"/>
                <a:ext cx="3581901" cy="835539"/>
              </a:xfrm>
              <a:prstGeom prst="roundRect">
                <a:avLst/>
              </a:prstGeom>
              <a:solidFill>
                <a:srgbClr val="00B0F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42" name="TextBox 111">
                <a:extLst>
                  <a:ext uri="{FF2B5EF4-FFF2-40B4-BE49-F238E27FC236}">
                    <a16:creationId xmlns:a16="http://schemas.microsoft.com/office/drawing/2014/main" id="{1F266D9F-38D6-479F-AFC0-5E47C93804B6}"/>
                  </a:ext>
                </a:extLst>
              </p:cNvPr>
              <p:cNvSpPr txBox="1"/>
              <p:nvPr/>
            </p:nvSpPr>
            <p:spPr>
              <a:xfrm>
                <a:off x="30335676" y="14441881"/>
                <a:ext cx="3172145"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Hypervisor</a:t>
                </a:r>
              </a:p>
            </p:txBody>
          </p:sp>
          <p:grpSp>
            <p:nvGrpSpPr>
              <p:cNvPr id="143" name="Group 142">
                <a:extLst>
                  <a:ext uri="{FF2B5EF4-FFF2-40B4-BE49-F238E27FC236}">
                    <a16:creationId xmlns:a16="http://schemas.microsoft.com/office/drawing/2014/main" id="{A4277AEF-58DF-43AD-B968-E75D96597BD5}"/>
                  </a:ext>
                </a:extLst>
              </p:cNvPr>
              <p:cNvGrpSpPr/>
              <p:nvPr/>
            </p:nvGrpSpPr>
            <p:grpSpPr>
              <a:xfrm>
                <a:off x="25253245" y="10776436"/>
                <a:ext cx="1469005" cy="1896467"/>
                <a:chOff x="11443253" y="16928867"/>
                <a:chExt cx="1918659" cy="1896467"/>
              </a:xfrm>
            </p:grpSpPr>
            <p:sp>
              <p:nvSpPr>
                <p:cNvPr id="162" name="Rectangle: Rounded Corners 161">
                  <a:extLst>
                    <a:ext uri="{FF2B5EF4-FFF2-40B4-BE49-F238E27FC236}">
                      <a16:creationId xmlns:a16="http://schemas.microsoft.com/office/drawing/2014/main" id="{4C41E6B8-33F3-4314-ADB7-D4623FC039BA}"/>
                    </a:ext>
                  </a:extLst>
                </p:cNvPr>
                <p:cNvSpPr/>
                <p:nvPr/>
              </p:nvSpPr>
              <p:spPr>
                <a:xfrm>
                  <a:off x="11617439" y="17779904"/>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63" name="Rectangle: Rounded Corners 162">
                  <a:extLst>
                    <a:ext uri="{FF2B5EF4-FFF2-40B4-BE49-F238E27FC236}">
                      <a16:creationId xmlns:a16="http://schemas.microsoft.com/office/drawing/2014/main" id="{D59679C8-FAC3-44BD-9C0F-0B5EA9FF4A0A}"/>
                    </a:ext>
                  </a:extLst>
                </p:cNvPr>
                <p:cNvSpPr/>
                <p:nvPr/>
              </p:nvSpPr>
              <p:spPr>
                <a:xfrm>
                  <a:off x="11617439" y="16928867"/>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64" name="TextBox 111">
                  <a:extLst>
                    <a:ext uri="{FF2B5EF4-FFF2-40B4-BE49-F238E27FC236}">
                      <a16:creationId xmlns:a16="http://schemas.microsoft.com/office/drawing/2014/main" id="{7395765B-8743-41B1-80C2-DC86B27DBEA3}"/>
                    </a:ext>
                  </a:extLst>
                </p:cNvPr>
                <p:cNvSpPr txBox="1"/>
                <p:nvPr/>
              </p:nvSpPr>
              <p:spPr>
                <a:xfrm>
                  <a:off x="11443253" y="17066271"/>
                  <a:ext cx="1918659" cy="79794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65" name="TextBox 111">
                  <a:extLst>
                    <a:ext uri="{FF2B5EF4-FFF2-40B4-BE49-F238E27FC236}">
                      <a16:creationId xmlns:a16="http://schemas.microsoft.com/office/drawing/2014/main" id="{9F8628D5-08B0-40DF-B451-935E91596DF0}"/>
                    </a:ext>
                  </a:extLst>
                </p:cNvPr>
                <p:cNvSpPr txBox="1"/>
                <p:nvPr/>
              </p:nvSpPr>
              <p:spPr>
                <a:xfrm>
                  <a:off x="11460513" y="17885382"/>
                  <a:ext cx="1901399"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grpSp>
          <p:sp>
            <p:nvSpPr>
              <p:cNvPr id="144" name="Rectangle: Rounded Corners 143">
                <a:extLst>
                  <a:ext uri="{FF2B5EF4-FFF2-40B4-BE49-F238E27FC236}">
                    <a16:creationId xmlns:a16="http://schemas.microsoft.com/office/drawing/2014/main" id="{354FB34B-F768-408C-A683-BB354D4BFB1B}"/>
                  </a:ext>
                </a:extLst>
              </p:cNvPr>
              <p:cNvSpPr/>
              <p:nvPr/>
            </p:nvSpPr>
            <p:spPr>
              <a:xfrm>
                <a:off x="31504902" y="11609754"/>
                <a:ext cx="1744473" cy="876497"/>
              </a:xfrm>
              <a:prstGeom prst="roundRect">
                <a:avLst/>
              </a:prstGeom>
              <a:solidFill>
                <a:srgbClr val="56D3E4"/>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45" name="TextBox 111">
                <a:extLst>
                  <a:ext uri="{FF2B5EF4-FFF2-40B4-BE49-F238E27FC236}">
                    <a16:creationId xmlns:a16="http://schemas.microsoft.com/office/drawing/2014/main" id="{36083E15-0DB9-482B-84D3-AFF1CA5857ED}"/>
                  </a:ext>
                </a:extLst>
              </p:cNvPr>
              <p:cNvSpPr txBox="1"/>
              <p:nvPr/>
            </p:nvSpPr>
            <p:spPr>
              <a:xfrm>
                <a:off x="31504902" y="11747159"/>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46" name="Rectangle: Rounded Corners 145">
                <a:extLst>
                  <a:ext uri="{FF2B5EF4-FFF2-40B4-BE49-F238E27FC236}">
                    <a16:creationId xmlns:a16="http://schemas.microsoft.com/office/drawing/2014/main" id="{9411B2D1-B277-486E-BC08-64ECA3DFE1D1}"/>
                  </a:ext>
                </a:extLst>
              </p:cNvPr>
              <p:cNvSpPr/>
              <p:nvPr/>
            </p:nvSpPr>
            <p:spPr>
              <a:xfrm>
                <a:off x="29760429" y="11609754"/>
                <a:ext cx="1744473" cy="876497"/>
              </a:xfrm>
              <a:prstGeom prst="roundRect">
                <a:avLst/>
              </a:prstGeom>
              <a:solidFill>
                <a:srgbClr val="56D3E4"/>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47" name="TextBox 111">
                <a:extLst>
                  <a:ext uri="{FF2B5EF4-FFF2-40B4-BE49-F238E27FC236}">
                    <a16:creationId xmlns:a16="http://schemas.microsoft.com/office/drawing/2014/main" id="{7A3C8D08-B3AA-4218-BDDE-AAB3F0E8A25B}"/>
                  </a:ext>
                </a:extLst>
              </p:cNvPr>
              <p:cNvSpPr txBox="1"/>
              <p:nvPr/>
            </p:nvSpPr>
            <p:spPr>
              <a:xfrm>
                <a:off x="29760428" y="11747159"/>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48" name="Rectangle: Rounded Corners 147">
                <a:extLst>
                  <a:ext uri="{FF2B5EF4-FFF2-40B4-BE49-F238E27FC236}">
                    <a16:creationId xmlns:a16="http://schemas.microsoft.com/office/drawing/2014/main" id="{D28D646A-72F6-4FE9-BB5C-5F74039EEDCC}"/>
                  </a:ext>
                </a:extLst>
              </p:cNvPr>
              <p:cNvSpPr/>
              <p:nvPr/>
            </p:nvSpPr>
            <p:spPr>
              <a:xfrm>
                <a:off x="30632665" y="10698155"/>
                <a:ext cx="1744473" cy="876497"/>
              </a:xfrm>
              <a:prstGeom prst="roundRect">
                <a:avLst/>
              </a:prstGeom>
              <a:solidFill>
                <a:srgbClr val="56D3E4"/>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49" name="TextBox 111">
                <a:extLst>
                  <a:ext uri="{FF2B5EF4-FFF2-40B4-BE49-F238E27FC236}">
                    <a16:creationId xmlns:a16="http://schemas.microsoft.com/office/drawing/2014/main" id="{9406DA19-96BC-4C4B-A352-4C28C1F98AE5}"/>
                  </a:ext>
                </a:extLst>
              </p:cNvPr>
              <p:cNvSpPr txBox="1"/>
              <p:nvPr/>
            </p:nvSpPr>
            <p:spPr>
              <a:xfrm>
                <a:off x="30632665" y="10835559"/>
                <a:ext cx="174447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50" name="Speech Bubble: Oval 149">
                <a:extLst>
                  <a:ext uri="{FF2B5EF4-FFF2-40B4-BE49-F238E27FC236}">
                    <a16:creationId xmlns:a16="http://schemas.microsoft.com/office/drawing/2014/main" id="{3139E34F-C708-438B-A67F-959CCBF6F075}"/>
                  </a:ext>
                </a:extLst>
              </p:cNvPr>
              <p:cNvSpPr/>
              <p:nvPr/>
            </p:nvSpPr>
            <p:spPr>
              <a:xfrm>
                <a:off x="25104430" y="12439507"/>
                <a:ext cx="8839084" cy="1708196"/>
              </a:xfrm>
              <a:prstGeom prst="wedgeEllipseCallout">
                <a:avLst/>
              </a:prstGeom>
              <a:solidFill>
                <a:sysClr val="window" lastClr="FFFFFF"/>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51" name="TextBox 111">
                <a:extLst>
                  <a:ext uri="{FF2B5EF4-FFF2-40B4-BE49-F238E27FC236}">
                    <a16:creationId xmlns:a16="http://schemas.microsoft.com/office/drawing/2014/main" id="{5EE3CC7E-3E68-4ADD-B880-39CF74C71F0B}"/>
                  </a:ext>
                </a:extLst>
              </p:cNvPr>
              <p:cNvSpPr txBox="1"/>
              <p:nvPr/>
            </p:nvSpPr>
            <p:spPr>
              <a:xfrm>
                <a:off x="27490035" y="12529463"/>
                <a:ext cx="4573345" cy="157308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Cloud Computing</a:t>
                </a:r>
              </a:p>
            </p:txBody>
          </p:sp>
          <p:grpSp>
            <p:nvGrpSpPr>
              <p:cNvPr id="152" name="Group 151">
                <a:extLst>
                  <a:ext uri="{FF2B5EF4-FFF2-40B4-BE49-F238E27FC236}">
                    <a16:creationId xmlns:a16="http://schemas.microsoft.com/office/drawing/2014/main" id="{764A9EB6-71E9-4CC2-8DEE-272FD9953029}"/>
                  </a:ext>
                </a:extLst>
              </p:cNvPr>
              <p:cNvGrpSpPr/>
              <p:nvPr/>
            </p:nvGrpSpPr>
            <p:grpSpPr>
              <a:xfrm>
                <a:off x="26561676" y="10783465"/>
                <a:ext cx="1484775" cy="1896467"/>
                <a:chOff x="11422656" y="16928867"/>
                <a:chExt cx="1939256" cy="1896467"/>
              </a:xfrm>
            </p:grpSpPr>
            <p:sp>
              <p:nvSpPr>
                <p:cNvPr id="158" name="Rectangle: Rounded Corners 157">
                  <a:extLst>
                    <a:ext uri="{FF2B5EF4-FFF2-40B4-BE49-F238E27FC236}">
                      <a16:creationId xmlns:a16="http://schemas.microsoft.com/office/drawing/2014/main" id="{69FE928A-B9A9-47F6-B86F-F4767D3DA268}"/>
                    </a:ext>
                  </a:extLst>
                </p:cNvPr>
                <p:cNvSpPr/>
                <p:nvPr/>
              </p:nvSpPr>
              <p:spPr>
                <a:xfrm>
                  <a:off x="11617439" y="17779904"/>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59" name="Rectangle: Rounded Corners 158">
                  <a:extLst>
                    <a:ext uri="{FF2B5EF4-FFF2-40B4-BE49-F238E27FC236}">
                      <a16:creationId xmlns:a16="http://schemas.microsoft.com/office/drawing/2014/main" id="{7F7B7BE4-FA06-476F-BFC6-572BFE72F434}"/>
                    </a:ext>
                  </a:extLst>
                </p:cNvPr>
                <p:cNvSpPr/>
                <p:nvPr/>
              </p:nvSpPr>
              <p:spPr>
                <a:xfrm>
                  <a:off x="11617439" y="16928867"/>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60" name="TextBox 111">
                  <a:extLst>
                    <a:ext uri="{FF2B5EF4-FFF2-40B4-BE49-F238E27FC236}">
                      <a16:creationId xmlns:a16="http://schemas.microsoft.com/office/drawing/2014/main" id="{85261972-DF08-4009-9179-FA642DF02055}"/>
                    </a:ext>
                  </a:extLst>
                </p:cNvPr>
                <p:cNvSpPr txBox="1"/>
                <p:nvPr/>
              </p:nvSpPr>
              <p:spPr>
                <a:xfrm>
                  <a:off x="11422656" y="17028219"/>
                  <a:ext cx="1939256" cy="79794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61" name="TextBox 111">
                  <a:extLst>
                    <a:ext uri="{FF2B5EF4-FFF2-40B4-BE49-F238E27FC236}">
                      <a16:creationId xmlns:a16="http://schemas.microsoft.com/office/drawing/2014/main" id="{8521A03E-7AA0-41A3-B449-08CDF62302A0}"/>
                    </a:ext>
                  </a:extLst>
                </p:cNvPr>
                <p:cNvSpPr txBox="1"/>
                <p:nvPr/>
              </p:nvSpPr>
              <p:spPr>
                <a:xfrm>
                  <a:off x="11460513" y="17885382"/>
                  <a:ext cx="1901399"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grpSp>
          <p:grpSp>
            <p:nvGrpSpPr>
              <p:cNvPr id="153" name="Group 152">
                <a:extLst>
                  <a:ext uri="{FF2B5EF4-FFF2-40B4-BE49-F238E27FC236}">
                    <a16:creationId xmlns:a16="http://schemas.microsoft.com/office/drawing/2014/main" id="{34C65902-6DE6-4401-81FE-3DF4DEF4E248}"/>
                  </a:ext>
                </a:extLst>
              </p:cNvPr>
              <p:cNvGrpSpPr/>
              <p:nvPr/>
            </p:nvGrpSpPr>
            <p:grpSpPr>
              <a:xfrm>
                <a:off x="27940564" y="10783465"/>
                <a:ext cx="1553209" cy="1896467"/>
                <a:chOff x="11460523" y="16928867"/>
                <a:chExt cx="2028637" cy="1896467"/>
              </a:xfrm>
            </p:grpSpPr>
            <p:sp>
              <p:nvSpPr>
                <p:cNvPr id="154" name="Rectangle: Rounded Corners 153">
                  <a:extLst>
                    <a:ext uri="{FF2B5EF4-FFF2-40B4-BE49-F238E27FC236}">
                      <a16:creationId xmlns:a16="http://schemas.microsoft.com/office/drawing/2014/main" id="{F3186AB0-BEAB-4EDC-B8B0-09B5DD671707}"/>
                    </a:ext>
                  </a:extLst>
                </p:cNvPr>
                <p:cNvSpPr/>
                <p:nvPr/>
              </p:nvSpPr>
              <p:spPr>
                <a:xfrm>
                  <a:off x="11617439" y="17779904"/>
                  <a:ext cx="1744473" cy="877576"/>
                </a:xfrm>
                <a:prstGeom prst="roundRect">
                  <a:avLst/>
                </a:prstGeom>
                <a:solidFill>
                  <a:srgbClr val="FFC000"/>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55" name="Rectangle: Rounded Corners 154">
                  <a:extLst>
                    <a:ext uri="{FF2B5EF4-FFF2-40B4-BE49-F238E27FC236}">
                      <a16:creationId xmlns:a16="http://schemas.microsoft.com/office/drawing/2014/main" id="{6A7C9EAF-EBC4-4F6E-AE0A-CE1626D3843D}"/>
                    </a:ext>
                  </a:extLst>
                </p:cNvPr>
                <p:cNvSpPr/>
                <p:nvPr/>
              </p:nvSpPr>
              <p:spPr>
                <a:xfrm>
                  <a:off x="11617439" y="16928867"/>
                  <a:ext cx="1744473" cy="876497"/>
                </a:xfrm>
                <a:prstGeom prst="roundRect">
                  <a:avLst/>
                </a:prstGeom>
                <a:solidFill>
                  <a:srgbClr val="6A9E1F">
                    <a:lumMod val="40000"/>
                    <a:lumOff val="60000"/>
                  </a:srgbClr>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56" name="TextBox 111">
                  <a:extLst>
                    <a:ext uri="{FF2B5EF4-FFF2-40B4-BE49-F238E27FC236}">
                      <a16:creationId xmlns:a16="http://schemas.microsoft.com/office/drawing/2014/main" id="{BCCC56CA-D3CF-4D60-83D4-0770CEAE6672}"/>
                    </a:ext>
                  </a:extLst>
                </p:cNvPr>
                <p:cNvSpPr txBox="1"/>
                <p:nvPr/>
              </p:nvSpPr>
              <p:spPr>
                <a:xfrm>
                  <a:off x="11567739" y="16990167"/>
                  <a:ext cx="1921421" cy="797941"/>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APP</a:t>
                  </a:r>
                </a:p>
              </p:txBody>
            </p:sp>
            <p:sp>
              <p:nvSpPr>
                <p:cNvPr id="157" name="TextBox 111">
                  <a:extLst>
                    <a:ext uri="{FF2B5EF4-FFF2-40B4-BE49-F238E27FC236}">
                      <a16:creationId xmlns:a16="http://schemas.microsoft.com/office/drawing/2014/main" id="{4167B3C0-AF97-4824-B0DD-6FDE2F2A9CDF}"/>
                    </a:ext>
                  </a:extLst>
                </p:cNvPr>
                <p:cNvSpPr txBox="1"/>
                <p:nvPr/>
              </p:nvSpPr>
              <p:spPr>
                <a:xfrm>
                  <a:off x="11460523" y="17885382"/>
                  <a:ext cx="1901394" cy="93995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49"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OS</a:t>
                  </a:r>
                </a:p>
              </p:txBody>
            </p:sp>
          </p:grpSp>
        </p:grpSp>
        <p:cxnSp>
          <p:nvCxnSpPr>
            <p:cNvPr id="115" name="Straight Connector 114">
              <a:extLst>
                <a:ext uri="{FF2B5EF4-FFF2-40B4-BE49-F238E27FC236}">
                  <a16:creationId xmlns:a16="http://schemas.microsoft.com/office/drawing/2014/main" id="{62A06959-2EB3-43CF-8E45-B7E9C57473EC}"/>
                </a:ext>
              </a:extLst>
            </p:cNvPr>
            <p:cNvCxnSpPr/>
            <p:nvPr/>
          </p:nvCxnSpPr>
          <p:spPr>
            <a:xfrm>
              <a:off x="10727522" y="3101544"/>
              <a:ext cx="0" cy="357329"/>
            </a:xfrm>
            <a:prstGeom prst="line">
              <a:avLst/>
            </a:prstGeom>
            <a:noFill/>
            <a:ln w="50800" cap="rnd" cmpd="sng" algn="ctr">
              <a:solidFill>
                <a:srgbClr val="76DBF4"/>
              </a:solidFill>
              <a:prstDash val="solid"/>
            </a:ln>
            <a:effectLst/>
          </p:spPr>
        </p:cxnSp>
        <p:pic>
          <p:nvPicPr>
            <p:cNvPr id="116" name="Picture 115">
              <a:extLst>
                <a:ext uri="{FF2B5EF4-FFF2-40B4-BE49-F238E27FC236}">
                  <a16:creationId xmlns:a16="http://schemas.microsoft.com/office/drawing/2014/main" id="{DEDA7F48-58ED-4F0C-87A8-012C24E0C2CF}"/>
                </a:ext>
              </a:extLst>
            </p:cNvPr>
            <p:cNvPicPr>
              <a:picLocks noChangeAspect="1"/>
            </p:cNvPicPr>
            <p:nvPr/>
          </p:nvPicPr>
          <p:blipFill>
            <a:blip r:embed="rId16"/>
            <a:stretch>
              <a:fillRect/>
            </a:stretch>
          </p:blipFill>
          <p:spPr>
            <a:xfrm>
              <a:off x="9958862" y="2386615"/>
              <a:ext cx="1535776" cy="799987"/>
            </a:xfrm>
            <a:prstGeom prst="rect">
              <a:avLst/>
            </a:prstGeom>
          </p:spPr>
        </p:pic>
        <p:cxnSp>
          <p:nvCxnSpPr>
            <p:cNvPr id="117" name="Straight Connector 116">
              <a:extLst>
                <a:ext uri="{FF2B5EF4-FFF2-40B4-BE49-F238E27FC236}">
                  <a16:creationId xmlns:a16="http://schemas.microsoft.com/office/drawing/2014/main" id="{15E3BCD4-DDFA-44CF-92F3-98C08068DA5B}"/>
                </a:ext>
              </a:extLst>
            </p:cNvPr>
            <p:cNvCxnSpPr>
              <a:cxnSpLocks/>
            </p:cNvCxnSpPr>
            <p:nvPr/>
          </p:nvCxnSpPr>
          <p:spPr>
            <a:xfrm flipH="1">
              <a:off x="10426241" y="3812936"/>
              <a:ext cx="120314" cy="340650"/>
            </a:xfrm>
            <a:prstGeom prst="line">
              <a:avLst/>
            </a:prstGeom>
            <a:noFill/>
            <a:ln w="25400" cap="rnd" cmpd="sng" algn="ctr">
              <a:solidFill>
                <a:srgbClr val="76DBF4"/>
              </a:solidFill>
              <a:prstDash val="solid"/>
            </a:ln>
            <a:effectLst/>
          </p:spPr>
        </p:cxnSp>
        <p:cxnSp>
          <p:nvCxnSpPr>
            <p:cNvPr id="118" name="Straight Connector 117">
              <a:extLst>
                <a:ext uri="{FF2B5EF4-FFF2-40B4-BE49-F238E27FC236}">
                  <a16:creationId xmlns:a16="http://schemas.microsoft.com/office/drawing/2014/main" id="{3A54F7C1-DE81-4F22-87B4-10FC1331061A}"/>
                </a:ext>
              </a:extLst>
            </p:cNvPr>
            <p:cNvCxnSpPr>
              <a:cxnSpLocks/>
            </p:cNvCxnSpPr>
            <p:nvPr/>
          </p:nvCxnSpPr>
          <p:spPr>
            <a:xfrm>
              <a:off x="10913553" y="3834485"/>
              <a:ext cx="14631" cy="356095"/>
            </a:xfrm>
            <a:prstGeom prst="line">
              <a:avLst/>
            </a:prstGeom>
            <a:noFill/>
            <a:ln w="25400" cap="rnd" cmpd="sng" algn="ctr">
              <a:solidFill>
                <a:srgbClr val="76DBF4"/>
              </a:solidFill>
              <a:prstDash val="solid"/>
            </a:ln>
            <a:effectLst/>
          </p:spPr>
        </p:cxnSp>
        <p:cxnSp>
          <p:nvCxnSpPr>
            <p:cNvPr id="119" name="Straight Connector 118">
              <a:extLst>
                <a:ext uri="{FF2B5EF4-FFF2-40B4-BE49-F238E27FC236}">
                  <a16:creationId xmlns:a16="http://schemas.microsoft.com/office/drawing/2014/main" id="{8E54847B-C8CB-4279-A062-6A8F43FF9E75}"/>
                </a:ext>
              </a:extLst>
            </p:cNvPr>
            <p:cNvCxnSpPr>
              <a:cxnSpLocks/>
              <a:endCxn id="113" idx="0"/>
            </p:cNvCxnSpPr>
            <p:nvPr/>
          </p:nvCxnSpPr>
          <p:spPr>
            <a:xfrm>
              <a:off x="11251349" y="3727440"/>
              <a:ext cx="330617" cy="341026"/>
            </a:xfrm>
            <a:prstGeom prst="line">
              <a:avLst/>
            </a:prstGeom>
            <a:noFill/>
            <a:ln w="25400" cap="rnd" cmpd="sng" algn="ctr">
              <a:solidFill>
                <a:srgbClr val="76DBF4"/>
              </a:solidFill>
              <a:prstDash val="solid"/>
            </a:ln>
            <a:effectLst/>
          </p:spPr>
        </p:cxnSp>
        <p:sp>
          <p:nvSpPr>
            <p:cNvPr id="120" name="TextBox 111">
              <a:extLst>
                <a:ext uri="{FF2B5EF4-FFF2-40B4-BE49-F238E27FC236}">
                  <a16:creationId xmlns:a16="http://schemas.microsoft.com/office/drawing/2014/main" id="{0BCF183B-E887-486D-B45F-F426346BEAB4}"/>
                </a:ext>
              </a:extLst>
            </p:cNvPr>
            <p:cNvSpPr txBox="1"/>
            <p:nvPr/>
          </p:nvSpPr>
          <p:spPr>
            <a:xfrm>
              <a:off x="10193775" y="4601419"/>
              <a:ext cx="1234803"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AI @Edge</a:t>
              </a:r>
            </a:p>
          </p:txBody>
        </p:sp>
        <p:sp>
          <p:nvSpPr>
            <p:cNvPr id="121" name="TextBox 111">
              <a:extLst>
                <a:ext uri="{FF2B5EF4-FFF2-40B4-BE49-F238E27FC236}">
                  <a16:creationId xmlns:a16="http://schemas.microsoft.com/office/drawing/2014/main" id="{B6A56A1C-104E-4AF2-94A0-759BFEE670A3}"/>
                </a:ext>
              </a:extLst>
            </p:cNvPr>
            <p:cNvSpPr txBox="1"/>
            <p:nvPr/>
          </p:nvSpPr>
          <p:spPr>
            <a:xfrm>
              <a:off x="10310254" y="4769501"/>
              <a:ext cx="1074204" cy="225318"/>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Started in ~2020</a:t>
              </a:r>
            </a:p>
          </p:txBody>
        </p:sp>
        <p:sp>
          <p:nvSpPr>
            <p:cNvPr id="122" name="TextBox 111">
              <a:extLst>
                <a:ext uri="{FF2B5EF4-FFF2-40B4-BE49-F238E27FC236}">
                  <a16:creationId xmlns:a16="http://schemas.microsoft.com/office/drawing/2014/main" id="{015888C7-FE64-4550-BF0B-89DE4092F4C8}"/>
                </a:ext>
              </a:extLst>
            </p:cNvPr>
            <p:cNvSpPr txBox="1"/>
            <p:nvPr/>
          </p:nvSpPr>
          <p:spPr>
            <a:xfrm>
              <a:off x="10263684" y="3535369"/>
              <a:ext cx="1074204" cy="358303"/>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864"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panose="020B0604020202020204" pitchFamily="34" charset="0"/>
                </a:rPr>
                <a:t>Low Latency Network</a:t>
              </a:r>
            </a:p>
          </p:txBody>
        </p:sp>
        <p:sp>
          <p:nvSpPr>
            <p:cNvPr id="123" name="TextBox 111">
              <a:extLst>
                <a:ext uri="{FF2B5EF4-FFF2-40B4-BE49-F238E27FC236}">
                  <a16:creationId xmlns:a16="http://schemas.microsoft.com/office/drawing/2014/main" id="{B1B3022A-BB70-45A0-9F89-B01B63838552}"/>
                </a:ext>
              </a:extLst>
            </p:cNvPr>
            <p:cNvSpPr txBox="1"/>
            <p:nvPr/>
          </p:nvSpPr>
          <p:spPr>
            <a:xfrm>
              <a:off x="10084242" y="2173413"/>
              <a:ext cx="1234803"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AI @DataCneter</a:t>
              </a:r>
            </a:p>
          </p:txBody>
        </p:sp>
        <p:sp>
          <p:nvSpPr>
            <p:cNvPr id="124" name="TextBox 111">
              <a:extLst>
                <a:ext uri="{FF2B5EF4-FFF2-40B4-BE49-F238E27FC236}">
                  <a16:creationId xmlns:a16="http://schemas.microsoft.com/office/drawing/2014/main" id="{10A759DA-281B-4907-B28C-E8F9CE785237}"/>
                </a:ext>
              </a:extLst>
            </p:cNvPr>
            <p:cNvSpPr txBox="1"/>
            <p:nvPr/>
          </p:nvSpPr>
          <p:spPr>
            <a:xfrm>
              <a:off x="9363608" y="4337179"/>
              <a:ext cx="808655" cy="29174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648"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SmartCity Camera</a:t>
              </a:r>
            </a:p>
          </p:txBody>
        </p:sp>
        <p:sp>
          <p:nvSpPr>
            <p:cNvPr id="125" name="TextBox 111">
              <a:extLst>
                <a:ext uri="{FF2B5EF4-FFF2-40B4-BE49-F238E27FC236}">
                  <a16:creationId xmlns:a16="http://schemas.microsoft.com/office/drawing/2014/main" id="{426E3D4D-FD10-4A6D-9915-7260A5048FBF}"/>
                </a:ext>
              </a:extLst>
            </p:cNvPr>
            <p:cNvSpPr txBox="1"/>
            <p:nvPr/>
          </p:nvSpPr>
          <p:spPr>
            <a:xfrm>
              <a:off x="10039750" y="4486682"/>
              <a:ext cx="642756" cy="192040"/>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648"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SmartPole</a:t>
              </a:r>
            </a:p>
          </p:txBody>
        </p:sp>
        <p:sp>
          <p:nvSpPr>
            <p:cNvPr id="126" name="TextBox 111">
              <a:extLst>
                <a:ext uri="{FF2B5EF4-FFF2-40B4-BE49-F238E27FC236}">
                  <a16:creationId xmlns:a16="http://schemas.microsoft.com/office/drawing/2014/main" id="{527BB5B3-C0AD-43D3-A475-8877664300FA}"/>
                </a:ext>
              </a:extLst>
            </p:cNvPr>
            <p:cNvSpPr txBox="1"/>
            <p:nvPr/>
          </p:nvSpPr>
          <p:spPr>
            <a:xfrm>
              <a:off x="10867399" y="4487953"/>
              <a:ext cx="401650" cy="192040"/>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648"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5G</a:t>
              </a:r>
            </a:p>
          </p:txBody>
        </p:sp>
        <p:sp>
          <p:nvSpPr>
            <p:cNvPr id="127" name="TextBox 111">
              <a:extLst>
                <a:ext uri="{FF2B5EF4-FFF2-40B4-BE49-F238E27FC236}">
                  <a16:creationId xmlns:a16="http://schemas.microsoft.com/office/drawing/2014/main" id="{9EF5E893-07C2-459C-9744-61437B754581}"/>
                </a:ext>
              </a:extLst>
            </p:cNvPr>
            <p:cNvSpPr txBox="1"/>
            <p:nvPr/>
          </p:nvSpPr>
          <p:spPr>
            <a:xfrm>
              <a:off x="11210253" y="4359243"/>
              <a:ext cx="676852" cy="291747"/>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648"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Autonomous Driving</a:t>
              </a:r>
            </a:p>
          </p:txBody>
        </p:sp>
        <p:sp>
          <p:nvSpPr>
            <p:cNvPr id="128" name="TextBox 111">
              <a:extLst>
                <a:ext uri="{FF2B5EF4-FFF2-40B4-BE49-F238E27FC236}">
                  <a16:creationId xmlns:a16="http://schemas.microsoft.com/office/drawing/2014/main" id="{9086C3C1-0F17-4695-BA77-AC88E79C55AB}"/>
                </a:ext>
              </a:extLst>
            </p:cNvPr>
            <p:cNvSpPr txBox="1"/>
            <p:nvPr/>
          </p:nvSpPr>
          <p:spPr>
            <a:xfrm>
              <a:off x="11315366" y="3806668"/>
              <a:ext cx="469720" cy="192040"/>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648"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panose="020B0604020202020204" pitchFamily="34" charset="0"/>
                </a:rPr>
                <a:t>V2X</a:t>
              </a:r>
            </a:p>
          </p:txBody>
        </p:sp>
        <p:pic>
          <p:nvPicPr>
            <p:cNvPr id="129" name="Picture 128">
              <a:extLst>
                <a:ext uri="{FF2B5EF4-FFF2-40B4-BE49-F238E27FC236}">
                  <a16:creationId xmlns:a16="http://schemas.microsoft.com/office/drawing/2014/main" id="{90024865-91F9-4213-9DF7-69C7EDDD2FF8}"/>
                </a:ext>
              </a:extLst>
            </p:cNvPr>
            <p:cNvPicPr>
              <a:picLocks noChangeAspect="1"/>
            </p:cNvPicPr>
            <p:nvPr/>
          </p:nvPicPr>
          <p:blipFill>
            <a:blip r:embed="rId17"/>
            <a:stretch>
              <a:fillRect/>
            </a:stretch>
          </p:blipFill>
          <p:spPr>
            <a:xfrm>
              <a:off x="1683881" y="5265025"/>
              <a:ext cx="298546" cy="312304"/>
            </a:xfrm>
            <a:prstGeom prst="rect">
              <a:avLst/>
            </a:prstGeom>
          </p:spPr>
        </p:pic>
        <p:pic>
          <p:nvPicPr>
            <p:cNvPr id="130" name="Picture 129">
              <a:extLst>
                <a:ext uri="{FF2B5EF4-FFF2-40B4-BE49-F238E27FC236}">
                  <a16:creationId xmlns:a16="http://schemas.microsoft.com/office/drawing/2014/main" id="{4D245672-3118-4C46-8293-30F478F56802}"/>
                </a:ext>
              </a:extLst>
            </p:cNvPr>
            <p:cNvPicPr>
              <a:picLocks noChangeAspect="1"/>
            </p:cNvPicPr>
            <p:nvPr/>
          </p:nvPicPr>
          <p:blipFill>
            <a:blip r:embed="rId18"/>
            <a:stretch>
              <a:fillRect/>
            </a:stretch>
          </p:blipFill>
          <p:spPr>
            <a:xfrm>
              <a:off x="2001633" y="5250800"/>
              <a:ext cx="344272" cy="344272"/>
            </a:xfrm>
            <a:prstGeom prst="rect">
              <a:avLst/>
            </a:prstGeom>
          </p:spPr>
        </p:pic>
        <p:pic>
          <p:nvPicPr>
            <p:cNvPr id="131" name="Picture 130">
              <a:extLst>
                <a:ext uri="{FF2B5EF4-FFF2-40B4-BE49-F238E27FC236}">
                  <a16:creationId xmlns:a16="http://schemas.microsoft.com/office/drawing/2014/main" id="{7DC3A2EB-5326-4E74-B762-A00A6E18B7C7}"/>
                </a:ext>
              </a:extLst>
            </p:cNvPr>
            <p:cNvPicPr>
              <a:picLocks noChangeAspect="1"/>
            </p:cNvPicPr>
            <p:nvPr/>
          </p:nvPicPr>
          <p:blipFill>
            <a:blip r:embed="rId19"/>
            <a:stretch>
              <a:fillRect/>
            </a:stretch>
          </p:blipFill>
          <p:spPr>
            <a:xfrm>
              <a:off x="1671705" y="5604947"/>
              <a:ext cx="314510" cy="314510"/>
            </a:xfrm>
            <a:prstGeom prst="rect">
              <a:avLst/>
            </a:prstGeom>
          </p:spPr>
        </p:pic>
        <p:pic>
          <p:nvPicPr>
            <p:cNvPr id="132" name="Picture 131">
              <a:extLst>
                <a:ext uri="{FF2B5EF4-FFF2-40B4-BE49-F238E27FC236}">
                  <a16:creationId xmlns:a16="http://schemas.microsoft.com/office/drawing/2014/main" id="{3C158E29-240C-43DC-B2E7-B5420AD8E038}"/>
                </a:ext>
              </a:extLst>
            </p:cNvPr>
            <p:cNvPicPr>
              <a:picLocks noChangeAspect="1"/>
            </p:cNvPicPr>
            <p:nvPr/>
          </p:nvPicPr>
          <p:blipFill>
            <a:blip r:embed="rId20"/>
            <a:stretch>
              <a:fillRect/>
            </a:stretch>
          </p:blipFill>
          <p:spPr>
            <a:xfrm>
              <a:off x="2014721" y="5602149"/>
              <a:ext cx="314510" cy="316496"/>
            </a:xfrm>
            <a:prstGeom prst="rect">
              <a:avLst/>
            </a:prstGeom>
          </p:spPr>
        </p:pic>
        <p:sp>
          <p:nvSpPr>
            <p:cNvPr id="133" name="Arrow: Right 132">
              <a:extLst>
                <a:ext uri="{FF2B5EF4-FFF2-40B4-BE49-F238E27FC236}">
                  <a16:creationId xmlns:a16="http://schemas.microsoft.com/office/drawing/2014/main" id="{267CEF53-B79F-45BB-97C9-2D5DCA008D7B}"/>
                </a:ext>
              </a:extLst>
            </p:cNvPr>
            <p:cNvSpPr/>
            <p:nvPr/>
          </p:nvSpPr>
          <p:spPr>
            <a:xfrm>
              <a:off x="2662286" y="5490759"/>
              <a:ext cx="270393" cy="297252"/>
            </a:xfrm>
            <a:prstGeom prst="rightArrow">
              <a:avLst/>
            </a:prstGeom>
            <a:solidFill>
              <a:srgbClr val="00D647"/>
            </a:solidFill>
            <a:ln w="15875" cap="rnd" cmpd="sng" algn="ctr">
              <a:solidFill>
                <a:srgbClr val="052F61">
                  <a:shade val="50000"/>
                  <a:hueMod val="94000"/>
                </a:srgbClr>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674" b="1" i="0" u="none" strike="noStrike" kern="0" cap="none" spc="0" normalizeH="0" baseline="0" noProof="0">
                <a:ln>
                  <a:noFill/>
                </a:ln>
                <a:solidFill>
                  <a:prstClr val="white"/>
                </a:solidFill>
                <a:effectLst/>
                <a:uLnTx/>
                <a:uFillTx/>
                <a:latin typeface="Century Gothic" panose="020B0502020202020204"/>
                <a:cs typeface="+mn-cs"/>
                <a:sym typeface="Helvetica Neue"/>
              </a:endParaRPr>
            </a:p>
          </p:txBody>
        </p:sp>
        <p:sp>
          <p:nvSpPr>
            <p:cNvPr id="134" name="TextBox 111">
              <a:extLst>
                <a:ext uri="{FF2B5EF4-FFF2-40B4-BE49-F238E27FC236}">
                  <a16:creationId xmlns:a16="http://schemas.microsoft.com/office/drawing/2014/main" id="{22BCA822-BD51-486D-8F10-AE59FB7192C2}"/>
                </a:ext>
              </a:extLst>
            </p:cNvPr>
            <p:cNvSpPr txBox="1"/>
            <p:nvPr/>
          </p:nvSpPr>
          <p:spPr>
            <a:xfrm>
              <a:off x="1577251" y="5925722"/>
              <a:ext cx="924762" cy="258532"/>
            </a:xfrm>
            <a:prstGeom prst="rect">
              <a:avLst/>
            </a:prstGeom>
            <a:noFill/>
          </p:spPr>
          <p:txBody>
            <a:bodyPr wrap="square">
              <a:sp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181532" eaLnBrk="1" fontAlgn="ctr" latinLnBrk="0" hangingPunct="0">
                <a:lnSpc>
                  <a:spcPct val="100000"/>
                </a:lnSpc>
                <a:spcBef>
                  <a:spcPct val="0"/>
                </a:spcBef>
                <a:spcAft>
                  <a:spcPct val="0"/>
                </a:spcAft>
                <a:buClrTx/>
                <a:buSzTx/>
                <a:buFontTx/>
                <a:buNone/>
                <a:tabLst/>
                <a:defRPr/>
              </a:pPr>
              <a:r>
                <a:rPr kumimoji="0" lang="en-US" sz="1080" b="0" i="0" u="none" strike="noStrike" kern="0" cap="none" spc="0" normalizeH="0" baseline="0" noProof="0" dirty="0">
                  <a:ln>
                    <a:noFill/>
                  </a:ln>
                  <a:solidFill>
                    <a:srgbClr val="00B0F0"/>
                  </a:solidFill>
                  <a:effectLst/>
                  <a:uLnTx/>
                  <a:uFillTx/>
                  <a:latin typeface="Arial" panose="020B0604020202020204" pitchFamily="34" charset="0"/>
                  <a:cs typeface="Arial" panose="020B0604020202020204" pitchFamily="34" charset="0"/>
                  <a:sym typeface="Arial" panose="020B0604020202020204" pitchFamily="34" charset="0"/>
                </a:rPr>
                <a:t>Many CPUs</a:t>
              </a:r>
            </a:p>
          </p:txBody>
        </p:sp>
      </p:grpSp>
      <p:sp>
        <p:nvSpPr>
          <p:cNvPr id="227" name="TextBox 3">
            <a:extLst>
              <a:ext uri="{FF2B5EF4-FFF2-40B4-BE49-F238E27FC236}">
                <a16:creationId xmlns:a16="http://schemas.microsoft.com/office/drawing/2014/main" id="{7F7E6991-6BAA-4650-A8E5-D46D5883973E}"/>
              </a:ext>
            </a:extLst>
          </p:cNvPr>
          <p:cNvSpPr txBox="1"/>
          <p:nvPr/>
        </p:nvSpPr>
        <p:spPr>
          <a:xfrm>
            <a:off x="338339" y="184272"/>
            <a:ext cx="11515322" cy="523008"/>
          </a:xfrm>
          <a:prstGeom prst="rect">
            <a:avLst/>
          </a:prstGeom>
          <a:noFill/>
        </p:spPr>
        <p:txBody>
          <a:bodyPr vert="horz" wrap="square" rtlCol="0">
            <a:noAutofit/>
          </a:bodyPr>
          <a:lstStyle/>
          <a:p>
            <a:pPr defTabSz="410766" hangingPunct="0">
              <a:defRPr/>
            </a:pPr>
            <a:r>
              <a:rPr lang="en-US" sz="2700" b="1" kern="0" dirty="0">
                <a:solidFill>
                  <a:srgbClr val="76DBF4"/>
                </a:solidFill>
                <a:ea typeface="Arial" charset="0"/>
                <a:cs typeface="Arial" panose="020B0604020202020204" pitchFamily="34" charset="0"/>
                <a:sym typeface="Helvetica Neue"/>
              </a:rPr>
              <a:t>Telco Computing Evolution: Cloud, 5G, AI, Intelligent Edge</a:t>
            </a:r>
          </a:p>
        </p:txBody>
      </p:sp>
    </p:spTree>
    <p:extLst>
      <p:ext uri="{BB962C8B-B14F-4D97-AF65-F5344CB8AC3E}">
        <p14:creationId xmlns:p14="http://schemas.microsoft.com/office/powerpoint/2010/main" val="182634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14F9701-93B9-4336-979B-FDB749160468}"/>
              </a:ext>
            </a:extLst>
          </p:cNvPr>
          <p:cNvSpPr/>
          <p:nvPr/>
        </p:nvSpPr>
        <p:spPr>
          <a:xfrm>
            <a:off x="731520" y="1326209"/>
            <a:ext cx="10905423" cy="4882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E297296-D40C-4762-A3F2-57D11ACC4844}"/>
              </a:ext>
            </a:extLst>
          </p:cNvPr>
          <p:cNvSpPr>
            <a:spLocks noGrp="1"/>
          </p:cNvSpPr>
          <p:nvPr>
            <p:ph type="ftr" sz="quarter" idx="11"/>
          </p:nvPr>
        </p:nvSpPr>
        <p:spPr>
          <a:xfrm>
            <a:off x="436763" y="6367084"/>
            <a:ext cx="1334499" cy="290983"/>
          </a:xfrm>
        </p:spPr>
        <p:txBody>
          <a:bodyPr/>
          <a:lstStyle/>
          <a:p>
            <a:r>
              <a:rPr lang="en-US" sz="800" dirty="0"/>
              <a:t>FUTUREWEI INTERNAL</a:t>
            </a:r>
          </a:p>
        </p:txBody>
      </p:sp>
      <p:sp>
        <p:nvSpPr>
          <p:cNvPr id="5" name="Slide Number Placeholder 4">
            <a:extLst>
              <a:ext uri="{FF2B5EF4-FFF2-40B4-BE49-F238E27FC236}">
                <a16:creationId xmlns:a16="http://schemas.microsoft.com/office/drawing/2014/main" id="{A99296F8-7706-4711-AB95-443CE19899D6}"/>
              </a:ext>
            </a:extLst>
          </p:cNvPr>
          <p:cNvSpPr>
            <a:spLocks noGrp="1"/>
          </p:cNvSpPr>
          <p:nvPr>
            <p:ph type="sldNum" sz="quarter" idx="12"/>
          </p:nvPr>
        </p:nvSpPr>
        <p:spPr>
          <a:xfrm>
            <a:off x="231009" y="6357810"/>
            <a:ext cx="314425" cy="300257"/>
          </a:xfrm>
        </p:spPr>
        <p:txBody>
          <a:bodyPr/>
          <a:lstStyle/>
          <a:p>
            <a:fld id="{3B917CB5-27BD-4ECA-9D86-80D4B900A204}" type="slidenum">
              <a:rPr lang="en-US" sz="800" smtClean="0"/>
              <a:t>27</a:t>
            </a:fld>
            <a:endParaRPr lang="en-US" sz="800"/>
          </a:p>
        </p:txBody>
      </p:sp>
      <p:graphicFrame>
        <p:nvGraphicFramePr>
          <p:cNvPr id="6" name="Table 6">
            <a:extLst>
              <a:ext uri="{FF2B5EF4-FFF2-40B4-BE49-F238E27FC236}">
                <a16:creationId xmlns:a16="http://schemas.microsoft.com/office/drawing/2014/main" id="{6FB0E75E-73F3-41B0-91D1-C6B2A191739F}"/>
              </a:ext>
            </a:extLst>
          </p:cNvPr>
          <p:cNvGraphicFramePr>
            <a:graphicFrameLocks noGrp="1"/>
          </p:cNvGraphicFramePr>
          <p:nvPr>
            <p:extLst>
              <p:ext uri="{D42A27DB-BD31-4B8C-83A1-F6EECF244321}">
                <p14:modId xmlns:p14="http://schemas.microsoft.com/office/powerpoint/2010/main" val="3177353830"/>
              </p:ext>
            </p:extLst>
          </p:nvPr>
        </p:nvGraphicFramePr>
        <p:xfrm>
          <a:off x="1382490" y="5766435"/>
          <a:ext cx="9071426" cy="251460"/>
        </p:xfrm>
        <a:graphic>
          <a:graphicData uri="http://schemas.openxmlformats.org/drawingml/2006/table">
            <a:tbl>
              <a:tblPr firstRow="1" bandRow="1">
                <a:tableStyleId>{5C22544A-7EE6-4342-B048-85BDC9FD1C3A}</a:tableStyleId>
              </a:tblPr>
              <a:tblGrid>
                <a:gridCol w="697802">
                  <a:extLst>
                    <a:ext uri="{9D8B030D-6E8A-4147-A177-3AD203B41FA5}">
                      <a16:colId xmlns:a16="http://schemas.microsoft.com/office/drawing/2014/main" val="4044869468"/>
                    </a:ext>
                  </a:extLst>
                </a:gridCol>
                <a:gridCol w="697802">
                  <a:extLst>
                    <a:ext uri="{9D8B030D-6E8A-4147-A177-3AD203B41FA5}">
                      <a16:colId xmlns:a16="http://schemas.microsoft.com/office/drawing/2014/main" val="425489925"/>
                    </a:ext>
                  </a:extLst>
                </a:gridCol>
                <a:gridCol w="697802">
                  <a:extLst>
                    <a:ext uri="{9D8B030D-6E8A-4147-A177-3AD203B41FA5}">
                      <a16:colId xmlns:a16="http://schemas.microsoft.com/office/drawing/2014/main" val="1873952662"/>
                    </a:ext>
                  </a:extLst>
                </a:gridCol>
                <a:gridCol w="697802">
                  <a:extLst>
                    <a:ext uri="{9D8B030D-6E8A-4147-A177-3AD203B41FA5}">
                      <a16:colId xmlns:a16="http://schemas.microsoft.com/office/drawing/2014/main" val="1307879679"/>
                    </a:ext>
                  </a:extLst>
                </a:gridCol>
                <a:gridCol w="697802">
                  <a:extLst>
                    <a:ext uri="{9D8B030D-6E8A-4147-A177-3AD203B41FA5}">
                      <a16:colId xmlns:a16="http://schemas.microsoft.com/office/drawing/2014/main" val="1561549807"/>
                    </a:ext>
                  </a:extLst>
                </a:gridCol>
                <a:gridCol w="697802">
                  <a:extLst>
                    <a:ext uri="{9D8B030D-6E8A-4147-A177-3AD203B41FA5}">
                      <a16:colId xmlns:a16="http://schemas.microsoft.com/office/drawing/2014/main" val="2780318268"/>
                    </a:ext>
                  </a:extLst>
                </a:gridCol>
                <a:gridCol w="697802">
                  <a:extLst>
                    <a:ext uri="{9D8B030D-6E8A-4147-A177-3AD203B41FA5}">
                      <a16:colId xmlns:a16="http://schemas.microsoft.com/office/drawing/2014/main" val="3515165775"/>
                    </a:ext>
                  </a:extLst>
                </a:gridCol>
                <a:gridCol w="697802">
                  <a:extLst>
                    <a:ext uri="{9D8B030D-6E8A-4147-A177-3AD203B41FA5}">
                      <a16:colId xmlns:a16="http://schemas.microsoft.com/office/drawing/2014/main" val="844364922"/>
                    </a:ext>
                  </a:extLst>
                </a:gridCol>
                <a:gridCol w="697802">
                  <a:extLst>
                    <a:ext uri="{9D8B030D-6E8A-4147-A177-3AD203B41FA5}">
                      <a16:colId xmlns:a16="http://schemas.microsoft.com/office/drawing/2014/main" val="2730970112"/>
                    </a:ext>
                  </a:extLst>
                </a:gridCol>
                <a:gridCol w="697802">
                  <a:extLst>
                    <a:ext uri="{9D8B030D-6E8A-4147-A177-3AD203B41FA5}">
                      <a16:colId xmlns:a16="http://schemas.microsoft.com/office/drawing/2014/main" val="1030782445"/>
                    </a:ext>
                  </a:extLst>
                </a:gridCol>
                <a:gridCol w="697802">
                  <a:extLst>
                    <a:ext uri="{9D8B030D-6E8A-4147-A177-3AD203B41FA5}">
                      <a16:colId xmlns:a16="http://schemas.microsoft.com/office/drawing/2014/main" val="752228633"/>
                    </a:ext>
                  </a:extLst>
                </a:gridCol>
                <a:gridCol w="697802">
                  <a:extLst>
                    <a:ext uri="{9D8B030D-6E8A-4147-A177-3AD203B41FA5}">
                      <a16:colId xmlns:a16="http://schemas.microsoft.com/office/drawing/2014/main" val="2592236584"/>
                    </a:ext>
                  </a:extLst>
                </a:gridCol>
                <a:gridCol w="697802">
                  <a:extLst>
                    <a:ext uri="{9D8B030D-6E8A-4147-A177-3AD203B41FA5}">
                      <a16:colId xmlns:a16="http://schemas.microsoft.com/office/drawing/2014/main" val="3872946618"/>
                    </a:ext>
                  </a:extLst>
                </a:gridCol>
              </a:tblGrid>
              <a:tr h="156236">
                <a:tc>
                  <a:txBody>
                    <a:bodyPr/>
                    <a:lstStyle/>
                    <a:p>
                      <a:pPr algn="ctr"/>
                      <a:r>
                        <a:rPr lang="en-US" sz="1050" b="0" dirty="0">
                          <a:solidFill>
                            <a:schemeClr val="tx2"/>
                          </a:solidFill>
                        </a:rPr>
                        <a:t>2008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449872"/>
                  </a:ext>
                </a:extLst>
              </a:tr>
            </a:tbl>
          </a:graphicData>
        </a:graphic>
      </p:graphicFrame>
      <p:sp>
        <p:nvSpPr>
          <p:cNvPr id="7" name="Arrow: Right 6">
            <a:extLst>
              <a:ext uri="{FF2B5EF4-FFF2-40B4-BE49-F238E27FC236}">
                <a16:creationId xmlns:a16="http://schemas.microsoft.com/office/drawing/2014/main" id="{932D4D7D-9614-46E9-95BA-37193D8CFC25}"/>
              </a:ext>
            </a:extLst>
          </p:cNvPr>
          <p:cNvSpPr/>
          <p:nvPr/>
        </p:nvSpPr>
        <p:spPr>
          <a:xfrm>
            <a:off x="10453916" y="5633422"/>
            <a:ext cx="802435" cy="503853"/>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8872188-E2AC-4A4F-9F67-9CB0FF7DEE56}"/>
              </a:ext>
            </a:extLst>
          </p:cNvPr>
          <p:cNvSpPr txBox="1"/>
          <p:nvPr/>
        </p:nvSpPr>
        <p:spPr>
          <a:xfrm>
            <a:off x="1816815" y="4513637"/>
            <a:ext cx="1564388" cy="892552"/>
          </a:xfrm>
          <a:prstGeom prst="rect">
            <a:avLst/>
          </a:prstGeom>
          <a:noFill/>
        </p:spPr>
        <p:txBody>
          <a:bodyPr wrap="square">
            <a:spAutoFit/>
          </a:bodyPr>
          <a:lstStyle/>
          <a:p>
            <a:pPr algn="ctr"/>
            <a:r>
              <a:rPr lang="en-US" sz="1050" dirty="0">
                <a:solidFill>
                  <a:srgbClr val="303030"/>
                </a:solidFill>
              </a:rPr>
              <a:t>Nehalem-EP-V1</a:t>
            </a:r>
          </a:p>
          <a:p>
            <a:pPr marL="112713" indent="-112713">
              <a:buFont typeface="Wingdings" panose="05000000000000000000" pitchFamily="2" charset="2"/>
              <a:buChar char="ü"/>
            </a:pPr>
            <a:r>
              <a:rPr lang="en-US" sz="800" dirty="0">
                <a:solidFill>
                  <a:srgbClr val="303030"/>
                </a:solidFill>
              </a:rPr>
              <a:t>32b &amp; 64b Compatible</a:t>
            </a:r>
          </a:p>
          <a:p>
            <a:pPr marL="112713" indent="-112713">
              <a:buFont typeface="Wingdings" panose="05000000000000000000" pitchFamily="2" charset="2"/>
              <a:buChar char="ü"/>
            </a:pPr>
            <a:r>
              <a:rPr lang="en-US" sz="800" dirty="0">
                <a:solidFill>
                  <a:srgbClr val="303030"/>
                </a:solidFill>
              </a:rPr>
              <a:t>Multiple cores</a:t>
            </a:r>
          </a:p>
          <a:p>
            <a:pPr marL="112713" indent="-112713">
              <a:buFont typeface="Wingdings" panose="05000000000000000000" pitchFamily="2" charset="2"/>
              <a:buChar char="ü"/>
            </a:pPr>
            <a:r>
              <a:rPr lang="en-US" sz="800" dirty="0">
                <a:solidFill>
                  <a:srgbClr val="303030"/>
                </a:solidFill>
              </a:rPr>
              <a:t>Multiple sockets</a:t>
            </a:r>
          </a:p>
          <a:p>
            <a:pPr marL="112713" indent="-112713">
              <a:buFont typeface="Wingdings" panose="05000000000000000000" pitchFamily="2" charset="2"/>
              <a:buChar char="ü"/>
            </a:pPr>
            <a:r>
              <a:rPr lang="en-US" sz="800" dirty="0">
                <a:solidFill>
                  <a:schemeClr val="accent1"/>
                </a:solidFill>
              </a:rPr>
              <a:t>3-CH</a:t>
            </a:r>
            <a:r>
              <a:rPr lang="en-US" sz="800" dirty="0">
                <a:solidFill>
                  <a:srgbClr val="303030"/>
                </a:solidFill>
              </a:rPr>
              <a:t> DDR3 IMC</a:t>
            </a:r>
          </a:p>
          <a:p>
            <a:pPr marL="112713" indent="-112713">
              <a:buFont typeface="Wingdings" panose="05000000000000000000" pitchFamily="2" charset="2"/>
              <a:buChar char="ü"/>
            </a:pPr>
            <a:r>
              <a:rPr lang="en-US" sz="800" dirty="0">
                <a:solidFill>
                  <a:srgbClr val="303030"/>
                </a:solidFill>
              </a:rPr>
              <a:t>Integrated PCIe RC</a:t>
            </a:r>
            <a:endParaRPr lang="en-US" sz="800" dirty="0"/>
          </a:p>
        </p:txBody>
      </p:sp>
      <p:sp>
        <p:nvSpPr>
          <p:cNvPr id="23" name="Rectangle 22">
            <a:extLst>
              <a:ext uri="{FF2B5EF4-FFF2-40B4-BE49-F238E27FC236}">
                <a16:creationId xmlns:a16="http://schemas.microsoft.com/office/drawing/2014/main" id="{7A3EF5B4-9C67-45EC-B5BF-30474F3F016D}"/>
              </a:ext>
            </a:extLst>
          </p:cNvPr>
          <p:cNvSpPr/>
          <p:nvPr/>
        </p:nvSpPr>
        <p:spPr>
          <a:xfrm>
            <a:off x="1816815" y="4510754"/>
            <a:ext cx="1531978" cy="995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7E10DF-73A7-48BD-8006-AD967BA94246}"/>
              </a:ext>
            </a:extLst>
          </p:cNvPr>
          <p:cNvSpPr txBox="1"/>
          <p:nvPr/>
        </p:nvSpPr>
        <p:spPr>
          <a:xfrm>
            <a:off x="2071827" y="4285452"/>
            <a:ext cx="1054364" cy="276999"/>
          </a:xfrm>
          <a:prstGeom prst="rect">
            <a:avLst/>
          </a:prstGeom>
          <a:noFill/>
        </p:spPr>
        <p:txBody>
          <a:bodyPr wrap="square">
            <a:spAutoFit/>
          </a:bodyPr>
          <a:lstStyle/>
          <a:p>
            <a:pPr algn="ctr"/>
            <a:r>
              <a:rPr lang="en-US" sz="1200" dirty="0">
                <a:solidFill>
                  <a:srgbClr val="303030"/>
                </a:solidFill>
                <a:latin typeface="+mj-lt"/>
              </a:rPr>
              <a:t>2009</a:t>
            </a:r>
            <a:endParaRPr lang="en-US" sz="1200" dirty="0">
              <a:latin typeface="+mj-lt"/>
            </a:endParaRPr>
          </a:p>
        </p:txBody>
      </p:sp>
      <p:sp>
        <p:nvSpPr>
          <p:cNvPr id="25" name="TextBox 24">
            <a:extLst>
              <a:ext uri="{FF2B5EF4-FFF2-40B4-BE49-F238E27FC236}">
                <a16:creationId xmlns:a16="http://schemas.microsoft.com/office/drawing/2014/main" id="{E34EA55F-AC4D-49BB-B990-E13F189652F0}"/>
              </a:ext>
            </a:extLst>
          </p:cNvPr>
          <p:cNvSpPr txBox="1"/>
          <p:nvPr/>
        </p:nvSpPr>
        <p:spPr>
          <a:xfrm>
            <a:off x="3428502" y="4325702"/>
            <a:ext cx="1899369" cy="1169551"/>
          </a:xfrm>
          <a:prstGeom prst="rect">
            <a:avLst/>
          </a:prstGeom>
          <a:noFill/>
        </p:spPr>
        <p:txBody>
          <a:bodyPr wrap="square">
            <a:spAutoFit/>
          </a:bodyPr>
          <a:lstStyle/>
          <a:p>
            <a:pPr algn="ctr"/>
            <a:r>
              <a:rPr lang="en-US" sz="1000" dirty="0">
                <a:solidFill>
                  <a:srgbClr val="303030"/>
                </a:solidFill>
                <a:latin typeface="+mj-lt"/>
              </a:rPr>
              <a:t>Sandy Bridge-V2: 2012</a:t>
            </a:r>
          </a:p>
          <a:p>
            <a:pPr algn="ctr"/>
            <a:r>
              <a:rPr lang="en-US" sz="1000" dirty="0">
                <a:solidFill>
                  <a:srgbClr val="303030"/>
                </a:solidFill>
                <a:latin typeface="+mj-lt"/>
              </a:rPr>
              <a:t>IVY Bridge-V3: 2013</a:t>
            </a:r>
          </a:p>
          <a:p>
            <a:pPr algn="ctr"/>
            <a:r>
              <a:rPr lang="en-US" sz="1000" dirty="0">
                <a:solidFill>
                  <a:srgbClr val="303030"/>
                </a:solidFill>
                <a:latin typeface="+mj-lt"/>
              </a:rPr>
              <a:t>Broadwell-V4: 2015</a:t>
            </a:r>
          </a:p>
          <a:p>
            <a:pPr marL="171450" indent="-171450">
              <a:buFont typeface="Wingdings" panose="05000000000000000000" pitchFamily="2" charset="2"/>
              <a:buChar char="ü"/>
            </a:pPr>
            <a:r>
              <a:rPr lang="en-US" sz="800" dirty="0">
                <a:solidFill>
                  <a:srgbClr val="303030"/>
                </a:solidFill>
                <a:latin typeface="+mj-lt"/>
              </a:rPr>
              <a:t>22-Core Max, 145W</a:t>
            </a:r>
          </a:p>
          <a:p>
            <a:pPr marL="171450" indent="-171450">
              <a:buFont typeface="Wingdings" panose="05000000000000000000" pitchFamily="2" charset="2"/>
              <a:buChar char="ü"/>
            </a:pPr>
            <a:r>
              <a:rPr lang="en-US" sz="800" dirty="0">
                <a:solidFill>
                  <a:srgbClr val="303030"/>
                </a:solidFill>
                <a:latin typeface="+mj-lt"/>
              </a:rPr>
              <a:t>2-Link QPI </a:t>
            </a:r>
          </a:p>
          <a:p>
            <a:pPr marL="171450" indent="-171450">
              <a:buFont typeface="Wingdings" panose="05000000000000000000" pitchFamily="2" charset="2"/>
              <a:buChar char="ü"/>
            </a:pPr>
            <a:r>
              <a:rPr lang="en-US" sz="800" dirty="0">
                <a:solidFill>
                  <a:schemeClr val="accent1"/>
                </a:solidFill>
                <a:latin typeface="+mj-lt"/>
              </a:rPr>
              <a:t>4-CH</a:t>
            </a:r>
            <a:r>
              <a:rPr lang="en-US" sz="800" dirty="0">
                <a:solidFill>
                  <a:srgbClr val="303030"/>
                </a:solidFill>
                <a:latin typeface="+mj-lt"/>
              </a:rPr>
              <a:t> DDR3/4 max 2400</a:t>
            </a:r>
          </a:p>
          <a:p>
            <a:pPr marL="171450" indent="-171450">
              <a:buFont typeface="Wingdings" panose="05000000000000000000" pitchFamily="2" charset="2"/>
              <a:buChar char="ü"/>
            </a:pPr>
            <a:r>
              <a:rPr lang="en-US" sz="800" dirty="0">
                <a:solidFill>
                  <a:srgbClr val="303030"/>
                </a:solidFill>
                <a:latin typeface="+mj-lt"/>
              </a:rPr>
              <a:t>40-Lane PCIe Gen3</a:t>
            </a:r>
          </a:p>
          <a:p>
            <a:pPr marL="171450" indent="-171450">
              <a:buFont typeface="Wingdings" panose="05000000000000000000" pitchFamily="2" charset="2"/>
              <a:buChar char="ü"/>
            </a:pPr>
            <a:r>
              <a:rPr lang="en-US" sz="800" dirty="0">
                <a:solidFill>
                  <a:srgbClr val="303030"/>
                </a:solidFill>
                <a:latin typeface="+mj-lt"/>
              </a:rPr>
              <a:t>AVX (128b-SDB) / AVX2 (IVY)</a:t>
            </a:r>
            <a:endParaRPr lang="en-US" sz="800" dirty="0">
              <a:latin typeface="+mj-lt"/>
            </a:endParaRPr>
          </a:p>
        </p:txBody>
      </p:sp>
      <p:sp>
        <p:nvSpPr>
          <p:cNvPr id="26" name="TextBox 25">
            <a:extLst>
              <a:ext uri="{FF2B5EF4-FFF2-40B4-BE49-F238E27FC236}">
                <a16:creationId xmlns:a16="http://schemas.microsoft.com/office/drawing/2014/main" id="{35CBE6C9-5B2F-4589-83B2-EE6B2AFAA219}"/>
              </a:ext>
            </a:extLst>
          </p:cNvPr>
          <p:cNvSpPr txBox="1"/>
          <p:nvPr/>
        </p:nvSpPr>
        <p:spPr>
          <a:xfrm>
            <a:off x="5462210" y="4188195"/>
            <a:ext cx="1346553" cy="984885"/>
          </a:xfrm>
          <a:prstGeom prst="rect">
            <a:avLst/>
          </a:prstGeom>
          <a:noFill/>
        </p:spPr>
        <p:txBody>
          <a:bodyPr wrap="square">
            <a:spAutoFit/>
          </a:bodyPr>
          <a:lstStyle/>
          <a:p>
            <a:pPr algn="ctr"/>
            <a:r>
              <a:rPr lang="en-US" sz="1000" dirty="0">
                <a:solidFill>
                  <a:srgbClr val="303030"/>
                </a:solidFill>
                <a:latin typeface="+mj-lt"/>
              </a:rPr>
              <a:t>Skylake-SP-V5</a:t>
            </a:r>
            <a:r>
              <a:rPr lang="en-US" sz="800" dirty="0">
                <a:solidFill>
                  <a:srgbClr val="303030"/>
                </a:solidFill>
                <a:latin typeface="+mj-lt"/>
              </a:rPr>
              <a:t>(2-8s)</a:t>
            </a:r>
          </a:p>
          <a:p>
            <a:pPr marL="173038" indent="-115888">
              <a:buFont typeface="Wingdings" panose="05000000000000000000" pitchFamily="2" charset="2"/>
              <a:buChar char="ü"/>
            </a:pPr>
            <a:r>
              <a:rPr lang="en-US" sz="800" dirty="0">
                <a:latin typeface="+mj-lt"/>
              </a:rPr>
              <a:t>28-Core Max</a:t>
            </a:r>
          </a:p>
          <a:p>
            <a:pPr marL="173038" indent="-115888">
              <a:buFont typeface="Wingdings" panose="05000000000000000000" pitchFamily="2" charset="2"/>
              <a:buChar char="ü"/>
            </a:pPr>
            <a:r>
              <a:rPr lang="en-US" sz="800" dirty="0">
                <a:solidFill>
                  <a:schemeClr val="accent1"/>
                </a:solidFill>
                <a:latin typeface="+mj-lt"/>
              </a:rPr>
              <a:t>6-CH</a:t>
            </a:r>
            <a:r>
              <a:rPr lang="en-US" sz="800" dirty="0">
                <a:latin typeface="+mj-lt"/>
              </a:rPr>
              <a:t> DDR4-2666</a:t>
            </a:r>
          </a:p>
          <a:p>
            <a:pPr marL="173038" indent="-115888">
              <a:buFont typeface="Wingdings" panose="05000000000000000000" pitchFamily="2" charset="2"/>
              <a:buChar char="ü"/>
            </a:pPr>
            <a:r>
              <a:rPr lang="en-US" sz="800" dirty="0">
                <a:latin typeface="+mj-lt"/>
              </a:rPr>
              <a:t>3-Link QPI</a:t>
            </a:r>
          </a:p>
          <a:p>
            <a:pPr marL="173038" indent="-115888">
              <a:buFont typeface="Wingdings" panose="05000000000000000000" pitchFamily="2" charset="2"/>
              <a:buChar char="ü"/>
            </a:pPr>
            <a:r>
              <a:rPr lang="en-US" sz="800" dirty="0">
                <a:latin typeface="+mj-lt"/>
              </a:rPr>
              <a:t>48-Lane PCIe Gen3</a:t>
            </a:r>
          </a:p>
          <a:p>
            <a:pPr marL="173038" indent="-115888">
              <a:buFont typeface="Wingdings" panose="05000000000000000000" pitchFamily="2" charset="2"/>
              <a:buChar char="ü"/>
            </a:pPr>
            <a:r>
              <a:rPr lang="en-US" sz="800" dirty="0">
                <a:latin typeface="+mj-lt"/>
              </a:rPr>
              <a:t>AVX/AVX2/</a:t>
            </a:r>
            <a:r>
              <a:rPr lang="en-US" sz="800" dirty="0">
                <a:solidFill>
                  <a:srgbClr val="FF0000"/>
                </a:solidFill>
                <a:latin typeface="+mj-lt"/>
              </a:rPr>
              <a:t>AVX-512</a:t>
            </a:r>
          </a:p>
          <a:p>
            <a:pPr marL="173038" indent="-115888">
              <a:buFont typeface="Wingdings" panose="05000000000000000000" pitchFamily="2" charset="2"/>
              <a:buChar char="ü"/>
            </a:pPr>
            <a:r>
              <a:rPr lang="en-US" sz="800" dirty="0">
                <a:solidFill>
                  <a:srgbClr val="FF0000"/>
                </a:solidFill>
                <a:latin typeface="+mj-lt"/>
              </a:rPr>
              <a:t>Max 2x AVX-512</a:t>
            </a:r>
          </a:p>
        </p:txBody>
      </p:sp>
      <p:sp>
        <p:nvSpPr>
          <p:cNvPr id="27" name="Rectangle 26">
            <a:extLst>
              <a:ext uri="{FF2B5EF4-FFF2-40B4-BE49-F238E27FC236}">
                <a16:creationId xmlns:a16="http://schemas.microsoft.com/office/drawing/2014/main" id="{011DAD05-8C40-403A-AA63-2C6969A8A90D}"/>
              </a:ext>
            </a:extLst>
          </p:cNvPr>
          <p:cNvSpPr/>
          <p:nvPr/>
        </p:nvSpPr>
        <p:spPr>
          <a:xfrm>
            <a:off x="5474417" y="4186230"/>
            <a:ext cx="1276740" cy="13199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CD503A5-E662-4DFF-ADD5-86477A6D961A}"/>
              </a:ext>
            </a:extLst>
          </p:cNvPr>
          <p:cNvSpPr txBox="1"/>
          <p:nvPr/>
        </p:nvSpPr>
        <p:spPr>
          <a:xfrm>
            <a:off x="5656547" y="3968458"/>
            <a:ext cx="983988" cy="276999"/>
          </a:xfrm>
          <a:prstGeom prst="rect">
            <a:avLst/>
          </a:prstGeom>
          <a:noFill/>
        </p:spPr>
        <p:txBody>
          <a:bodyPr wrap="square">
            <a:spAutoFit/>
          </a:bodyPr>
          <a:lstStyle/>
          <a:p>
            <a:pPr algn="ctr"/>
            <a:r>
              <a:rPr lang="en-US" sz="1200" dirty="0">
                <a:solidFill>
                  <a:srgbClr val="303030"/>
                </a:solidFill>
                <a:latin typeface="+mj-lt"/>
              </a:rPr>
              <a:t>2017</a:t>
            </a:r>
            <a:endParaRPr lang="en-US" sz="1200" dirty="0">
              <a:latin typeface="+mj-lt"/>
            </a:endParaRPr>
          </a:p>
        </p:txBody>
      </p:sp>
      <p:sp>
        <p:nvSpPr>
          <p:cNvPr id="29" name="TextBox 28">
            <a:extLst>
              <a:ext uri="{FF2B5EF4-FFF2-40B4-BE49-F238E27FC236}">
                <a16:creationId xmlns:a16="http://schemas.microsoft.com/office/drawing/2014/main" id="{FD7EE9A0-65A6-487E-93B9-D2D5832F8E19}"/>
              </a:ext>
            </a:extLst>
          </p:cNvPr>
          <p:cNvSpPr txBox="1"/>
          <p:nvPr/>
        </p:nvSpPr>
        <p:spPr>
          <a:xfrm>
            <a:off x="6791236" y="4146796"/>
            <a:ext cx="1541953" cy="1384995"/>
          </a:xfrm>
          <a:prstGeom prst="rect">
            <a:avLst/>
          </a:prstGeom>
          <a:noFill/>
        </p:spPr>
        <p:txBody>
          <a:bodyPr wrap="square">
            <a:spAutoFit/>
          </a:bodyPr>
          <a:lstStyle/>
          <a:p>
            <a:pPr algn="ctr"/>
            <a:r>
              <a:rPr lang="en-US" sz="1000" dirty="0">
                <a:solidFill>
                  <a:srgbClr val="303030"/>
                </a:solidFill>
                <a:latin typeface="+mj-lt"/>
              </a:rPr>
              <a:t>Cascade Lake-SP </a:t>
            </a:r>
            <a:r>
              <a:rPr lang="en-US" sz="800" dirty="0">
                <a:solidFill>
                  <a:srgbClr val="303030"/>
                </a:solidFill>
                <a:latin typeface="+mj-lt"/>
              </a:rPr>
              <a:t>(2-8S)</a:t>
            </a:r>
          </a:p>
          <a:p>
            <a:pPr algn="ctr"/>
            <a:r>
              <a:rPr lang="en-US" sz="1000" dirty="0">
                <a:solidFill>
                  <a:srgbClr val="303030"/>
                </a:solidFill>
                <a:latin typeface="+mj-lt"/>
              </a:rPr>
              <a:t>Cooper Lake SP</a:t>
            </a:r>
            <a:r>
              <a:rPr lang="en-US" sz="800" dirty="0">
                <a:solidFill>
                  <a:srgbClr val="303030"/>
                </a:solidFill>
                <a:latin typeface="+mj-lt"/>
              </a:rPr>
              <a:t>(4-8S)</a:t>
            </a:r>
          </a:p>
          <a:p>
            <a:pPr marL="173038" indent="-115888">
              <a:buFont typeface="Wingdings" panose="05000000000000000000" pitchFamily="2" charset="2"/>
              <a:buChar char="ü"/>
            </a:pPr>
            <a:r>
              <a:rPr lang="en-US" sz="800" dirty="0">
                <a:latin typeface="+mj-lt"/>
              </a:rPr>
              <a:t>28-Core Max</a:t>
            </a:r>
          </a:p>
          <a:p>
            <a:pPr marL="173038" indent="-115888">
              <a:buFont typeface="Wingdings" panose="05000000000000000000" pitchFamily="2" charset="2"/>
              <a:buChar char="ü"/>
            </a:pPr>
            <a:r>
              <a:rPr lang="en-US" sz="800" dirty="0">
                <a:solidFill>
                  <a:schemeClr val="accent1"/>
                </a:solidFill>
                <a:latin typeface="+mj-lt"/>
              </a:rPr>
              <a:t>6-CH</a:t>
            </a:r>
            <a:r>
              <a:rPr lang="en-US" sz="800" dirty="0">
                <a:latin typeface="+mj-lt"/>
              </a:rPr>
              <a:t> DDR4-3200</a:t>
            </a:r>
          </a:p>
          <a:p>
            <a:pPr marL="173038" indent="-115888">
              <a:buFont typeface="Wingdings" panose="05000000000000000000" pitchFamily="2" charset="2"/>
              <a:buChar char="ü"/>
            </a:pPr>
            <a:r>
              <a:rPr lang="en-US" sz="800" dirty="0">
                <a:latin typeface="+mj-lt"/>
              </a:rPr>
              <a:t>2/3-Link UPI (6-CPL)</a:t>
            </a:r>
          </a:p>
          <a:p>
            <a:pPr marL="173038" indent="-115888">
              <a:buFont typeface="Wingdings" panose="05000000000000000000" pitchFamily="2" charset="2"/>
              <a:buChar char="ü"/>
            </a:pPr>
            <a:r>
              <a:rPr lang="en-US" sz="800" dirty="0">
                <a:latin typeface="+mj-lt"/>
              </a:rPr>
              <a:t>48-Lane PCIe Gen3</a:t>
            </a:r>
          </a:p>
          <a:p>
            <a:pPr marL="173038" indent="-115888">
              <a:buFont typeface="Wingdings" panose="05000000000000000000" pitchFamily="2" charset="2"/>
              <a:buChar char="ü"/>
            </a:pPr>
            <a:r>
              <a:rPr lang="en-US" sz="800" dirty="0">
                <a:latin typeface="+mj-lt"/>
              </a:rPr>
              <a:t>AVX/AVX2/</a:t>
            </a:r>
            <a:r>
              <a:rPr lang="en-US" sz="800" dirty="0">
                <a:solidFill>
                  <a:schemeClr val="accent1"/>
                </a:solidFill>
                <a:latin typeface="+mj-lt"/>
              </a:rPr>
              <a:t>AVX512</a:t>
            </a:r>
          </a:p>
          <a:p>
            <a:pPr marL="173038" indent="-115888">
              <a:buFont typeface="Wingdings" panose="05000000000000000000" pitchFamily="2" charset="2"/>
              <a:buChar char="ü"/>
            </a:pPr>
            <a:r>
              <a:rPr lang="en-US" sz="800" dirty="0">
                <a:solidFill>
                  <a:schemeClr val="accent1"/>
                </a:solidFill>
                <a:latin typeface="+mj-lt"/>
              </a:rPr>
              <a:t>AVX512-VNNI(CCL)</a:t>
            </a:r>
          </a:p>
          <a:p>
            <a:pPr marL="173038" indent="-115888">
              <a:buFont typeface="Wingdings" panose="05000000000000000000" pitchFamily="2" charset="2"/>
              <a:buChar char="ü"/>
            </a:pPr>
            <a:r>
              <a:rPr lang="en-US" sz="800" dirty="0">
                <a:solidFill>
                  <a:schemeClr val="accent1"/>
                </a:solidFill>
                <a:latin typeface="+mj-lt"/>
              </a:rPr>
              <a:t>AVX512-BF16(CPL)</a:t>
            </a:r>
          </a:p>
          <a:p>
            <a:pPr marL="173038" indent="-115888">
              <a:buFont typeface="Wingdings" panose="05000000000000000000" pitchFamily="2" charset="2"/>
              <a:buChar char="ü"/>
            </a:pPr>
            <a:r>
              <a:rPr lang="en-US" sz="800" dirty="0">
                <a:solidFill>
                  <a:schemeClr val="accent1"/>
                </a:solidFill>
                <a:latin typeface="+mj-lt"/>
              </a:rPr>
              <a:t>Max 2x AVX-512</a:t>
            </a:r>
          </a:p>
        </p:txBody>
      </p:sp>
      <p:sp>
        <p:nvSpPr>
          <p:cNvPr id="30" name="Rectangle 29">
            <a:extLst>
              <a:ext uri="{FF2B5EF4-FFF2-40B4-BE49-F238E27FC236}">
                <a16:creationId xmlns:a16="http://schemas.microsoft.com/office/drawing/2014/main" id="{9FF5A6A0-AFAB-46F1-87DF-E31F63C8998B}"/>
              </a:ext>
            </a:extLst>
          </p:cNvPr>
          <p:cNvSpPr/>
          <p:nvPr/>
        </p:nvSpPr>
        <p:spPr>
          <a:xfrm>
            <a:off x="6841715" y="4137907"/>
            <a:ext cx="1426648" cy="1371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1599AE0-2AFD-43CD-8A3E-C31DEA88646E}"/>
              </a:ext>
            </a:extLst>
          </p:cNvPr>
          <p:cNvSpPr txBox="1"/>
          <p:nvPr/>
        </p:nvSpPr>
        <p:spPr>
          <a:xfrm>
            <a:off x="7063045" y="3901293"/>
            <a:ext cx="983988" cy="276999"/>
          </a:xfrm>
          <a:prstGeom prst="rect">
            <a:avLst/>
          </a:prstGeom>
          <a:noFill/>
        </p:spPr>
        <p:txBody>
          <a:bodyPr wrap="square">
            <a:spAutoFit/>
          </a:bodyPr>
          <a:lstStyle/>
          <a:p>
            <a:pPr algn="ctr"/>
            <a:r>
              <a:rPr lang="en-US" sz="1200" dirty="0">
                <a:solidFill>
                  <a:srgbClr val="303030"/>
                </a:solidFill>
                <a:latin typeface="+mj-lt"/>
              </a:rPr>
              <a:t>2019-2020</a:t>
            </a:r>
            <a:endParaRPr lang="en-US" sz="1200" dirty="0">
              <a:latin typeface="+mj-lt"/>
            </a:endParaRPr>
          </a:p>
        </p:txBody>
      </p:sp>
      <p:sp>
        <p:nvSpPr>
          <p:cNvPr id="32" name="TextBox 31">
            <a:extLst>
              <a:ext uri="{FF2B5EF4-FFF2-40B4-BE49-F238E27FC236}">
                <a16:creationId xmlns:a16="http://schemas.microsoft.com/office/drawing/2014/main" id="{3FFC2932-0D7A-4379-AEE8-B266355E018C}"/>
              </a:ext>
            </a:extLst>
          </p:cNvPr>
          <p:cNvSpPr txBox="1"/>
          <p:nvPr/>
        </p:nvSpPr>
        <p:spPr>
          <a:xfrm>
            <a:off x="8324970" y="4080173"/>
            <a:ext cx="1445077" cy="1361911"/>
          </a:xfrm>
          <a:prstGeom prst="rect">
            <a:avLst/>
          </a:prstGeom>
          <a:noFill/>
        </p:spPr>
        <p:txBody>
          <a:bodyPr wrap="square">
            <a:spAutoFit/>
          </a:bodyPr>
          <a:lstStyle/>
          <a:p>
            <a:pPr algn="ctr"/>
            <a:r>
              <a:rPr lang="en-US" sz="1050" dirty="0">
                <a:solidFill>
                  <a:srgbClr val="303030"/>
                </a:solidFill>
                <a:latin typeface="+mj-lt"/>
              </a:rPr>
              <a:t>Ice Lake SP(</a:t>
            </a:r>
            <a:r>
              <a:rPr lang="en-US" sz="800" dirty="0">
                <a:solidFill>
                  <a:srgbClr val="303030"/>
                </a:solidFill>
                <a:latin typeface="+mj-lt"/>
              </a:rPr>
              <a:t>Estimated</a:t>
            </a:r>
            <a:r>
              <a:rPr lang="en-US" sz="1050" dirty="0">
                <a:solidFill>
                  <a:srgbClr val="303030"/>
                </a:solidFill>
                <a:latin typeface="+mj-lt"/>
              </a:rPr>
              <a:t>)</a:t>
            </a:r>
          </a:p>
          <a:p>
            <a:pPr marL="173038" indent="-115888">
              <a:buFont typeface="Wingdings" panose="05000000000000000000" pitchFamily="2" charset="2"/>
              <a:buChar char="ü"/>
            </a:pPr>
            <a:r>
              <a:rPr lang="en-US" sz="800" dirty="0">
                <a:solidFill>
                  <a:srgbClr val="303030"/>
                </a:solidFill>
                <a:latin typeface="+mj-lt"/>
              </a:rPr>
              <a:t>40x Sunny Cove Cores</a:t>
            </a:r>
          </a:p>
          <a:p>
            <a:pPr marL="173038" indent="-115888">
              <a:buFont typeface="Wingdings" panose="05000000000000000000" pitchFamily="2" charset="2"/>
              <a:buChar char="ü"/>
            </a:pPr>
            <a:r>
              <a:rPr lang="en-US" sz="800" dirty="0">
                <a:solidFill>
                  <a:schemeClr val="accent1"/>
                </a:solidFill>
                <a:latin typeface="+mj-lt"/>
              </a:rPr>
              <a:t>8-CH</a:t>
            </a:r>
            <a:r>
              <a:rPr lang="en-US" sz="800" dirty="0">
                <a:solidFill>
                  <a:srgbClr val="303030"/>
                </a:solidFill>
                <a:latin typeface="+mj-lt"/>
              </a:rPr>
              <a:t> DDR4-3200</a:t>
            </a:r>
          </a:p>
          <a:p>
            <a:pPr marL="173038" indent="-115888">
              <a:buFont typeface="Wingdings" panose="05000000000000000000" pitchFamily="2" charset="2"/>
              <a:buChar char="ü"/>
            </a:pPr>
            <a:r>
              <a:rPr lang="en-US" sz="800" dirty="0">
                <a:solidFill>
                  <a:srgbClr val="303030"/>
                </a:solidFill>
                <a:latin typeface="+mj-lt"/>
              </a:rPr>
              <a:t>64-Lane PCIe Gen4</a:t>
            </a:r>
          </a:p>
          <a:p>
            <a:pPr marL="173038" indent="-115888">
              <a:buFont typeface="Wingdings" panose="05000000000000000000" pitchFamily="2" charset="2"/>
              <a:buChar char="ü"/>
            </a:pPr>
            <a:r>
              <a:rPr lang="en-US" sz="800" dirty="0">
                <a:solidFill>
                  <a:srgbClr val="303030"/>
                </a:solidFill>
                <a:latin typeface="+mj-lt"/>
              </a:rPr>
              <a:t>~270W TDP Max</a:t>
            </a:r>
          </a:p>
          <a:p>
            <a:pPr marL="173038" indent="-115888">
              <a:buFont typeface="Wingdings" panose="05000000000000000000" pitchFamily="2" charset="2"/>
              <a:buChar char="ü"/>
            </a:pPr>
            <a:r>
              <a:rPr lang="en-US" sz="800" dirty="0">
                <a:solidFill>
                  <a:srgbClr val="303030"/>
                </a:solidFill>
                <a:latin typeface="+mj-lt"/>
              </a:rPr>
              <a:t>3-Link UPI</a:t>
            </a:r>
          </a:p>
          <a:p>
            <a:pPr marL="173038" indent="-115888">
              <a:buFont typeface="Wingdings" panose="05000000000000000000" pitchFamily="2" charset="2"/>
              <a:buChar char="ü"/>
            </a:pPr>
            <a:r>
              <a:rPr lang="en-US" sz="800" dirty="0">
                <a:solidFill>
                  <a:srgbClr val="303030"/>
                </a:solidFill>
                <a:latin typeface="+mj-lt"/>
              </a:rPr>
              <a:t>AVX/AV2/AVX512</a:t>
            </a:r>
          </a:p>
          <a:p>
            <a:pPr marL="173038" indent="-115888">
              <a:buFont typeface="Wingdings" panose="05000000000000000000" pitchFamily="2" charset="2"/>
              <a:buChar char="ü"/>
            </a:pPr>
            <a:r>
              <a:rPr lang="en-US" sz="800" dirty="0">
                <a:solidFill>
                  <a:srgbClr val="303030"/>
                </a:solidFill>
                <a:latin typeface="+mj-lt"/>
              </a:rPr>
              <a:t>AVX512-VNNI(No BF16)</a:t>
            </a:r>
          </a:p>
          <a:p>
            <a:pPr marL="173038" indent="-115888">
              <a:buFont typeface="Wingdings" panose="05000000000000000000" pitchFamily="2" charset="2"/>
              <a:buChar char="ü"/>
            </a:pPr>
            <a:r>
              <a:rPr lang="en-US" sz="800" dirty="0">
                <a:solidFill>
                  <a:schemeClr val="accent1"/>
                </a:solidFill>
                <a:latin typeface="+mj-lt"/>
              </a:rPr>
              <a:t>Max 2x AVX-512</a:t>
            </a:r>
          </a:p>
        </p:txBody>
      </p:sp>
      <p:sp>
        <p:nvSpPr>
          <p:cNvPr id="33" name="Rectangle 32">
            <a:extLst>
              <a:ext uri="{FF2B5EF4-FFF2-40B4-BE49-F238E27FC236}">
                <a16:creationId xmlns:a16="http://schemas.microsoft.com/office/drawing/2014/main" id="{D0322527-8A6C-4FFE-825E-CDFC890B36DF}"/>
              </a:ext>
            </a:extLst>
          </p:cNvPr>
          <p:cNvSpPr/>
          <p:nvPr/>
        </p:nvSpPr>
        <p:spPr>
          <a:xfrm>
            <a:off x="8358921" y="4060824"/>
            <a:ext cx="1369522" cy="1445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DF9ACB6-0475-4AB4-96B1-5C88D7055097}"/>
              </a:ext>
            </a:extLst>
          </p:cNvPr>
          <p:cNvSpPr txBox="1"/>
          <p:nvPr/>
        </p:nvSpPr>
        <p:spPr>
          <a:xfrm>
            <a:off x="8582283" y="3829958"/>
            <a:ext cx="983988" cy="276999"/>
          </a:xfrm>
          <a:prstGeom prst="rect">
            <a:avLst/>
          </a:prstGeom>
          <a:noFill/>
        </p:spPr>
        <p:txBody>
          <a:bodyPr wrap="square">
            <a:spAutoFit/>
          </a:bodyPr>
          <a:lstStyle/>
          <a:p>
            <a:pPr algn="ctr"/>
            <a:r>
              <a:rPr lang="en-US" sz="1200" dirty="0">
                <a:solidFill>
                  <a:srgbClr val="303030"/>
                </a:solidFill>
                <a:latin typeface="+mj-lt"/>
              </a:rPr>
              <a:t>2021 (V6)</a:t>
            </a:r>
            <a:endParaRPr lang="en-US" sz="1200" dirty="0">
              <a:latin typeface="+mj-lt"/>
            </a:endParaRPr>
          </a:p>
        </p:txBody>
      </p:sp>
      <p:sp>
        <p:nvSpPr>
          <p:cNvPr id="45" name="Rectangle 44">
            <a:extLst>
              <a:ext uri="{FF2B5EF4-FFF2-40B4-BE49-F238E27FC236}">
                <a16:creationId xmlns:a16="http://schemas.microsoft.com/office/drawing/2014/main" id="{92B2D4D2-0A43-41EB-885A-390F0CA08DE2}"/>
              </a:ext>
            </a:extLst>
          </p:cNvPr>
          <p:cNvSpPr/>
          <p:nvPr/>
        </p:nvSpPr>
        <p:spPr>
          <a:xfrm>
            <a:off x="3397695" y="4285452"/>
            <a:ext cx="1996505" cy="1220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7F27BD7-2953-43ED-8B4D-C7C4C1FE2AA3}"/>
              </a:ext>
            </a:extLst>
          </p:cNvPr>
          <p:cNvSpPr txBox="1"/>
          <p:nvPr/>
        </p:nvSpPr>
        <p:spPr>
          <a:xfrm>
            <a:off x="3747303" y="4048703"/>
            <a:ext cx="1413504" cy="276999"/>
          </a:xfrm>
          <a:prstGeom prst="rect">
            <a:avLst/>
          </a:prstGeom>
          <a:noFill/>
        </p:spPr>
        <p:txBody>
          <a:bodyPr wrap="square">
            <a:spAutoFit/>
          </a:bodyPr>
          <a:lstStyle/>
          <a:p>
            <a:pPr algn="ctr"/>
            <a:r>
              <a:rPr lang="en-US" sz="1200" dirty="0">
                <a:solidFill>
                  <a:srgbClr val="303030"/>
                </a:solidFill>
                <a:latin typeface="+mj-lt"/>
              </a:rPr>
              <a:t>2012-2016</a:t>
            </a:r>
            <a:endParaRPr lang="en-US" sz="1200" dirty="0">
              <a:latin typeface="+mj-lt"/>
            </a:endParaRPr>
          </a:p>
        </p:txBody>
      </p:sp>
      <p:sp>
        <p:nvSpPr>
          <p:cNvPr id="47" name="TextBox 46">
            <a:extLst>
              <a:ext uri="{FF2B5EF4-FFF2-40B4-BE49-F238E27FC236}">
                <a16:creationId xmlns:a16="http://schemas.microsoft.com/office/drawing/2014/main" id="{187C13CD-C015-47FF-BC10-A263E79211CD}"/>
              </a:ext>
            </a:extLst>
          </p:cNvPr>
          <p:cNvSpPr txBox="1"/>
          <p:nvPr/>
        </p:nvSpPr>
        <p:spPr>
          <a:xfrm>
            <a:off x="5683506" y="5532624"/>
            <a:ext cx="2641464" cy="215444"/>
          </a:xfrm>
          <a:prstGeom prst="rect">
            <a:avLst/>
          </a:prstGeom>
          <a:noFill/>
        </p:spPr>
        <p:txBody>
          <a:bodyPr wrap="square">
            <a:spAutoFit/>
          </a:bodyPr>
          <a:lstStyle/>
          <a:p>
            <a:r>
              <a:rPr lang="en-US" sz="800" u="sng" dirty="0">
                <a:solidFill>
                  <a:srgbClr val="303030"/>
                </a:solidFill>
                <a:latin typeface="+mj-lt"/>
              </a:rPr>
              <a:t>Intel DL Boost: AVX-512-VNNI, AVX-512-BF16, AMX</a:t>
            </a:r>
            <a:endParaRPr lang="en-US" sz="800" u="sng" dirty="0">
              <a:latin typeface="+mj-lt"/>
            </a:endParaRPr>
          </a:p>
        </p:txBody>
      </p:sp>
      <p:grpSp>
        <p:nvGrpSpPr>
          <p:cNvPr id="277" name="Group 276">
            <a:extLst>
              <a:ext uri="{FF2B5EF4-FFF2-40B4-BE49-F238E27FC236}">
                <a16:creationId xmlns:a16="http://schemas.microsoft.com/office/drawing/2014/main" id="{76283CAC-303D-4204-B10C-106F811B3729}"/>
              </a:ext>
            </a:extLst>
          </p:cNvPr>
          <p:cNvGrpSpPr/>
          <p:nvPr/>
        </p:nvGrpSpPr>
        <p:grpSpPr>
          <a:xfrm>
            <a:off x="1926275" y="1342310"/>
            <a:ext cx="7718708" cy="2285031"/>
            <a:chOff x="1926275" y="1207560"/>
            <a:chExt cx="7718708" cy="2285031"/>
          </a:xfrm>
        </p:grpSpPr>
        <p:grpSp>
          <p:nvGrpSpPr>
            <p:cNvPr id="88" name="Group 87">
              <a:extLst>
                <a:ext uri="{FF2B5EF4-FFF2-40B4-BE49-F238E27FC236}">
                  <a16:creationId xmlns:a16="http://schemas.microsoft.com/office/drawing/2014/main" id="{CCB8EE09-F7D0-4445-83AB-9EC3F5368F6E}"/>
                </a:ext>
              </a:extLst>
            </p:cNvPr>
            <p:cNvGrpSpPr/>
            <p:nvPr/>
          </p:nvGrpSpPr>
          <p:grpSpPr>
            <a:xfrm>
              <a:off x="1926275" y="2452197"/>
              <a:ext cx="1357747" cy="1040394"/>
              <a:chOff x="1226878" y="4443310"/>
              <a:chExt cx="1357747" cy="1040394"/>
            </a:xfrm>
          </p:grpSpPr>
          <p:sp>
            <p:nvSpPr>
              <p:cNvPr id="51" name="Rectangle: Rounded Corners 50">
                <a:extLst>
                  <a:ext uri="{FF2B5EF4-FFF2-40B4-BE49-F238E27FC236}">
                    <a16:creationId xmlns:a16="http://schemas.microsoft.com/office/drawing/2014/main" id="{F727BD2B-19F2-43B9-8C21-5BFE4131BBE5}"/>
                  </a:ext>
                </a:extLst>
              </p:cNvPr>
              <p:cNvSpPr/>
              <p:nvPr/>
            </p:nvSpPr>
            <p:spPr>
              <a:xfrm>
                <a:off x="1585810" y="4445564"/>
                <a:ext cx="672101" cy="442763"/>
              </a:xfrm>
              <a:prstGeom prst="roundRect">
                <a:avLst>
                  <a:gd name="adj" fmla="val 6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83D73660-18B6-4546-A214-982AE7D167E4}"/>
                  </a:ext>
                </a:extLst>
              </p:cNvPr>
              <p:cNvSpPr/>
              <p:nvPr/>
            </p:nvSpPr>
            <p:spPr>
              <a:xfrm>
                <a:off x="1578856" y="5040657"/>
                <a:ext cx="672101" cy="442763"/>
              </a:xfrm>
              <a:prstGeom prst="roundRect">
                <a:avLst>
                  <a:gd name="adj" fmla="val 59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D30C949-336E-4E6E-AEB1-26C81A64FABF}"/>
                  </a:ext>
                </a:extLst>
              </p:cNvPr>
              <p:cNvCxnSpPr/>
              <p:nvPr/>
            </p:nvCxnSpPr>
            <p:spPr>
              <a:xfrm>
                <a:off x="1785549" y="488832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BD2CD95-2D51-4DC2-8707-0B3450F5A1B6}"/>
                  </a:ext>
                </a:extLst>
              </p:cNvPr>
              <p:cNvCxnSpPr/>
              <p:nvPr/>
            </p:nvCxnSpPr>
            <p:spPr>
              <a:xfrm>
                <a:off x="2047486" y="488832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D69488-EE90-4165-877B-B38673BF891D}"/>
                  </a:ext>
                </a:extLst>
              </p:cNvPr>
              <p:cNvCxnSpPr>
                <a:cxnSpLocks/>
              </p:cNvCxnSpPr>
              <p:nvPr/>
            </p:nvCxnSpPr>
            <p:spPr>
              <a:xfrm>
                <a:off x="1328738" y="4562199"/>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2DF58A-2A25-4E9E-A002-23C692173DDC}"/>
                  </a:ext>
                </a:extLst>
              </p:cNvPr>
              <p:cNvCxnSpPr>
                <a:cxnSpLocks/>
              </p:cNvCxnSpPr>
              <p:nvPr/>
            </p:nvCxnSpPr>
            <p:spPr>
              <a:xfrm>
                <a:off x="1328738" y="4771755"/>
                <a:ext cx="257072" cy="0"/>
              </a:xfrm>
              <a:prstGeom prst="line">
                <a:avLst/>
              </a:prstGeom>
              <a:ln w="19050">
                <a:solidFill>
                  <a:srgbClr val="02FE3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F666D7D-C547-4F8D-8F5F-AACD35BE54D8}"/>
                  </a:ext>
                </a:extLst>
              </p:cNvPr>
              <p:cNvCxnSpPr>
                <a:cxnSpLocks/>
              </p:cNvCxnSpPr>
              <p:nvPr/>
            </p:nvCxnSpPr>
            <p:spPr>
              <a:xfrm>
                <a:off x="2257911" y="4661908"/>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13524B7-0F7F-4769-9683-CBDADB46BB6A}"/>
                  </a:ext>
                </a:extLst>
              </p:cNvPr>
              <p:cNvCxnSpPr>
                <a:cxnSpLocks/>
              </p:cNvCxnSpPr>
              <p:nvPr/>
            </p:nvCxnSpPr>
            <p:spPr>
              <a:xfrm>
                <a:off x="1328738" y="5171801"/>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ED3D08D-3247-4CEF-80FA-B9FE9C211282}"/>
                  </a:ext>
                </a:extLst>
              </p:cNvPr>
              <p:cNvCxnSpPr>
                <a:cxnSpLocks/>
              </p:cNvCxnSpPr>
              <p:nvPr/>
            </p:nvCxnSpPr>
            <p:spPr>
              <a:xfrm>
                <a:off x="1321784" y="5386113"/>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080EE81-4501-4671-B11A-6B19D9DCED17}"/>
                  </a:ext>
                </a:extLst>
              </p:cNvPr>
              <p:cNvCxnSpPr>
                <a:cxnSpLocks/>
              </p:cNvCxnSpPr>
              <p:nvPr/>
            </p:nvCxnSpPr>
            <p:spPr>
              <a:xfrm>
                <a:off x="2250957" y="5262038"/>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EA7A8035-2C96-4C4D-98FA-EB16CD9006E5}"/>
                  </a:ext>
                </a:extLst>
              </p:cNvPr>
              <p:cNvGrpSpPr/>
              <p:nvPr/>
            </p:nvGrpSpPr>
            <p:grpSpPr>
              <a:xfrm>
                <a:off x="1234697" y="4443310"/>
                <a:ext cx="94042" cy="409098"/>
                <a:chOff x="1234697" y="4443310"/>
                <a:chExt cx="94042" cy="409098"/>
              </a:xfrm>
            </p:grpSpPr>
            <p:pic>
              <p:nvPicPr>
                <p:cNvPr id="67" name="Picture 66">
                  <a:extLst>
                    <a:ext uri="{FF2B5EF4-FFF2-40B4-BE49-F238E27FC236}">
                      <a16:creationId xmlns:a16="http://schemas.microsoft.com/office/drawing/2014/main" id="{6E6C5873-5813-4984-825B-5F7929143032}"/>
                    </a:ext>
                  </a:extLst>
                </p:cNvPr>
                <p:cNvPicPr>
                  <a:picLocks noChangeAspect="1"/>
                </p:cNvPicPr>
                <p:nvPr/>
              </p:nvPicPr>
              <p:blipFill>
                <a:blip r:embed="rId2"/>
                <a:stretch>
                  <a:fillRect/>
                </a:stretch>
              </p:blipFill>
              <p:spPr>
                <a:xfrm rot="16200000">
                  <a:off x="1186467" y="4491540"/>
                  <a:ext cx="190501" cy="94042"/>
                </a:xfrm>
                <a:prstGeom prst="rect">
                  <a:avLst/>
                </a:prstGeom>
              </p:spPr>
            </p:pic>
            <p:pic>
              <p:nvPicPr>
                <p:cNvPr id="68" name="Picture 67">
                  <a:extLst>
                    <a:ext uri="{FF2B5EF4-FFF2-40B4-BE49-F238E27FC236}">
                      <a16:creationId xmlns:a16="http://schemas.microsoft.com/office/drawing/2014/main" id="{990B912B-3314-4E7B-9815-C7B93EC73780}"/>
                    </a:ext>
                  </a:extLst>
                </p:cNvPr>
                <p:cNvPicPr>
                  <a:picLocks noChangeAspect="1"/>
                </p:cNvPicPr>
                <p:nvPr/>
              </p:nvPicPr>
              <p:blipFill>
                <a:blip r:embed="rId2"/>
                <a:stretch>
                  <a:fillRect/>
                </a:stretch>
              </p:blipFill>
              <p:spPr>
                <a:xfrm rot="16200000">
                  <a:off x="1186467" y="4710137"/>
                  <a:ext cx="190501" cy="94042"/>
                </a:xfrm>
                <a:prstGeom prst="rect">
                  <a:avLst/>
                </a:prstGeom>
              </p:spPr>
            </p:pic>
          </p:grpSp>
          <p:pic>
            <p:nvPicPr>
              <p:cNvPr id="69" name="Picture 68">
                <a:extLst>
                  <a:ext uri="{FF2B5EF4-FFF2-40B4-BE49-F238E27FC236}">
                    <a16:creationId xmlns:a16="http://schemas.microsoft.com/office/drawing/2014/main" id="{B44C805E-F1A3-42CC-88A7-C5271AE51CD2}"/>
                  </a:ext>
                </a:extLst>
              </p:cNvPr>
              <p:cNvPicPr>
                <a:picLocks noChangeAspect="1"/>
              </p:cNvPicPr>
              <p:nvPr/>
            </p:nvPicPr>
            <p:blipFill>
              <a:blip r:embed="rId2"/>
              <a:stretch>
                <a:fillRect/>
              </a:stretch>
            </p:blipFill>
            <p:spPr>
              <a:xfrm rot="16200000">
                <a:off x="1315003" y="4491540"/>
                <a:ext cx="190501" cy="94042"/>
              </a:xfrm>
              <a:prstGeom prst="rect">
                <a:avLst/>
              </a:prstGeom>
            </p:spPr>
          </p:pic>
          <p:pic>
            <p:nvPicPr>
              <p:cNvPr id="70" name="Picture 69">
                <a:extLst>
                  <a:ext uri="{FF2B5EF4-FFF2-40B4-BE49-F238E27FC236}">
                    <a16:creationId xmlns:a16="http://schemas.microsoft.com/office/drawing/2014/main" id="{449A5379-A40A-4741-AA78-BA873B0A889A}"/>
                  </a:ext>
                </a:extLst>
              </p:cNvPr>
              <p:cNvPicPr>
                <a:picLocks noChangeAspect="1"/>
              </p:cNvPicPr>
              <p:nvPr/>
            </p:nvPicPr>
            <p:blipFill>
              <a:blip r:embed="rId2"/>
              <a:stretch>
                <a:fillRect/>
              </a:stretch>
            </p:blipFill>
            <p:spPr>
              <a:xfrm rot="16200000">
                <a:off x="1308561" y="4710295"/>
                <a:ext cx="190501" cy="94042"/>
              </a:xfrm>
              <a:prstGeom prst="rect">
                <a:avLst/>
              </a:prstGeom>
            </p:spPr>
          </p:pic>
          <p:pic>
            <p:nvPicPr>
              <p:cNvPr id="72" name="Picture 71">
                <a:extLst>
                  <a:ext uri="{FF2B5EF4-FFF2-40B4-BE49-F238E27FC236}">
                    <a16:creationId xmlns:a16="http://schemas.microsoft.com/office/drawing/2014/main" id="{59602E33-11DD-4980-861A-0110A922C59A}"/>
                  </a:ext>
                </a:extLst>
              </p:cNvPr>
              <p:cNvPicPr>
                <a:picLocks noChangeAspect="1"/>
              </p:cNvPicPr>
              <p:nvPr/>
            </p:nvPicPr>
            <p:blipFill>
              <a:blip r:embed="rId2"/>
              <a:stretch>
                <a:fillRect/>
              </a:stretch>
            </p:blipFill>
            <p:spPr>
              <a:xfrm rot="16200000">
                <a:off x="1178648" y="5336672"/>
                <a:ext cx="190501" cy="94042"/>
              </a:xfrm>
              <a:prstGeom prst="rect">
                <a:avLst/>
              </a:prstGeom>
            </p:spPr>
          </p:pic>
          <p:grpSp>
            <p:nvGrpSpPr>
              <p:cNvPr id="79" name="Group 78">
                <a:extLst>
                  <a:ext uri="{FF2B5EF4-FFF2-40B4-BE49-F238E27FC236}">
                    <a16:creationId xmlns:a16="http://schemas.microsoft.com/office/drawing/2014/main" id="{937B977B-2584-4C9E-BE1E-40F80CAE1BD8}"/>
                  </a:ext>
                </a:extLst>
              </p:cNvPr>
              <p:cNvGrpSpPr/>
              <p:nvPr/>
            </p:nvGrpSpPr>
            <p:grpSpPr>
              <a:xfrm>
                <a:off x="1234697" y="5047700"/>
                <a:ext cx="224997" cy="197361"/>
                <a:chOff x="1234697" y="5047700"/>
                <a:chExt cx="224997" cy="197361"/>
              </a:xfrm>
            </p:grpSpPr>
            <p:pic>
              <p:nvPicPr>
                <p:cNvPr id="71" name="Picture 70">
                  <a:extLst>
                    <a:ext uri="{FF2B5EF4-FFF2-40B4-BE49-F238E27FC236}">
                      <a16:creationId xmlns:a16="http://schemas.microsoft.com/office/drawing/2014/main" id="{86811EDC-3A71-49F6-84A4-393B824063B5}"/>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73" name="Picture 72">
                  <a:extLst>
                    <a:ext uri="{FF2B5EF4-FFF2-40B4-BE49-F238E27FC236}">
                      <a16:creationId xmlns:a16="http://schemas.microsoft.com/office/drawing/2014/main" id="{7A88F178-B7A4-44A2-84B5-419A107743C1}"/>
                    </a:ext>
                  </a:extLst>
                </p:cNvPr>
                <p:cNvPicPr>
                  <a:picLocks noChangeAspect="1"/>
                </p:cNvPicPr>
                <p:nvPr/>
              </p:nvPicPr>
              <p:blipFill>
                <a:blip r:embed="rId2"/>
                <a:stretch>
                  <a:fillRect/>
                </a:stretch>
              </p:blipFill>
              <p:spPr>
                <a:xfrm rot="16200000">
                  <a:off x="1317422" y="5102790"/>
                  <a:ext cx="190501" cy="94042"/>
                </a:xfrm>
                <a:prstGeom prst="rect">
                  <a:avLst/>
                </a:prstGeom>
              </p:spPr>
            </p:pic>
          </p:grpSp>
          <p:pic>
            <p:nvPicPr>
              <p:cNvPr id="74" name="Picture 73">
                <a:extLst>
                  <a:ext uri="{FF2B5EF4-FFF2-40B4-BE49-F238E27FC236}">
                    <a16:creationId xmlns:a16="http://schemas.microsoft.com/office/drawing/2014/main" id="{EB01D7AD-69AF-458B-8A6E-D1549409BF51}"/>
                  </a:ext>
                </a:extLst>
              </p:cNvPr>
              <p:cNvPicPr>
                <a:picLocks noChangeAspect="1"/>
              </p:cNvPicPr>
              <p:nvPr/>
            </p:nvPicPr>
            <p:blipFill>
              <a:blip r:embed="rId2"/>
              <a:stretch>
                <a:fillRect/>
              </a:stretch>
            </p:blipFill>
            <p:spPr>
              <a:xfrm rot="16200000">
                <a:off x="1308561" y="5341433"/>
                <a:ext cx="190501" cy="94042"/>
              </a:xfrm>
              <a:prstGeom prst="rect">
                <a:avLst/>
              </a:prstGeom>
            </p:spPr>
          </p:pic>
          <p:grpSp>
            <p:nvGrpSpPr>
              <p:cNvPr id="80" name="Group 79">
                <a:extLst>
                  <a:ext uri="{FF2B5EF4-FFF2-40B4-BE49-F238E27FC236}">
                    <a16:creationId xmlns:a16="http://schemas.microsoft.com/office/drawing/2014/main" id="{D7DC6838-7FF4-42CD-9CE9-56F618A66761}"/>
                  </a:ext>
                </a:extLst>
              </p:cNvPr>
              <p:cNvGrpSpPr/>
              <p:nvPr/>
            </p:nvGrpSpPr>
            <p:grpSpPr>
              <a:xfrm>
                <a:off x="2349505" y="4563226"/>
                <a:ext cx="224997" cy="197361"/>
                <a:chOff x="1234697" y="5047700"/>
                <a:chExt cx="224997" cy="197361"/>
              </a:xfrm>
            </p:grpSpPr>
            <p:pic>
              <p:nvPicPr>
                <p:cNvPr id="81" name="Picture 80">
                  <a:extLst>
                    <a:ext uri="{FF2B5EF4-FFF2-40B4-BE49-F238E27FC236}">
                      <a16:creationId xmlns:a16="http://schemas.microsoft.com/office/drawing/2014/main" id="{B7990271-FED6-4842-A3C7-03F11581ABEC}"/>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82" name="Picture 81">
                  <a:extLst>
                    <a:ext uri="{FF2B5EF4-FFF2-40B4-BE49-F238E27FC236}">
                      <a16:creationId xmlns:a16="http://schemas.microsoft.com/office/drawing/2014/main" id="{6E4CD100-78D1-454C-A8C6-6F2B724AABAF}"/>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nvGrpSpPr>
              <p:cNvPr id="83" name="Group 82">
                <a:extLst>
                  <a:ext uri="{FF2B5EF4-FFF2-40B4-BE49-F238E27FC236}">
                    <a16:creationId xmlns:a16="http://schemas.microsoft.com/office/drawing/2014/main" id="{64FB0FD2-54E0-428B-9DEC-CB8C14C8AD03}"/>
                  </a:ext>
                </a:extLst>
              </p:cNvPr>
              <p:cNvGrpSpPr/>
              <p:nvPr/>
            </p:nvGrpSpPr>
            <p:grpSpPr>
              <a:xfrm>
                <a:off x="2359628" y="5151544"/>
                <a:ext cx="224997" cy="197361"/>
                <a:chOff x="1234697" y="5047700"/>
                <a:chExt cx="224997" cy="197361"/>
              </a:xfrm>
            </p:grpSpPr>
            <p:pic>
              <p:nvPicPr>
                <p:cNvPr id="84" name="Picture 83">
                  <a:extLst>
                    <a:ext uri="{FF2B5EF4-FFF2-40B4-BE49-F238E27FC236}">
                      <a16:creationId xmlns:a16="http://schemas.microsoft.com/office/drawing/2014/main" id="{345503E2-FE00-434B-BE6E-770318276F9B}"/>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85" name="Picture 84">
                  <a:extLst>
                    <a:ext uri="{FF2B5EF4-FFF2-40B4-BE49-F238E27FC236}">
                      <a16:creationId xmlns:a16="http://schemas.microsoft.com/office/drawing/2014/main" id="{93F6FD4C-ED96-46D0-9880-C44D6267E1EC}"/>
                    </a:ext>
                  </a:extLst>
                </p:cNvPr>
                <p:cNvPicPr>
                  <a:picLocks noChangeAspect="1"/>
                </p:cNvPicPr>
                <p:nvPr/>
              </p:nvPicPr>
              <p:blipFill>
                <a:blip r:embed="rId2"/>
                <a:stretch>
                  <a:fillRect/>
                </a:stretch>
              </p:blipFill>
              <p:spPr>
                <a:xfrm rot="16200000">
                  <a:off x="1317422" y="5102790"/>
                  <a:ext cx="190501" cy="94042"/>
                </a:xfrm>
                <a:prstGeom prst="rect">
                  <a:avLst/>
                </a:prstGeom>
              </p:spPr>
            </p:pic>
          </p:grpSp>
          <p:sp>
            <p:nvSpPr>
              <p:cNvPr id="86" name="TextBox 85">
                <a:extLst>
                  <a:ext uri="{FF2B5EF4-FFF2-40B4-BE49-F238E27FC236}">
                    <a16:creationId xmlns:a16="http://schemas.microsoft.com/office/drawing/2014/main" id="{915C5D7C-7801-44D2-9C78-FAB2AF30F7A8}"/>
                  </a:ext>
                </a:extLst>
              </p:cNvPr>
              <p:cNvSpPr txBox="1"/>
              <p:nvPr/>
            </p:nvSpPr>
            <p:spPr>
              <a:xfrm>
                <a:off x="1663737" y="4545498"/>
                <a:ext cx="564068" cy="253916"/>
              </a:xfrm>
              <a:prstGeom prst="rect">
                <a:avLst/>
              </a:prstGeom>
              <a:noFill/>
            </p:spPr>
            <p:txBody>
              <a:bodyPr wrap="square">
                <a:spAutoFit/>
              </a:bodyPr>
              <a:lstStyle/>
              <a:p>
                <a:pPr algn="ctr"/>
                <a:r>
                  <a:rPr lang="en-US" sz="1050" dirty="0">
                    <a:solidFill>
                      <a:srgbClr val="303030"/>
                    </a:solidFill>
                    <a:latin typeface="+mj-lt"/>
                  </a:rPr>
                  <a:t>CPU1</a:t>
                </a:r>
                <a:endParaRPr lang="en-US" sz="1050" dirty="0">
                  <a:latin typeface="+mj-lt"/>
                </a:endParaRPr>
              </a:p>
            </p:txBody>
          </p:sp>
          <p:sp>
            <p:nvSpPr>
              <p:cNvPr id="87" name="TextBox 86">
                <a:extLst>
                  <a:ext uri="{FF2B5EF4-FFF2-40B4-BE49-F238E27FC236}">
                    <a16:creationId xmlns:a16="http://schemas.microsoft.com/office/drawing/2014/main" id="{2D327F10-FC8B-431B-B01B-CDDBEEDD036C}"/>
                  </a:ext>
                </a:extLst>
              </p:cNvPr>
              <p:cNvSpPr txBox="1"/>
              <p:nvPr/>
            </p:nvSpPr>
            <p:spPr>
              <a:xfrm>
                <a:off x="1614437" y="5137931"/>
                <a:ext cx="564068" cy="253916"/>
              </a:xfrm>
              <a:prstGeom prst="rect">
                <a:avLst/>
              </a:prstGeom>
              <a:noFill/>
            </p:spPr>
            <p:txBody>
              <a:bodyPr wrap="square">
                <a:spAutoFit/>
              </a:bodyPr>
              <a:lstStyle/>
              <a:p>
                <a:pPr algn="ctr"/>
                <a:r>
                  <a:rPr lang="en-US" sz="1050" dirty="0">
                    <a:solidFill>
                      <a:srgbClr val="303030"/>
                    </a:solidFill>
                    <a:latin typeface="+mj-lt"/>
                  </a:rPr>
                  <a:t>CPU2</a:t>
                </a:r>
                <a:endParaRPr lang="en-US" sz="1050" dirty="0">
                  <a:latin typeface="+mj-lt"/>
                </a:endParaRPr>
              </a:p>
            </p:txBody>
          </p:sp>
        </p:grpSp>
        <p:grpSp>
          <p:nvGrpSpPr>
            <p:cNvPr id="247" name="Group 246">
              <a:extLst>
                <a:ext uri="{FF2B5EF4-FFF2-40B4-BE49-F238E27FC236}">
                  <a16:creationId xmlns:a16="http://schemas.microsoft.com/office/drawing/2014/main" id="{AB0BBC33-5014-4ABE-9076-726494EF8549}"/>
                </a:ext>
              </a:extLst>
            </p:cNvPr>
            <p:cNvGrpSpPr/>
            <p:nvPr/>
          </p:nvGrpSpPr>
          <p:grpSpPr>
            <a:xfrm>
              <a:off x="3833173" y="2192272"/>
              <a:ext cx="1349928" cy="1045606"/>
              <a:chOff x="3775592" y="2606768"/>
              <a:chExt cx="1349928" cy="1045606"/>
            </a:xfrm>
          </p:grpSpPr>
          <p:sp>
            <p:nvSpPr>
              <p:cNvPr id="90" name="Rectangle: Rounded Corners 89">
                <a:extLst>
                  <a:ext uri="{FF2B5EF4-FFF2-40B4-BE49-F238E27FC236}">
                    <a16:creationId xmlns:a16="http://schemas.microsoft.com/office/drawing/2014/main" id="{1B7375CA-7296-4CE2-9F60-749236AB68AB}"/>
                  </a:ext>
                </a:extLst>
              </p:cNvPr>
              <p:cNvSpPr/>
              <p:nvPr/>
            </p:nvSpPr>
            <p:spPr>
              <a:xfrm>
                <a:off x="4126705" y="2614234"/>
                <a:ext cx="672101" cy="442763"/>
              </a:xfrm>
              <a:prstGeom prst="roundRect">
                <a:avLst>
                  <a:gd name="adj" fmla="val 6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3206AFE5-08CE-4EFE-BF03-6C350D5F2373}"/>
                  </a:ext>
                </a:extLst>
              </p:cNvPr>
              <p:cNvSpPr/>
              <p:nvPr/>
            </p:nvSpPr>
            <p:spPr>
              <a:xfrm>
                <a:off x="4119751" y="3209327"/>
                <a:ext cx="672101" cy="442763"/>
              </a:xfrm>
              <a:prstGeom prst="roundRect">
                <a:avLst>
                  <a:gd name="adj" fmla="val 59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E422D395-A8B1-45F4-B550-61DCF0861936}"/>
                  </a:ext>
                </a:extLst>
              </p:cNvPr>
              <p:cNvCxnSpPr/>
              <p:nvPr/>
            </p:nvCxnSpPr>
            <p:spPr>
              <a:xfrm>
                <a:off x="4326444" y="305699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B084DE2-DF4F-4AB4-A3A8-C0BBC24261A9}"/>
                  </a:ext>
                </a:extLst>
              </p:cNvPr>
              <p:cNvCxnSpPr/>
              <p:nvPr/>
            </p:nvCxnSpPr>
            <p:spPr>
              <a:xfrm>
                <a:off x="4588381" y="305699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32F8C9-C02A-4B03-9260-F01E639E1B7C}"/>
                  </a:ext>
                </a:extLst>
              </p:cNvPr>
              <p:cNvCxnSpPr>
                <a:cxnSpLocks/>
              </p:cNvCxnSpPr>
              <p:nvPr/>
            </p:nvCxnSpPr>
            <p:spPr>
              <a:xfrm>
                <a:off x="3869633" y="2730869"/>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1011196-FB19-46C4-8FA0-8A70AC5D8665}"/>
                  </a:ext>
                </a:extLst>
              </p:cNvPr>
              <p:cNvCxnSpPr>
                <a:cxnSpLocks/>
              </p:cNvCxnSpPr>
              <p:nvPr/>
            </p:nvCxnSpPr>
            <p:spPr>
              <a:xfrm>
                <a:off x="3869633" y="2940425"/>
                <a:ext cx="257072" cy="0"/>
              </a:xfrm>
              <a:prstGeom prst="line">
                <a:avLst/>
              </a:prstGeom>
              <a:ln w="19050">
                <a:solidFill>
                  <a:srgbClr val="02FE3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E5AAAF9-66B2-4040-9676-46CDCE1456FD}"/>
                  </a:ext>
                </a:extLst>
              </p:cNvPr>
              <p:cNvCxnSpPr>
                <a:cxnSpLocks/>
              </p:cNvCxnSpPr>
              <p:nvPr/>
            </p:nvCxnSpPr>
            <p:spPr>
              <a:xfrm>
                <a:off x="3869633" y="3340471"/>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C37E7E8-C483-47EF-AAC8-3E8C596CA5AE}"/>
                  </a:ext>
                </a:extLst>
              </p:cNvPr>
              <p:cNvCxnSpPr>
                <a:cxnSpLocks/>
              </p:cNvCxnSpPr>
              <p:nvPr/>
            </p:nvCxnSpPr>
            <p:spPr>
              <a:xfrm>
                <a:off x="3862679" y="3554783"/>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F102F97-AA17-45BA-9928-9AB5D540BD49}"/>
                  </a:ext>
                </a:extLst>
              </p:cNvPr>
              <p:cNvCxnSpPr>
                <a:cxnSpLocks/>
              </p:cNvCxnSpPr>
              <p:nvPr/>
            </p:nvCxnSpPr>
            <p:spPr>
              <a:xfrm>
                <a:off x="4791852" y="3286332"/>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6BF69D03-2828-49CC-AF74-C1205DDAC42E}"/>
                  </a:ext>
                </a:extLst>
              </p:cNvPr>
              <p:cNvGrpSpPr/>
              <p:nvPr/>
            </p:nvGrpSpPr>
            <p:grpSpPr>
              <a:xfrm>
                <a:off x="3775592" y="2611980"/>
                <a:ext cx="94042" cy="409098"/>
                <a:chOff x="1234697" y="4443310"/>
                <a:chExt cx="94042" cy="409098"/>
              </a:xfrm>
            </p:grpSpPr>
            <p:pic>
              <p:nvPicPr>
                <p:cNvPr id="116" name="Picture 115">
                  <a:extLst>
                    <a:ext uri="{FF2B5EF4-FFF2-40B4-BE49-F238E27FC236}">
                      <a16:creationId xmlns:a16="http://schemas.microsoft.com/office/drawing/2014/main" id="{236F0725-3BE3-45CF-96C5-0C03A3125F38}"/>
                    </a:ext>
                  </a:extLst>
                </p:cNvPr>
                <p:cNvPicPr>
                  <a:picLocks noChangeAspect="1"/>
                </p:cNvPicPr>
                <p:nvPr/>
              </p:nvPicPr>
              <p:blipFill>
                <a:blip r:embed="rId2"/>
                <a:stretch>
                  <a:fillRect/>
                </a:stretch>
              </p:blipFill>
              <p:spPr>
                <a:xfrm rot="16200000">
                  <a:off x="1186467" y="4491540"/>
                  <a:ext cx="190501" cy="94042"/>
                </a:xfrm>
                <a:prstGeom prst="rect">
                  <a:avLst/>
                </a:prstGeom>
              </p:spPr>
            </p:pic>
            <p:pic>
              <p:nvPicPr>
                <p:cNvPr id="117" name="Picture 116">
                  <a:extLst>
                    <a:ext uri="{FF2B5EF4-FFF2-40B4-BE49-F238E27FC236}">
                      <a16:creationId xmlns:a16="http://schemas.microsoft.com/office/drawing/2014/main" id="{50E09402-0615-439A-BFC1-D8B46495CDF3}"/>
                    </a:ext>
                  </a:extLst>
                </p:cNvPr>
                <p:cNvPicPr>
                  <a:picLocks noChangeAspect="1"/>
                </p:cNvPicPr>
                <p:nvPr/>
              </p:nvPicPr>
              <p:blipFill>
                <a:blip r:embed="rId2"/>
                <a:stretch>
                  <a:fillRect/>
                </a:stretch>
              </p:blipFill>
              <p:spPr>
                <a:xfrm rot="16200000">
                  <a:off x="1186467" y="4710137"/>
                  <a:ext cx="190501" cy="94042"/>
                </a:xfrm>
                <a:prstGeom prst="rect">
                  <a:avLst/>
                </a:prstGeom>
              </p:spPr>
            </p:pic>
          </p:grpSp>
          <p:pic>
            <p:nvPicPr>
              <p:cNvPr id="101" name="Picture 100">
                <a:extLst>
                  <a:ext uri="{FF2B5EF4-FFF2-40B4-BE49-F238E27FC236}">
                    <a16:creationId xmlns:a16="http://schemas.microsoft.com/office/drawing/2014/main" id="{7E8B3C21-46D4-465A-9AE8-A7CADA2396F0}"/>
                  </a:ext>
                </a:extLst>
              </p:cNvPr>
              <p:cNvPicPr>
                <a:picLocks noChangeAspect="1"/>
              </p:cNvPicPr>
              <p:nvPr/>
            </p:nvPicPr>
            <p:blipFill>
              <a:blip r:embed="rId2"/>
              <a:stretch>
                <a:fillRect/>
              </a:stretch>
            </p:blipFill>
            <p:spPr>
              <a:xfrm rot="16200000">
                <a:off x="3855898" y="2660210"/>
                <a:ext cx="190501" cy="94042"/>
              </a:xfrm>
              <a:prstGeom prst="rect">
                <a:avLst/>
              </a:prstGeom>
            </p:spPr>
          </p:pic>
          <p:pic>
            <p:nvPicPr>
              <p:cNvPr id="102" name="Picture 101">
                <a:extLst>
                  <a:ext uri="{FF2B5EF4-FFF2-40B4-BE49-F238E27FC236}">
                    <a16:creationId xmlns:a16="http://schemas.microsoft.com/office/drawing/2014/main" id="{A1315E1A-A835-45CB-B396-06245B792EE0}"/>
                  </a:ext>
                </a:extLst>
              </p:cNvPr>
              <p:cNvPicPr>
                <a:picLocks noChangeAspect="1"/>
              </p:cNvPicPr>
              <p:nvPr/>
            </p:nvPicPr>
            <p:blipFill>
              <a:blip r:embed="rId2"/>
              <a:stretch>
                <a:fillRect/>
              </a:stretch>
            </p:blipFill>
            <p:spPr>
              <a:xfrm rot="16200000">
                <a:off x="3849456" y="2878965"/>
                <a:ext cx="190501" cy="94042"/>
              </a:xfrm>
              <a:prstGeom prst="rect">
                <a:avLst/>
              </a:prstGeom>
            </p:spPr>
          </p:pic>
          <p:pic>
            <p:nvPicPr>
              <p:cNvPr id="103" name="Picture 102">
                <a:extLst>
                  <a:ext uri="{FF2B5EF4-FFF2-40B4-BE49-F238E27FC236}">
                    <a16:creationId xmlns:a16="http://schemas.microsoft.com/office/drawing/2014/main" id="{D87BA4F7-45CF-43C4-8AAE-5876142E1119}"/>
                  </a:ext>
                </a:extLst>
              </p:cNvPr>
              <p:cNvPicPr>
                <a:picLocks noChangeAspect="1"/>
              </p:cNvPicPr>
              <p:nvPr/>
            </p:nvPicPr>
            <p:blipFill>
              <a:blip r:embed="rId2"/>
              <a:stretch>
                <a:fillRect/>
              </a:stretch>
            </p:blipFill>
            <p:spPr>
              <a:xfrm rot="16200000">
                <a:off x="3729168" y="3505342"/>
                <a:ext cx="190501" cy="94042"/>
              </a:xfrm>
              <a:prstGeom prst="rect">
                <a:avLst/>
              </a:prstGeom>
            </p:spPr>
          </p:pic>
          <p:grpSp>
            <p:nvGrpSpPr>
              <p:cNvPr id="104" name="Group 103">
                <a:extLst>
                  <a:ext uri="{FF2B5EF4-FFF2-40B4-BE49-F238E27FC236}">
                    <a16:creationId xmlns:a16="http://schemas.microsoft.com/office/drawing/2014/main" id="{CD1C174F-0B0E-4ABE-B564-6C4AE0A91B7C}"/>
                  </a:ext>
                </a:extLst>
              </p:cNvPr>
              <p:cNvGrpSpPr/>
              <p:nvPr/>
            </p:nvGrpSpPr>
            <p:grpSpPr>
              <a:xfrm>
                <a:off x="3775592" y="3216370"/>
                <a:ext cx="224997" cy="197361"/>
                <a:chOff x="1234697" y="5047700"/>
                <a:chExt cx="224997" cy="197361"/>
              </a:xfrm>
            </p:grpSpPr>
            <p:pic>
              <p:nvPicPr>
                <p:cNvPr id="114" name="Picture 113">
                  <a:extLst>
                    <a:ext uri="{FF2B5EF4-FFF2-40B4-BE49-F238E27FC236}">
                      <a16:creationId xmlns:a16="http://schemas.microsoft.com/office/drawing/2014/main" id="{DBF91C99-FE27-46B3-8F6B-FD07DE5489ED}"/>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15" name="Picture 114">
                  <a:extLst>
                    <a:ext uri="{FF2B5EF4-FFF2-40B4-BE49-F238E27FC236}">
                      <a16:creationId xmlns:a16="http://schemas.microsoft.com/office/drawing/2014/main" id="{DBB638FB-32B1-499B-B8EB-142CEE7B15B9}"/>
                    </a:ext>
                  </a:extLst>
                </p:cNvPr>
                <p:cNvPicPr>
                  <a:picLocks noChangeAspect="1"/>
                </p:cNvPicPr>
                <p:nvPr/>
              </p:nvPicPr>
              <p:blipFill>
                <a:blip r:embed="rId2"/>
                <a:stretch>
                  <a:fillRect/>
                </a:stretch>
              </p:blipFill>
              <p:spPr>
                <a:xfrm rot="16200000">
                  <a:off x="1317422" y="5102790"/>
                  <a:ext cx="190501" cy="94042"/>
                </a:xfrm>
                <a:prstGeom prst="rect">
                  <a:avLst/>
                </a:prstGeom>
              </p:spPr>
            </p:pic>
          </p:grpSp>
          <p:pic>
            <p:nvPicPr>
              <p:cNvPr id="105" name="Picture 104">
                <a:extLst>
                  <a:ext uri="{FF2B5EF4-FFF2-40B4-BE49-F238E27FC236}">
                    <a16:creationId xmlns:a16="http://schemas.microsoft.com/office/drawing/2014/main" id="{B6EAE01C-793A-4EAD-A89E-875CD70D33FB}"/>
                  </a:ext>
                </a:extLst>
              </p:cNvPr>
              <p:cNvPicPr>
                <a:picLocks noChangeAspect="1"/>
              </p:cNvPicPr>
              <p:nvPr/>
            </p:nvPicPr>
            <p:blipFill>
              <a:blip r:embed="rId2"/>
              <a:stretch>
                <a:fillRect/>
              </a:stretch>
            </p:blipFill>
            <p:spPr>
              <a:xfrm rot="16200000">
                <a:off x="3859081" y="3510103"/>
                <a:ext cx="190501" cy="94042"/>
              </a:xfrm>
              <a:prstGeom prst="rect">
                <a:avLst/>
              </a:prstGeom>
            </p:spPr>
          </p:pic>
          <p:grpSp>
            <p:nvGrpSpPr>
              <p:cNvPr id="118" name="Group 117">
                <a:extLst>
                  <a:ext uri="{FF2B5EF4-FFF2-40B4-BE49-F238E27FC236}">
                    <a16:creationId xmlns:a16="http://schemas.microsoft.com/office/drawing/2014/main" id="{E50425C0-9C3D-4A10-86BE-D201BEACD91C}"/>
                  </a:ext>
                </a:extLst>
              </p:cNvPr>
              <p:cNvGrpSpPr/>
              <p:nvPr/>
            </p:nvGrpSpPr>
            <p:grpSpPr>
              <a:xfrm>
                <a:off x="4798806" y="2606768"/>
                <a:ext cx="316591" cy="197361"/>
                <a:chOff x="4731431" y="2558643"/>
                <a:chExt cx="316591" cy="197361"/>
              </a:xfrm>
            </p:grpSpPr>
            <p:cxnSp>
              <p:nvCxnSpPr>
                <p:cNvPr id="96" name="Straight Connector 95">
                  <a:extLst>
                    <a:ext uri="{FF2B5EF4-FFF2-40B4-BE49-F238E27FC236}">
                      <a16:creationId xmlns:a16="http://schemas.microsoft.com/office/drawing/2014/main" id="{B6AE51C5-B17F-444F-BC38-9EC98C1FCE51}"/>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C59FFC49-CB5D-419F-BE99-F3290E89B381}"/>
                    </a:ext>
                  </a:extLst>
                </p:cNvPr>
                <p:cNvGrpSpPr/>
                <p:nvPr/>
              </p:nvGrpSpPr>
              <p:grpSpPr>
                <a:xfrm>
                  <a:off x="4823025" y="2558643"/>
                  <a:ext cx="224997" cy="197361"/>
                  <a:chOff x="1234697" y="5047700"/>
                  <a:chExt cx="224997" cy="197361"/>
                </a:xfrm>
              </p:grpSpPr>
              <p:pic>
                <p:nvPicPr>
                  <p:cNvPr id="112" name="Picture 111">
                    <a:extLst>
                      <a:ext uri="{FF2B5EF4-FFF2-40B4-BE49-F238E27FC236}">
                        <a16:creationId xmlns:a16="http://schemas.microsoft.com/office/drawing/2014/main" id="{732F2F72-EE53-4377-8C11-59D2C49A3DA0}"/>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13" name="Picture 112">
                    <a:extLst>
                      <a:ext uri="{FF2B5EF4-FFF2-40B4-BE49-F238E27FC236}">
                        <a16:creationId xmlns:a16="http://schemas.microsoft.com/office/drawing/2014/main" id="{8F9C645F-CB03-4560-9EBC-F9AD167AA0D5}"/>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07" name="Group 106">
                <a:extLst>
                  <a:ext uri="{FF2B5EF4-FFF2-40B4-BE49-F238E27FC236}">
                    <a16:creationId xmlns:a16="http://schemas.microsoft.com/office/drawing/2014/main" id="{C57AC6A5-7817-4F29-AC96-409A9CE6B763}"/>
                  </a:ext>
                </a:extLst>
              </p:cNvPr>
              <p:cNvGrpSpPr/>
              <p:nvPr/>
            </p:nvGrpSpPr>
            <p:grpSpPr>
              <a:xfrm>
                <a:off x="4900523" y="3156583"/>
                <a:ext cx="224997" cy="197361"/>
                <a:chOff x="1234697" y="5047700"/>
                <a:chExt cx="224997" cy="197361"/>
              </a:xfrm>
            </p:grpSpPr>
            <p:pic>
              <p:nvPicPr>
                <p:cNvPr id="110" name="Picture 109">
                  <a:extLst>
                    <a:ext uri="{FF2B5EF4-FFF2-40B4-BE49-F238E27FC236}">
                      <a16:creationId xmlns:a16="http://schemas.microsoft.com/office/drawing/2014/main" id="{8B687464-4B0B-4748-886D-5070A6B59B87}"/>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11" name="Picture 110">
                  <a:extLst>
                    <a:ext uri="{FF2B5EF4-FFF2-40B4-BE49-F238E27FC236}">
                      <a16:creationId xmlns:a16="http://schemas.microsoft.com/office/drawing/2014/main" id="{CD6E5A48-5D80-4941-B8D1-28A1B2833764}"/>
                    </a:ext>
                  </a:extLst>
                </p:cNvPr>
                <p:cNvPicPr>
                  <a:picLocks noChangeAspect="1"/>
                </p:cNvPicPr>
                <p:nvPr/>
              </p:nvPicPr>
              <p:blipFill>
                <a:blip r:embed="rId2"/>
                <a:stretch>
                  <a:fillRect/>
                </a:stretch>
              </p:blipFill>
              <p:spPr>
                <a:xfrm rot="16200000">
                  <a:off x="1317422" y="5102790"/>
                  <a:ext cx="190501" cy="94042"/>
                </a:xfrm>
                <a:prstGeom prst="rect">
                  <a:avLst/>
                </a:prstGeom>
              </p:spPr>
            </p:pic>
          </p:grpSp>
          <p:sp>
            <p:nvSpPr>
              <p:cNvPr id="108" name="TextBox 107">
                <a:extLst>
                  <a:ext uri="{FF2B5EF4-FFF2-40B4-BE49-F238E27FC236}">
                    <a16:creationId xmlns:a16="http://schemas.microsoft.com/office/drawing/2014/main" id="{49956A1B-4B66-4979-9EDC-F3073EE48013}"/>
                  </a:ext>
                </a:extLst>
              </p:cNvPr>
              <p:cNvSpPr txBox="1"/>
              <p:nvPr/>
            </p:nvSpPr>
            <p:spPr>
              <a:xfrm>
                <a:off x="4194925" y="2713189"/>
                <a:ext cx="564068" cy="253916"/>
              </a:xfrm>
              <a:prstGeom prst="rect">
                <a:avLst/>
              </a:prstGeom>
              <a:noFill/>
            </p:spPr>
            <p:txBody>
              <a:bodyPr wrap="square">
                <a:spAutoFit/>
              </a:bodyPr>
              <a:lstStyle/>
              <a:p>
                <a:pPr algn="ctr"/>
                <a:r>
                  <a:rPr lang="en-US" sz="1050" dirty="0">
                    <a:solidFill>
                      <a:srgbClr val="303030"/>
                    </a:solidFill>
                    <a:latin typeface="+mj-lt"/>
                  </a:rPr>
                  <a:t>CPU1</a:t>
                </a:r>
                <a:endParaRPr lang="en-US" sz="1050" dirty="0">
                  <a:latin typeface="+mj-lt"/>
                </a:endParaRPr>
              </a:p>
            </p:txBody>
          </p:sp>
          <p:sp>
            <p:nvSpPr>
              <p:cNvPr id="109" name="TextBox 108">
                <a:extLst>
                  <a:ext uri="{FF2B5EF4-FFF2-40B4-BE49-F238E27FC236}">
                    <a16:creationId xmlns:a16="http://schemas.microsoft.com/office/drawing/2014/main" id="{54014F26-9085-4259-A2EB-921B460E5F5D}"/>
                  </a:ext>
                </a:extLst>
              </p:cNvPr>
              <p:cNvSpPr txBox="1"/>
              <p:nvPr/>
            </p:nvSpPr>
            <p:spPr>
              <a:xfrm>
                <a:off x="4185094" y="3278977"/>
                <a:ext cx="564068" cy="253916"/>
              </a:xfrm>
              <a:prstGeom prst="rect">
                <a:avLst/>
              </a:prstGeom>
              <a:noFill/>
            </p:spPr>
            <p:txBody>
              <a:bodyPr wrap="square">
                <a:spAutoFit/>
              </a:bodyPr>
              <a:lstStyle/>
              <a:p>
                <a:pPr algn="ctr"/>
                <a:r>
                  <a:rPr lang="en-US" sz="1050" dirty="0">
                    <a:solidFill>
                      <a:srgbClr val="303030"/>
                    </a:solidFill>
                    <a:latin typeface="+mj-lt"/>
                  </a:rPr>
                  <a:t>CPU2</a:t>
                </a:r>
                <a:endParaRPr lang="en-US" sz="1050" dirty="0">
                  <a:latin typeface="+mj-lt"/>
                </a:endParaRPr>
              </a:p>
            </p:txBody>
          </p:sp>
          <p:grpSp>
            <p:nvGrpSpPr>
              <p:cNvPr id="119" name="Group 118">
                <a:extLst>
                  <a:ext uri="{FF2B5EF4-FFF2-40B4-BE49-F238E27FC236}">
                    <a16:creationId xmlns:a16="http://schemas.microsoft.com/office/drawing/2014/main" id="{8414C4B3-72EE-48AF-B505-88E18BC57171}"/>
                  </a:ext>
                </a:extLst>
              </p:cNvPr>
              <p:cNvGrpSpPr/>
              <p:nvPr/>
            </p:nvGrpSpPr>
            <p:grpSpPr>
              <a:xfrm>
                <a:off x="4798806" y="2846344"/>
                <a:ext cx="316591" cy="197361"/>
                <a:chOff x="4731431" y="2558643"/>
                <a:chExt cx="316591" cy="197361"/>
              </a:xfrm>
            </p:grpSpPr>
            <p:cxnSp>
              <p:nvCxnSpPr>
                <p:cNvPr id="120" name="Straight Connector 119">
                  <a:extLst>
                    <a:ext uri="{FF2B5EF4-FFF2-40B4-BE49-F238E27FC236}">
                      <a16:creationId xmlns:a16="http://schemas.microsoft.com/office/drawing/2014/main" id="{0BA817D6-863E-45C2-9A8D-81A8CE3D6CAD}"/>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2047041-8CB8-4F05-A337-0C9272C968EE}"/>
                    </a:ext>
                  </a:extLst>
                </p:cNvPr>
                <p:cNvGrpSpPr/>
                <p:nvPr/>
              </p:nvGrpSpPr>
              <p:grpSpPr>
                <a:xfrm>
                  <a:off x="4823025" y="2558643"/>
                  <a:ext cx="224997" cy="197361"/>
                  <a:chOff x="1234697" y="5047700"/>
                  <a:chExt cx="224997" cy="197361"/>
                </a:xfrm>
              </p:grpSpPr>
              <p:pic>
                <p:nvPicPr>
                  <p:cNvPr id="122" name="Picture 121">
                    <a:extLst>
                      <a:ext uri="{FF2B5EF4-FFF2-40B4-BE49-F238E27FC236}">
                        <a16:creationId xmlns:a16="http://schemas.microsoft.com/office/drawing/2014/main" id="{745C70EA-1BBA-4B7A-AC9B-184064F980BF}"/>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23" name="Picture 122">
                    <a:extLst>
                      <a:ext uri="{FF2B5EF4-FFF2-40B4-BE49-F238E27FC236}">
                        <a16:creationId xmlns:a16="http://schemas.microsoft.com/office/drawing/2014/main" id="{916856CA-FFAC-48C9-8949-6B813061D873}"/>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24" name="Group 123">
                <a:extLst>
                  <a:ext uri="{FF2B5EF4-FFF2-40B4-BE49-F238E27FC236}">
                    <a16:creationId xmlns:a16="http://schemas.microsoft.com/office/drawing/2014/main" id="{ED8AAF9C-AF82-4BD1-B3AA-DC34DC035620}"/>
                  </a:ext>
                </a:extLst>
              </p:cNvPr>
              <p:cNvGrpSpPr/>
              <p:nvPr/>
            </p:nvGrpSpPr>
            <p:grpSpPr>
              <a:xfrm>
                <a:off x="4808929" y="3411540"/>
                <a:ext cx="316591" cy="197361"/>
                <a:chOff x="4731431" y="2558643"/>
                <a:chExt cx="316591" cy="197361"/>
              </a:xfrm>
            </p:grpSpPr>
            <p:cxnSp>
              <p:nvCxnSpPr>
                <p:cNvPr id="125" name="Straight Connector 124">
                  <a:extLst>
                    <a:ext uri="{FF2B5EF4-FFF2-40B4-BE49-F238E27FC236}">
                      <a16:creationId xmlns:a16="http://schemas.microsoft.com/office/drawing/2014/main" id="{9DA16F51-B952-4E94-9DB8-2CE365EA5AAB}"/>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5A896052-4837-4473-A49C-A76D61A6FE5D}"/>
                    </a:ext>
                  </a:extLst>
                </p:cNvPr>
                <p:cNvGrpSpPr/>
                <p:nvPr/>
              </p:nvGrpSpPr>
              <p:grpSpPr>
                <a:xfrm>
                  <a:off x="4823025" y="2558643"/>
                  <a:ext cx="224997" cy="197361"/>
                  <a:chOff x="1234697" y="5047700"/>
                  <a:chExt cx="224997" cy="197361"/>
                </a:xfrm>
              </p:grpSpPr>
              <p:pic>
                <p:nvPicPr>
                  <p:cNvPr id="127" name="Picture 126">
                    <a:extLst>
                      <a:ext uri="{FF2B5EF4-FFF2-40B4-BE49-F238E27FC236}">
                        <a16:creationId xmlns:a16="http://schemas.microsoft.com/office/drawing/2014/main" id="{1538709B-BE08-419B-84DA-59D47961E541}"/>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28" name="Picture 127">
                    <a:extLst>
                      <a:ext uri="{FF2B5EF4-FFF2-40B4-BE49-F238E27FC236}">
                        <a16:creationId xmlns:a16="http://schemas.microsoft.com/office/drawing/2014/main" id="{CD3C9E31-2717-48A6-8BEF-46A0BA3A1923}"/>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grpSp>
          <p:nvGrpSpPr>
            <p:cNvPr id="187" name="Group 186">
              <a:extLst>
                <a:ext uri="{FF2B5EF4-FFF2-40B4-BE49-F238E27FC236}">
                  <a16:creationId xmlns:a16="http://schemas.microsoft.com/office/drawing/2014/main" id="{14888A62-6DB3-4C22-B40D-955527DE2572}"/>
                </a:ext>
              </a:extLst>
            </p:cNvPr>
            <p:cNvGrpSpPr/>
            <p:nvPr/>
          </p:nvGrpSpPr>
          <p:grpSpPr>
            <a:xfrm>
              <a:off x="6147206" y="1892296"/>
              <a:ext cx="1354591" cy="1419468"/>
              <a:chOff x="6137596" y="2297668"/>
              <a:chExt cx="1354591" cy="1419468"/>
            </a:xfrm>
          </p:grpSpPr>
          <p:sp>
            <p:nvSpPr>
              <p:cNvPr id="129" name="Rectangle: Rounded Corners 128">
                <a:extLst>
                  <a:ext uri="{FF2B5EF4-FFF2-40B4-BE49-F238E27FC236}">
                    <a16:creationId xmlns:a16="http://schemas.microsoft.com/office/drawing/2014/main" id="{0E00402D-8F95-4BE8-8AEF-E3CB9D7DE86F}"/>
                  </a:ext>
                </a:extLst>
              </p:cNvPr>
              <p:cNvSpPr/>
              <p:nvPr/>
            </p:nvSpPr>
            <p:spPr>
              <a:xfrm>
                <a:off x="6493372" y="2315714"/>
                <a:ext cx="672101" cy="644149"/>
              </a:xfrm>
              <a:prstGeom prst="roundRect">
                <a:avLst>
                  <a:gd name="adj" fmla="val 6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Rounded Corners 129">
                <a:extLst>
                  <a:ext uri="{FF2B5EF4-FFF2-40B4-BE49-F238E27FC236}">
                    <a16:creationId xmlns:a16="http://schemas.microsoft.com/office/drawing/2014/main" id="{C9C8CCC2-CF2C-4D7C-BFA8-C8A8DEA3F410}"/>
                  </a:ext>
                </a:extLst>
              </p:cNvPr>
              <p:cNvSpPr/>
              <p:nvPr/>
            </p:nvSpPr>
            <p:spPr>
              <a:xfrm>
                <a:off x="6486418" y="3112193"/>
                <a:ext cx="672101" cy="604943"/>
              </a:xfrm>
              <a:prstGeom prst="roundRect">
                <a:avLst>
                  <a:gd name="adj" fmla="val 59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EDA18D3B-F7E4-41CA-9EA7-7A03605C1108}"/>
                  </a:ext>
                </a:extLst>
              </p:cNvPr>
              <p:cNvCxnSpPr/>
              <p:nvPr/>
            </p:nvCxnSpPr>
            <p:spPr>
              <a:xfrm>
                <a:off x="6693111" y="2959863"/>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3A5809A-11B1-4431-AE08-481B50F40CD3}"/>
                  </a:ext>
                </a:extLst>
              </p:cNvPr>
              <p:cNvCxnSpPr/>
              <p:nvPr/>
            </p:nvCxnSpPr>
            <p:spPr>
              <a:xfrm>
                <a:off x="6955048" y="2959863"/>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5ED5331-BFD7-44A6-B1D0-BA51ACC58B76}"/>
                  </a:ext>
                </a:extLst>
              </p:cNvPr>
              <p:cNvCxnSpPr>
                <a:cxnSpLocks/>
              </p:cNvCxnSpPr>
              <p:nvPr/>
            </p:nvCxnSpPr>
            <p:spPr>
              <a:xfrm>
                <a:off x="6236300" y="266261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A7830A2-D6DE-4776-853F-3B1408A55CBD}"/>
                  </a:ext>
                </a:extLst>
              </p:cNvPr>
              <p:cNvCxnSpPr>
                <a:cxnSpLocks/>
              </p:cNvCxnSpPr>
              <p:nvPr/>
            </p:nvCxnSpPr>
            <p:spPr>
              <a:xfrm>
                <a:off x="6236300" y="2872166"/>
                <a:ext cx="257072" cy="0"/>
              </a:xfrm>
              <a:prstGeom prst="line">
                <a:avLst/>
              </a:prstGeom>
              <a:ln w="19050">
                <a:solidFill>
                  <a:srgbClr val="02FE38"/>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8A8943-9CFC-416D-93AF-98BE513523AD}"/>
                  </a:ext>
                </a:extLst>
              </p:cNvPr>
              <p:cNvCxnSpPr>
                <a:cxnSpLocks/>
              </p:cNvCxnSpPr>
              <p:nvPr/>
            </p:nvCxnSpPr>
            <p:spPr>
              <a:xfrm>
                <a:off x="6236300" y="3166337"/>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B4E9FE-1354-462D-A501-21A7D9392B7A}"/>
                  </a:ext>
                </a:extLst>
              </p:cNvPr>
              <p:cNvCxnSpPr>
                <a:cxnSpLocks/>
              </p:cNvCxnSpPr>
              <p:nvPr/>
            </p:nvCxnSpPr>
            <p:spPr>
              <a:xfrm>
                <a:off x="6229346" y="3380649"/>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308A6D-A158-45E6-8547-D67475AB1038}"/>
                  </a:ext>
                </a:extLst>
              </p:cNvPr>
              <p:cNvCxnSpPr>
                <a:cxnSpLocks/>
              </p:cNvCxnSpPr>
              <p:nvPr/>
            </p:nvCxnSpPr>
            <p:spPr>
              <a:xfrm>
                <a:off x="7158519" y="3150698"/>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30EBAC91-1BE3-4C49-BD11-49FF28680B88}"/>
                  </a:ext>
                </a:extLst>
              </p:cNvPr>
              <p:cNvGrpSpPr/>
              <p:nvPr/>
            </p:nvGrpSpPr>
            <p:grpSpPr>
              <a:xfrm>
                <a:off x="6142259" y="2543721"/>
                <a:ext cx="94042" cy="409098"/>
                <a:chOff x="1234697" y="4443310"/>
                <a:chExt cx="94042" cy="409098"/>
              </a:xfrm>
            </p:grpSpPr>
            <p:pic>
              <p:nvPicPr>
                <p:cNvPr id="139" name="Picture 138">
                  <a:extLst>
                    <a:ext uri="{FF2B5EF4-FFF2-40B4-BE49-F238E27FC236}">
                      <a16:creationId xmlns:a16="http://schemas.microsoft.com/office/drawing/2014/main" id="{CA4C096B-5E45-4C3E-9113-5449FC1AD8F4}"/>
                    </a:ext>
                  </a:extLst>
                </p:cNvPr>
                <p:cNvPicPr>
                  <a:picLocks noChangeAspect="1"/>
                </p:cNvPicPr>
                <p:nvPr/>
              </p:nvPicPr>
              <p:blipFill>
                <a:blip r:embed="rId2"/>
                <a:stretch>
                  <a:fillRect/>
                </a:stretch>
              </p:blipFill>
              <p:spPr>
                <a:xfrm rot="16200000">
                  <a:off x="1186467" y="4491540"/>
                  <a:ext cx="190501" cy="94042"/>
                </a:xfrm>
                <a:prstGeom prst="rect">
                  <a:avLst/>
                </a:prstGeom>
              </p:spPr>
            </p:pic>
            <p:pic>
              <p:nvPicPr>
                <p:cNvPr id="140" name="Picture 139">
                  <a:extLst>
                    <a:ext uri="{FF2B5EF4-FFF2-40B4-BE49-F238E27FC236}">
                      <a16:creationId xmlns:a16="http://schemas.microsoft.com/office/drawing/2014/main" id="{214E31F6-6425-4E58-AD7A-1ED310E77F43}"/>
                    </a:ext>
                  </a:extLst>
                </p:cNvPr>
                <p:cNvPicPr>
                  <a:picLocks noChangeAspect="1"/>
                </p:cNvPicPr>
                <p:nvPr/>
              </p:nvPicPr>
              <p:blipFill>
                <a:blip r:embed="rId2"/>
                <a:stretch>
                  <a:fillRect/>
                </a:stretch>
              </p:blipFill>
              <p:spPr>
                <a:xfrm rot="16200000">
                  <a:off x="1186467" y="4710137"/>
                  <a:ext cx="190501" cy="94042"/>
                </a:xfrm>
                <a:prstGeom prst="rect">
                  <a:avLst/>
                </a:prstGeom>
              </p:spPr>
            </p:pic>
          </p:grpSp>
          <p:pic>
            <p:nvPicPr>
              <p:cNvPr id="141" name="Picture 140">
                <a:extLst>
                  <a:ext uri="{FF2B5EF4-FFF2-40B4-BE49-F238E27FC236}">
                    <a16:creationId xmlns:a16="http://schemas.microsoft.com/office/drawing/2014/main" id="{51748AD0-A6E9-4D2B-B89E-A082880E282F}"/>
                  </a:ext>
                </a:extLst>
              </p:cNvPr>
              <p:cNvPicPr>
                <a:picLocks noChangeAspect="1"/>
              </p:cNvPicPr>
              <p:nvPr/>
            </p:nvPicPr>
            <p:blipFill>
              <a:blip r:embed="rId2"/>
              <a:stretch>
                <a:fillRect/>
              </a:stretch>
            </p:blipFill>
            <p:spPr>
              <a:xfrm rot="16200000">
                <a:off x="6222565" y="2591951"/>
                <a:ext cx="190501" cy="94042"/>
              </a:xfrm>
              <a:prstGeom prst="rect">
                <a:avLst/>
              </a:prstGeom>
            </p:spPr>
          </p:pic>
          <p:pic>
            <p:nvPicPr>
              <p:cNvPr id="142" name="Picture 141">
                <a:extLst>
                  <a:ext uri="{FF2B5EF4-FFF2-40B4-BE49-F238E27FC236}">
                    <a16:creationId xmlns:a16="http://schemas.microsoft.com/office/drawing/2014/main" id="{B5F066E6-B93B-4557-A5B3-7ED9075DE3B8}"/>
                  </a:ext>
                </a:extLst>
              </p:cNvPr>
              <p:cNvPicPr>
                <a:picLocks noChangeAspect="1"/>
              </p:cNvPicPr>
              <p:nvPr/>
            </p:nvPicPr>
            <p:blipFill>
              <a:blip r:embed="rId2"/>
              <a:stretch>
                <a:fillRect/>
              </a:stretch>
            </p:blipFill>
            <p:spPr>
              <a:xfrm rot="16200000">
                <a:off x="6216123" y="2810706"/>
                <a:ext cx="190501" cy="94042"/>
              </a:xfrm>
              <a:prstGeom prst="rect">
                <a:avLst/>
              </a:prstGeom>
            </p:spPr>
          </p:pic>
          <p:pic>
            <p:nvPicPr>
              <p:cNvPr id="143" name="Picture 142">
                <a:extLst>
                  <a:ext uri="{FF2B5EF4-FFF2-40B4-BE49-F238E27FC236}">
                    <a16:creationId xmlns:a16="http://schemas.microsoft.com/office/drawing/2014/main" id="{761A88BC-89FC-45AC-BD4D-7F430E263E14}"/>
                  </a:ext>
                </a:extLst>
              </p:cNvPr>
              <p:cNvPicPr>
                <a:picLocks noChangeAspect="1"/>
              </p:cNvPicPr>
              <p:nvPr/>
            </p:nvPicPr>
            <p:blipFill>
              <a:blip r:embed="rId2"/>
              <a:stretch>
                <a:fillRect/>
              </a:stretch>
            </p:blipFill>
            <p:spPr>
              <a:xfrm rot="16200000">
                <a:off x="6095835" y="3331208"/>
                <a:ext cx="190501" cy="94042"/>
              </a:xfrm>
              <a:prstGeom prst="rect">
                <a:avLst/>
              </a:prstGeom>
            </p:spPr>
          </p:pic>
          <p:grpSp>
            <p:nvGrpSpPr>
              <p:cNvPr id="144" name="Group 143">
                <a:extLst>
                  <a:ext uri="{FF2B5EF4-FFF2-40B4-BE49-F238E27FC236}">
                    <a16:creationId xmlns:a16="http://schemas.microsoft.com/office/drawing/2014/main" id="{0384FEE1-3A77-4694-BCA9-669DA00F2A1A}"/>
                  </a:ext>
                </a:extLst>
              </p:cNvPr>
              <p:cNvGrpSpPr/>
              <p:nvPr/>
            </p:nvGrpSpPr>
            <p:grpSpPr>
              <a:xfrm>
                <a:off x="6142259" y="3042236"/>
                <a:ext cx="224997" cy="197361"/>
                <a:chOff x="1234697" y="5047700"/>
                <a:chExt cx="224997" cy="197361"/>
              </a:xfrm>
            </p:grpSpPr>
            <p:pic>
              <p:nvPicPr>
                <p:cNvPr id="145" name="Picture 144">
                  <a:extLst>
                    <a:ext uri="{FF2B5EF4-FFF2-40B4-BE49-F238E27FC236}">
                      <a16:creationId xmlns:a16="http://schemas.microsoft.com/office/drawing/2014/main" id="{4D1F7EE9-C25F-473A-ABF5-887241C3AED4}"/>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46" name="Picture 145">
                  <a:extLst>
                    <a:ext uri="{FF2B5EF4-FFF2-40B4-BE49-F238E27FC236}">
                      <a16:creationId xmlns:a16="http://schemas.microsoft.com/office/drawing/2014/main" id="{8C474629-2834-419D-B2FB-77B8F2595D21}"/>
                    </a:ext>
                  </a:extLst>
                </p:cNvPr>
                <p:cNvPicPr>
                  <a:picLocks noChangeAspect="1"/>
                </p:cNvPicPr>
                <p:nvPr/>
              </p:nvPicPr>
              <p:blipFill>
                <a:blip r:embed="rId2"/>
                <a:stretch>
                  <a:fillRect/>
                </a:stretch>
              </p:blipFill>
              <p:spPr>
                <a:xfrm rot="16200000">
                  <a:off x="1317422" y="5102790"/>
                  <a:ext cx="190501" cy="94042"/>
                </a:xfrm>
                <a:prstGeom prst="rect">
                  <a:avLst/>
                </a:prstGeom>
              </p:spPr>
            </p:pic>
          </p:grpSp>
          <p:pic>
            <p:nvPicPr>
              <p:cNvPr id="147" name="Picture 146">
                <a:extLst>
                  <a:ext uri="{FF2B5EF4-FFF2-40B4-BE49-F238E27FC236}">
                    <a16:creationId xmlns:a16="http://schemas.microsoft.com/office/drawing/2014/main" id="{2730FCC1-BBC9-4B0F-BBB0-981A7BCF5E1D}"/>
                  </a:ext>
                </a:extLst>
              </p:cNvPr>
              <p:cNvPicPr>
                <a:picLocks noChangeAspect="1"/>
              </p:cNvPicPr>
              <p:nvPr/>
            </p:nvPicPr>
            <p:blipFill>
              <a:blip r:embed="rId2"/>
              <a:stretch>
                <a:fillRect/>
              </a:stretch>
            </p:blipFill>
            <p:spPr>
              <a:xfrm rot="16200000">
                <a:off x="6225748" y="3335969"/>
                <a:ext cx="190501" cy="94042"/>
              </a:xfrm>
              <a:prstGeom prst="rect">
                <a:avLst/>
              </a:prstGeom>
            </p:spPr>
          </p:pic>
          <p:grpSp>
            <p:nvGrpSpPr>
              <p:cNvPr id="148" name="Group 147">
                <a:extLst>
                  <a:ext uri="{FF2B5EF4-FFF2-40B4-BE49-F238E27FC236}">
                    <a16:creationId xmlns:a16="http://schemas.microsoft.com/office/drawing/2014/main" id="{6825DCCA-550A-4E8E-B452-122C7FB27BDC}"/>
                  </a:ext>
                </a:extLst>
              </p:cNvPr>
              <p:cNvGrpSpPr/>
              <p:nvPr/>
            </p:nvGrpSpPr>
            <p:grpSpPr>
              <a:xfrm>
                <a:off x="7165473" y="2528884"/>
                <a:ext cx="316591" cy="197361"/>
                <a:chOff x="4731431" y="2558643"/>
                <a:chExt cx="316591" cy="197361"/>
              </a:xfrm>
            </p:grpSpPr>
            <p:cxnSp>
              <p:nvCxnSpPr>
                <p:cNvPr id="149" name="Straight Connector 148">
                  <a:extLst>
                    <a:ext uri="{FF2B5EF4-FFF2-40B4-BE49-F238E27FC236}">
                      <a16:creationId xmlns:a16="http://schemas.microsoft.com/office/drawing/2014/main" id="{D9F5C381-BF12-4267-B62F-2EF121EB27EF}"/>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1388D08F-BB33-4F98-ACB8-B01D516515F0}"/>
                    </a:ext>
                  </a:extLst>
                </p:cNvPr>
                <p:cNvGrpSpPr/>
                <p:nvPr/>
              </p:nvGrpSpPr>
              <p:grpSpPr>
                <a:xfrm>
                  <a:off x="4823025" y="2558643"/>
                  <a:ext cx="224997" cy="197361"/>
                  <a:chOff x="1234697" y="5047700"/>
                  <a:chExt cx="224997" cy="197361"/>
                </a:xfrm>
              </p:grpSpPr>
              <p:pic>
                <p:nvPicPr>
                  <p:cNvPr id="151" name="Picture 150">
                    <a:extLst>
                      <a:ext uri="{FF2B5EF4-FFF2-40B4-BE49-F238E27FC236}">
                        <a16:creationId xmlns:a16="http://schemas.microsoft.com/office/drawing/2014/main" id="{8DB6E2DE-B114-4347-BE5A-DA8643888FFF}"/>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52" name="Picture 151">
                    <a:extLst>
                      <a:ext uri="{FF2B5EF4-FFF2-40B4-BE49-F238E27FC236}">
                        <a16:creationId xmlns:a16="http://schemas.microsoft.com/office/drawing/2014/main" id="{02A9D6EF-2474-4106-95F6-EEAF8CF69BAC}"/>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53" name="Group 152">
                <a:extLst>
                  <a:ext uri="{FF2B5EF4-FFF2-40B4-BE49-F238E27FC236}">
                    <a16:creationId xmlns:a16="http://schemas.microsoft.com/office/drawing/2014/main" id="{A841614B-29C5-4F0F-8CDA-1EA396F4BD33}"/>
                  </a:ext>
                </a:extLst>
              </p:cNvPr>
              <p:cNvGrpSpPr/>
              <p:nvPr/>
            </p:nvGrpSpPr>
            <p:grpSpPr>
              <a:xfrm>
                <a:off x="7267190" y="3020949"/>
                <a:ext cx="224997" cy="197361"/>
                <a:chOff x="1234697" y="5047700"/>
                <a:chExt cx="224997" cy="197361"/>
              </a:xfrm>
            </p:grpSpPr>
            <p:pic>
              <p:nvPicPr>
                <p:cNvPr id="154" name="Picture 153">
                  <a:extLst>
                    <a:ext uri="{FF2B5EF4-FFF2-40B4-BE49-F238E27FC236}">
                      <a16:creationId xmlns:a16="http://schemas.microsoft.com/office/drawing/2014/main" id="{068368B5-6BC4-4B4E-A4A8-1F46EDEDFEBD}"/>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55" name="Picture 154">
                  <a:extLst>
                    <a:ext uri="{FF2B5EF4-FFF2-40B4-BE49-F238E27FC236}">
                      <a16:creationId xmlns:a16="http://schemas.microsoft.com/office/drawing/2014/main" id="{9FAED5A4-936B-4325-97D2-E687DB379546}"/>
                    </a:ext>
                  </a:extLst>
                </p:cNvPr>
                <p:cNvPicPr>
                  <a:picLocks noChangeAspect="1"/>
                </p:cNvPicPr>
                <p:nvPr/>
              </p:nvPicPr>
              <p:blipFill>
                <a:blip r:embed="rId2"/>
                <a:stretch>
                  <a:fillRect/>
                </a:stretch>
              </p:blipFill>
              <p:spPr>
                <a:xfrm rot="16200000">
                  <a:off x="1317422" y="5102790"/>
                  <a:ext cx="190501" cy="94042"/>
                </a:xfrm>
                <a:prstGeom prst="rect">
                  <a:avLst/>
                </a:prstGeom>
              </p:spPr>
            </p:pic>
          </p:grpSp>
          <p:sp>
            <p:nvSpPr>
              <p:cNvPr id="156" name="TextBox 155">
                <a:extLst>
                  <a:ext uri="{FF2B5EF4-FFF2-40B4-BE49-F238E27FC236}">
                    <a16:creationId xmlns:a16="http://schemas.microsoft.com/office/drawing/2014/main" id="{8BF8A5B2-D525-43ED-ABBA-84F7073FE496}"/>
                  </a:ext>
                </a:extLst>
              </p:cNvPr>
              <p:cNvSpPr txBox="1"/>
              <p:nvPr/>
            </p:nvSpPr>
            <p:spPr>
              <a:xfrm>
                <a:off x="6561842" y="2540459"/>
                <a:ext cx="564068" cy="253916"/>
              </a:xfrm>
              <a:prstGeom prst="rect">
                <a:avLst/>
              </a:prstGeom>
              <a:noFill/>
            </p:spPr>
            <p:txBody>
              <a:bodyPr wrap="square">
                <a:spAutoFit/>
              </a:bodyPr>
              <a:lstStyle/>
              <a:p>
                <a:pPr algn="ctr"/>
                <a:r>
                  <a:rPr lang="en-US" sz="1050" dirty="0">
                    <a:solidFill>
                      <a:srgbClr val="303030"/>
                    </a:solidFill>
                    <a:latin typeface="+mj-lt"/>
                  </a:rPr>
                  <a:t>CPU1</a:t>
                </a:r>
                <a:endParaRPr lang="en-US" sz="1050" dirty="0">
                  <a:latin typeface="+mj-lt"/>
                </a:endParaRPr>
              </a:p>
            </p:txBody>
          </p:sp>
          <p:sp>
            <p:nvSpPr>
              <p:cNvPr id="157" name="TextBox 156">
                <a:extLst>
                  <a:ext uri="{FF2B5EF4-FFF2-40B4-BE49-F238E27FC236}">
                    <a16:creationId xmlns:a16="http://schemas.microsoft.com/office/drawing/2014/main" id="{529D7139-303E-407B-8224-55C4C271ACFD}"/>
                  </a:ext>
                </a:extLst>
              </p:cNvPr>
              <p:cNvSpPr txBox="1"/>
              <p:nvPr/>
            </p:nvSpPr>
            <p:spPr>
              <a:xfrm>
                <a:off x="6550017" y="3298162"/>
                <a:ext cx="564068" cy="253916"/>
              </a:xfrm>
              <a:prstGeom prst="rect">
                <a:avLst/>
              </a:prstGeom>
              <a:noFill/>
            </p:spPr>
            <p:txBody>
              <a:bodyPr wrap="square">
                <a:spAutoFit/>
              </a:bodyPr>
              <a:lstStyle/>
              <a:p>
                <a:pPr algn="ctr"/>
                <a:r>
                  <a:rPr lang="en-US" sz="1050" dirty="0">
                    <a:solidFill>
                      <a:srgbClr val="303030"/>
                    </a:solidFill>
                    <a:latin typeface="+mj-lt"/>
                  </a:rPr>
                  <a:t>CPU2</a:t>
                </a:r>
                <a:endParaRPr lang="en-US" sz="1050" dirty="0">
                  <a:latin typeface="+mj-lt"/>
                </a:endParaRPr>
              </a:p>
            </p:txBody>
          </p:sp>
          <p:grpSp>
            <p:nvGrpSpPr>
              <p:cNvPr id="158" name="Group 157">
                <a:extLst>
                  <a:ext uri="{FF2B5EF4-FFF2-40B4-BE49-F238E27FC236}">
                    <a16:creationId xmlns:a16="http://schemas.microsoft.com/office/drawing/2014/main" id="{17EEDD7C-8454-4001-8608-F97BA75F1BCE}"/>
                  </a:ext>
                </a:extLst>
              </p:cNvPr>
              <p:cNvGrpSpPr/>
              <p:nvPr/>
            </p:nvGrpSpPr>
            <p:grpSpPr>
              <a:xfrm>
                <a:off x="7165473" y="2768460"/>
                <a:ext cx="316591" cy="197361"/>
                <a:chOff x="4731431" y="2558643"/>
                <a:chExt cx="316591" cy="197361"/>
              </a:xfrm>
            </p:grpSpPr>
            <p:cxnSp>
              <p:nvCxnSpPr>
                <p:cNvPr id="159" name="Straight Connector 158">
                  <a:extLst>
                    <a:ext uri="{FF2B5EF4-FFF2-40B4-BE49-F238E27FC236}">
                      <a16:creationId xmlns:a16="http://schemas.microsoft.com/office/drawing/2014/main" id="{A1B52176-5945-4B93-81F6-65123D2EA640}"/>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990CC80A-F678-4746-ADCB-9950E9C2C05A}"/>
                    </a:ext>
                  </a:extLst>
                </p:cNvPr>
                <p:cNvGrpSpPr/>
                <p:nvPr/>
              </p:nvGrpSpPr>
              <p:grpSpPr>
                <a:xfrm>
                  <a:off x="4823025" y="2558643"/>
                  <a:ext cx="224997" cy="197361"/>
                  <a:chOff x="1234697" y="5047700"/>
                  <a:chExt cx="224997" cy="197361"/>
                </a:xfrm>
              </p:grpSpPr>
              <p:pic>
                <p:nvPicPr>
                  <p:cNvPr id="161" name="Picture 160">
                    <a:extLst>
                      <a:ext uri="{FF2B5EF4-FFF2-40B4-BE49-F238E27FC236}">
                        <a16:creationId xmlns:a16="http://schemas.microsoft.com/office/drawing/2014/main" id="{10659F09-B06B-4A21-AF4B-5BC1F499A70A}"/>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62" name="Picture 161">
                    <a:extLst>
                      <a:ext uri="{FF2B5EF4-FFF2-40B4-BE49-F238E27FC236}">
                        <a16:creationId xmlns:a16="http://schemas.microsoft.com/office/drawing/2014/main" id="{127F95C3-89C3-4251-B3F8-A7FC413B647D}"/>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63" name="Group 162">
                <a:extLst>
                  <a:ext uri="{FF2B5EF4-FFF2-40B4-BE49-F238E27FC236}">
                    <a16:creationId xmlns:a16="http://schemas.microsoft.com/office/drawing/2014/main" id="{B052CDA2-4AB2-4CDA-9F7F-6B8C78A18AF4}"/>
                  </a:ext>
                </a:extLst>
              </p:cNvPr>
              <p:cNvGrpSpPr/>
              <p:nvPr/>
            </p:nvGrpSpPr>
            <p:grpSpPr>
              <a:xfrm>
                <a:off x="7175596" y="3275906"/>
                <a:ext cx="316591" cy="197361"/>
                <a:chOff x="4731431" y="2558643"/>
                <a:chExt cx="316591" cy="197361"/>
              </a:xfrm>
            </p:grpSpPr>
            <p:cxnSp>
              <p:nvCxnSpPr>
                <p:cNvPr id="164" name="Straight Connector 163">
                  <a:extLst>
                    <a:ext uri="{FF2B5EF4-FFF2-40B4-BE49-F238E27FC236}">
                      <a16:creationId xmlns:a16="http://schemas.microsoft.com/office/drawing/2014/main" id="{BD5EADB9-6AB0-470C-9AE4-C8059AAE82A4}"/>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F0AFB52C-51E1-46BB-97E3-4370A4066E0B}"/>
                    </a:ext>
                  </a:extLst>
                </p:cNvPr>
                <p:cNvGrpSpPr/>
                <p:nvPr/>
              </p:nvGrpSpPr>
              <p:grpSpPr>
                <a:xfrm>
                  <a:off x="4823025" y="2558643"/>
                  <a:ext cx="224997" cy="197361"/>
                  <a:chOff x="1234697" y="5047700"/>
                  <a:chExt cx="224997" cy="197361"/>
                </a:xfrm>
              </p:grpSpPr>
              <p:pic>
                <p:nvPicPr>
                  <p:cNvPr id="166" name="Picture 165">
                    <a:extLst>
                      <a:ext uri="{FF2B5EF4-FFF2-40B4-BE49-F238E27FC236}">
                        <a16:creationId xmlns:a16="http://schemas.microsoft.com/office/drawing/2014/main" id="{A16DAD16-DD9A-42AD-8F80-17EC101E00AA}"/>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67" name="Picture 166">
                    <a:extLst>
                      <a:ext uri="{FF2B5EF4-FFF2-40B4-BE49-F238E27FC236}">
                        <a16:creationId xmlns:a16="http://schemas.microsoft.com/office/drawing/2014/main" id="{19011101-03F8-496E-B61E-675CE298AFD0}"/>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72" name="Group 171">
                <a:extLst>
                  <a:ext uri="{FF2B5EF4-FFF2-40B4-BE49-F238E27FC236}">
                    <a16:creationId xmlns:a16="http://schemas.microsoft.com/office/drawing/2014/main" id="{98C9C11D-AF35-4F41-82E4-5AD5A28E72E7}"/>
                  </a:ext>
                </a:extLst>
              </p:cNvPr>
              <p:cNvGrpSpPr/>
              <p:nvPr/>
            </p:nvGrpSpPr>
            <p:grpSpPr>
              <a:xfrm>
                <a:off x="6139839" y="2297668"/>
                <a:ext cx="353533" cy="193266"/>
                <a:chOff x="6139839" y="2297668"/>
                <a:chExt cx="353533" cy="193266"/>
              </a:xfrm>
            </p:grpSpPr>
            <p:cxnSp>
              <p:nvCxnSpPr>
                <p:cNvPr id="171" name="Straight Connector 170">
                  <a:extLst>
                    <a:ext uri="{FF2B5EF4-FFF2-40B4-BE49-F238E27FC236}">
                      <a16:creationId xmlns:a16="http://schemas.microsoft.com/office/drawing/2014/main" id="{CF445107-44EB-484F-A87D-C437F0F4A3A6}"/>
                    </a:ext>
                  </a:extLst>
                </p:cNvPr>
                <p:cNvCxnSpPr>
                  <a:cxnSpLocks/>
                </p:cNvCxnSpPr>
                <p:nvPr/>
              </p:nvCxnSpPr>
              <p:spPr>
                <a:xfrm>
                  <a:off x="6236300" y="2402544"/>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217C1617-A699-4B72-A8FD-48F19B077EA9}"/>
                    </a:ext>
                  </a:extLst>
                </p:cNvPr>
                <p:cNvGrpSpPr/>
                <p:nvPr/>
              </p:nvGrpSpPr>
              <p:grpSpPr>
                <a:xfrm>
                  <a:off x="6139839" y="2297668"/>
                  <a:ext cx="224997" cy="193266"/>
                  <a:chOff x="1234697" y="5044935"/>
                  <a:chExt cx="224997" cy="193266"/>
                </a:xfrm>
              </p:grpSpPr>
              <p:pic>
                <p:nvPicPr>
                  <p:cNvPr id="169" name="Picture 168">
                    <a:extLst>
                      <a:ext uri="{FF2B5EF4-FFF2-40B4-BE49-F238E27FC236}">
                        <a16:creationId xmlns:a16="http://schemas.microsoft.com/office/drawing/2014/main" id="{11E467B8-6A25-47A4-8EF0-36D2F03BF722}"/>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70" name="Picture 169">
                    <a:extLst>
                      <a:ext uri="{FF2B5EF4-FFF2-40B4-BE49-F238E27FC236}">
                        <a16:creationId xmlns:a16="http://schemas.microsoft.com/office/drawing/2014/main" id="{5EFED015-C2AD-46BC-8564-5288B8F7D80E}"/>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cxnSp>
            <p:nvCxnSpPr>
              <p:cNvPr id="173" name="Straight Connector 172">
                <a:extLst>
                  <a:ext uri="{FF2B5EF4-FFF2-40B4-BE49-F238E27FC236}">
                    <a16:creationId xmlns:a16="http://schemas.microsoft.com/office/drawing/2014/main" id="{97D9FD7C-2403-442B-92CF-2162CE4416DF}"/>
                  </a:ext>
                </a:extLst>
              </p:cNvPr>
              <p:cNvCxnSpPr>
                <a:cxnSpLocks/>
              </p:cNvCxnSpPr>
              <p:nvPr/>
            </p:nvCxnSpPr>
            <p:spPr>
              <a:xfrm>
                <a:off x="6234057" y="3624361"/>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A7CECB2D-7EF8-4EDC-8881-9D0269EB3B86}"/>
                  </a:ext>
                </a:extLst>
              </p:cNvPr>
              <p:cNvGrpSpPr/>
              <p:nvPr/>
            </p:nvGrpSpPr>
            <p:grpSpPr>
              <a:xfrm>
                <a:off x="6137596" y="3519485"/>
                <a:ext cx="224997" cy="193266"/>
                <a:chOff x="1234697" y="5044935"/>
                <a:chExt cx="224997" cy="193266"/>
              </a:xfrm>
            </p:grpSpPr>
            <p:pic>
              <p:nvPicPr>
                <p:cNvPr id="175" name="Picture 174">
                  <a:extLst>
                    <a:ext uri="{FF2B5EF4-FFF2-40B4-BE49-F238E27FC236}">
                      <a16:creationId xmlns:a16="http://schemas.microsoft.com/office/drawing/2014/main" id="{A3CBF1FC-62D6-4705-A1DE-A2EF8E4FE5D9}"/>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76" name="Picture 175">
                  <a:extLst>
                    <a:ext uri="{FF2B5EF4-FFF2-40B4-BE49-F238E27FC236}">
                      <a16:creationId xmlns:a16="http://schemas.microsoft.com/office/drawing/2014/main" id="{8A376D68-9153-4E6F-8DC1-FC6E3154D5A5}"/>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nvGrpSpPr>
              <p:cNvPr id="177" name="Group 176">
                <a:extLst>
                  <a:ext uri="{FF2B5EF4-FFF2-40B4-BE49-F238E27FC236}">
                    <a16:creationId xmlns:a16="http://schemas.microsoft.com/office/drawing/2014/main" id="{E153C27F-DC67-4C87-9E57-8C89218CE179}"/>
                  </a:ext>
                </a:extLst>
              </p:cNvPr>
              <p:cNvGrpSpPr/>
              <p:nvPr/>
            </p:nvGrpSpPr>
            <p:grpSpPr>
              <a:xfrm>
                <a:off x="7162631" y="2315945"/>
                <a:ext cx="316591" cy="197361"/>
                <a:chOff x="4731431" y="2558643"/>
                <a:chExt cx="316591" cy="197361"/>
              </a:xfrm>
            </p:grpSpPr>
            <p:cxnSp>
              <p:nvCxnSpPr>
                <p:cNvPr id="178" name="Straight Connector 177">
                  <a:extLst>
                    <a:ext uri="{FF2B5EF4-FFF2-40B4-BE49-F238E27FC236}">
                      <a16:creationId xmlns:a16="http://schemas.microsoft.com/office/drawing/2014/main" id="{5CE0B6A2-B4A4-4933-9444-99710A0F9186}"/>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B2A5D114-E134-4A2B-A57A-ED4A3048F568}"/>
                    </a:ext>
                  </a:extLst>
                </p:cNvPr>
                <p:cNvGrpSpPr/>
                <p:nvPr/>
              </p:nvGrpSpPr>
              <p:grpSpPr>
                <a:xfrm>
                  <a:off x="4823025" y="2558643"/>
                  <a:ext cx="224997" cy="197361"/>
                  <a:chOff x="1234697" y="5047700"/>
                  <a:chExt cx="224997" cy="197361"/>
                </a:xfrm>
              </p:grpSpPr>
              <p:pic>
                <p:nvPicPr>
                  <p:cNvPr id="180" name="Picture 179">
                    <a:extLst>
                      <a:ext uri="{FF2B5EF4-FFF2-40B4-BE49-F238E27FC236}">
                        <a16:creationId xmlns:a16="http://schemas.microsoft.com/office/drawing/2014/main" id="{74C54299-E507-41A0-B1C8-35699D8EB358}"/>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81" name="Picture 180">
                    <a:extLst>
                      <a:ext uri="{FF2B5EF4-FFF2-40B4-BE49-F238E27FC236}">
                        <a16:creationId xmlns:a16="http://schemas.microsoft.com/office/drawing/2014/main" id="{AFEE4630-76A1-40D4-B164-46DA4227BD8E}"/>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182" name="Group 181">
                <a:extLst>
                  <a:ext uri="{FF2B5EF4-FFF2-40B4-BE49-F238E27FC236}">
                    <a16:creationId xmlns:a16="http://schemas.microsoft.com/office/drawing/2014/main" id="{68B25A2C-7D2E-4CB2-89B2-E06E82500532}"/>
                  </a:ext>
                </a:extLst>
              </p:cNvPr>
              <p:cNvGrpSpPr/>
              <p:nvPr/>
            </p:nvGrpSpPr>
            <p:grpSpPr>
              <a:xfrm>
                <a:off x="7172256" y="3500755"/>
                <a:ext cx="316591" cy="197361"/>
                <a:chOff x="4731431" y="2558643"/>
                <a:chExt cx="316591" cy="197361"/>
              </a:xfrm>
            </p:grpSpPr>
            <p:cxnSp>
              <p:nvCxnSpPr>
                <p:cNvPr id="183" name="Straight Connector 182">
                  <a:extLst>
                    <a:ext uri="{FF2B5EF4-FFF2-40B4-BE49-F238E27FC236}">
                      <a16:creationId xmlns:a16="http://schemas.microsoft.com/office/drawing/2014/main" id="{46D7A7FA-BD17-44CB-A0EB-796BE7D83D36}"/>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00ACBC32-218A-4346-8F7A-5E1CAA1B5AF8}"/>
                    </a:ext>
                  </a:extLst>
                </p:cNvPr>
                <p:cNvGrpSpPr/>
                <p:nvPr/>
              </p:nvGrpSpPr>
              <p:grpSpPr>
                <a:xfrm>
                  <a:off x="4823025" y="2558643"/>
                  <a:ext cx="224997" cy="197361"/>
                  <a:chOff x="1234697" y="5047700"/>
                  <a:chExt cx="224997" cy="197361"/>
                </a:xfrm>
              </p:grpSpPr>
              <p:pic>
                <p:nvPicPr>
                  <p:cNvPr id="185" name="Picture 184">
                    <a:extLst>
                      <a:ext uri="{FF2B5EF4-FFF2-40B4-BE49-F238E27FC236}">
                        <a16:creationId xmlns:a16="http://schemas.microsoft.com/office/drawing/2014/main" id="{67B0B790-2084-440F-A51E-B08F4941A825}"/>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186" name="Picture 185">
                    <a:extLst>
                      <a:ext uri="{FF2B5EF4-FFF2-40B4-BE49-F238E27FC236}">
                        <a16:creationId xmlns:a16="http://schemas.microsoft.com/office/drawing/2014/main" id="{9D87D5AB-3120-4A10-A49A-49BFB539144B}"/>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cxnSp>
          <p:nvCxnSpPr>
            <p:cNvPr id="248" name="Straight Connector 247">
              <a:extLst>
                <a:ext uri="{FF2B5EF4-FFF2-40B4-BE49-F238E27FC236}">
                  <a16:creationId xmlns:a16="http://schemas.microsoft.com/office/drawing/2014/main" id="{C1BEECC9-23D5-4122-9581-4DE46214093C}"/>
                </a:ext>
              </a:extLst>
            </p:cNvPr>
            <p:cNvCxnSpPr/>
            <p:nvPr/>
          </p:nvCxnSpPr>
          <p:spPr>
            <a:xfrm>
              <a:off x="6832078" y="2562054"/>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29A133F1-854D-462C-BE5E-4CB491BF1C16}"/>
                </a:ext>
              </a:extLst>
            </p:cNvPr>
            <p:cNvGrpSpPr/>
            <p:nvPr/>
          </p:nvGrpSpPr>
          <p:grpSpPr>
            <a:xfrm>
              <a:off x="8268363" y="1515082"/>
              <a:ext cx="1356323" cy="1935344"/>
              <a:chOff x="8268363" y="1515082"/>
              <a:chExt cx="1356323" cy="1935344"/>
            </a:xfrm>
          </p:grpSpPr>
          <p:sp>
            <p:nvSpPr>
              <p:cNvPr id="189" name="Rectangle: Rounded Corners 188">
                <a:extLst>
                  <a:ext uri="{FF2B5EF4-FFF2-40B4-BE49-F238E27FC236}">
                    <a16:creationId xmlns:a16="http://schemas.microsoft.com/office/drawing/2014/main" id="{7A64547E-2CD8-4D64-9DB0-855D4BA0D5B9}"/>
                  </a:ext>
                </a:extLst>
              </p:cNvPr>
              <p:cNvSpPr/>
              <p:nvPr/>
            </p:nvSpPr>
            <p:spPr>
              <a:xfrm>
                <a:off x="8625871" y="1515082"/>
                <a:ext cx="672101" cy="895335"/>
              </a:xfrm>
              <a:prstGeom prst="roundRect">
                <a:avLst>
                  <a:gd name="adj" fmla="val 698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60A9EBD7-35AB-47E8-B2D6-A2B4ACE82452}"/>
                  </a:ext>
                </a:extLst>
              </p:cNvPr>
              <p:cNvSpPr/>
              <p:nvPr/>
            </p:nvSpPr>
            <p:spPr>
              <a:xfrm>
                <a:off x="8618917" y="2562747"/>
                <a:ext cx="672101" cy="887679"/>
              </a:xfrm>
              <a:prstGeom prst="roundRect">
                <a:avLst>
                  <a:gd name="adj" fmla="val 591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D4C8DD38-B5BB-404F-882D-3F549B8A4FD9}"/>
                  </a:ext>
                </a:extLst>
              </p:cNvPr>
              <p:cNvCxnSpPr/>
              <p:nvPr/>
            </p:nvCxnSpPr>
            <p:spPr>
              <a:xfrm>
                <a:off x="8825610" y="241041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B535E24-BE19-4251-A362-4A54752A0AAE}"/>
                  </a:ext>
                </a:extLst>
              </p:cNvPr>
              <p:cNvCxnSpPr/>
              <p:nvPr/>
            </p:nvCxnSpPr>
            <p:spPr>
              <a:xfrm>
                <a:off x="9087547" y="2410417"/>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083E417-AEB4-4044-88A4-F67A05A0E001}"/>
                  </a:ext>
                </a:extLst>
              </p:cNvPr>
              <p:cNvCxnSpPr>
                <a:cxnSpLocks/>
              </p:cNvCxnSpPr>
              <p:nvPr/>
            </p:nvCxnSpPr>
            <p:spPr>
              <a:xfrm>
                <a:off x="8368799" y="2113164"/>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2EC5302-AD11-4123-B527-79E90CBDA4E9}"/>
                  </a:ext>
                </a:extLst>
              </p:cNvPr>
              <p:cNvCxnSpPr>
                <a:cxnSpLocks/>
              </p:cNvCxnSpPr>
              <p:nvPr/>
            </p:nvCxnSpPr>
            <p:spPr>
              <a:xfrm>
                <a:off x="8368799" y="2322720"/>
                <a:ext cx="257072" cy="0"/>
              </a:xfrm>
              <a:prstGeom prst="line">
                <a:avLst/>
              </a:prstGeom>
              <a:ln w="19050">
                <a:solidFill>
                  <a:srgbClr val="02FE3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E46F4D3-D846-4DD5-82DF-3B327A1E4824}"/>
                  </a:ext>
                </a:extLst>
              </p:cNvPr>
              <p:cNvCxnSpPr>
                <a:cxnSpLocks/>
              </p:cNvCxnSpPr>
              <p:nvPr/>
            </p:nvCxnSpPr>
            <p:spPr>
              <a:xfrm>
                <a:off x="8368799" y="2616891"/>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6E27DCA-6200-4513-863F-CAEFE965150D}"/>
                  </a:ext>
                </a:extLst>
              </p:cNvPr>
              <p:cNvCxnSpPr>
                <a:cxnSpLocks/>
              </p:cNvCxnSpPr>
              <p:nvPr/>
            </p:nvCxnSpPr>
            <p:spPr>
              <a:xfrm>
                <a:off x="8361845" y="2831203"/>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D67980A-2A72-4334-870F-D5E785DE7318}"/>
                  </a:ext>
                </a:extLst>
              </p:cNvPr>
              <p:cNvCxnSpPr>
                <a:cxnSpLocks/>
              </p:cNvCxnSpPr>
              <p:nvPr/>
            </p:nvCxnSpPr>
            <p:spPr>
              <a:xfrm>
                <a:off x="9291018" y="2601252"/>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853DFD6F-473A-45D4-9C9B-BB0BE08B3789}"/>
                  </a:ext>
                </a:extLst>
              </p:cNvPr>
              <p:cNvGrpSpPr/>
              <p:nvPr/>
            </p:nvGrpSpPr>
            <p:grpSpPr>
              <a:xfrm>
                <a:off x="8274758" y="1994275"/>
                <a:ext cx="94042" cy="409098"/>
                <a:chOff x="1234697" y="4443310"/>
                <a:chExt cx="94042" cy="409098"/>
              </a:xfrm>
            </p:grpSpPr>
            <p:pic>
              <p:nvPicPr>
                <p:cNvPr id="245" name="Picture 244">
                  <a:extLst>
                    <a:ext uri="{FF2B5EF4-FFF2-40B4-BE49-F238E27FC236}">
                      <a16:creationId xmlns:a16="http://schemas.microsoft.com/office/drawing/2014/main" id="{1063C0EC-278E-4ADB-B9A6-16E2FEA20AAE}"/>
                    </a:ext>
                  </a:extLst>
                </p:cNvPr>
                <p:cNvPicPr>
                  <a:picLocks noChangeAspect="1"/>
                </p:cNvPicPr>
                <p:nvPr/>
              </p:nvPicPr>
              <p:blipFill>
                <a:blip r:embed="rId2"/>
                <a:stretch>
                  <a:fillRect/>
                </a:stretch>
              </p:blipFill>
              <p:spPr>
                <a:xfrm rot="16200000">
                  <a:off x="1186467" y="4491540"/>
                  <a:ext cx="190501" cy="94042"/>
                </a:xfrm>
                <a:prstGeom prst="rect">
                  <a:avLst/>
                </a:prstGeom>
              </p:spPr>
            </p:pic>
            <p:pic>
              <p:nvPicPr>
                <p:cNvPr id="246" name="Picture 245">
                  <a:extLst>
                    <a:ext uri="{FF2B5EF4-FFF2-40B4-BE49-F238E27FC236}">
                      <a16:creationId xmlns:a16="http://schemas.microsoft.com/office/drawing/2014/main" id="{B1F4B844-7651-4EAC-BA3B-880A3B24AA66}"/>
                    </a:ext>
                  </a:extLst>
                </p:cNvPr>
                <p:cNvPicPr>
                  <a:picLocks noChangeAspect="1"/>
                </p:cNvPicPr>
                <p:nvPr/>
              </p:nvPicPr>
              <p:blipFill>
                <a:blip r:embed="rId2"/>
                <a:stretch>
                  <a:fillRect/>
                </a:stretch>
              </p:blipFill>
              <p:spPr>
                <a:xfrm rot="16200000">
                  <a:off x="1186467" y="4710137"/>
                  <a:ext cx="190501" cy="94042"/>
                </a:xfrm>
                <a:prstGeom prst="rect">
                  <a:avLst/>
                </a:prstGeom>
              </p:spPr>
            </p:pic>
          </p:grpSp>
          <p:pic>
            <p:nvPicPr>
              <p:cNvPr id="199" name="Picture 198">
                <a:extLst>
                  <a:ext uri="{FF2B5EF4-FFF2-40B4-BE49-F238E27FC236}">
                    <a16:creationId xmlns:a16="http://schemas.microsoft.com/office/drawing/2014/main" id="{9986BAE7-85C3-4921-9550-5F710C7BE8D5}"/>
                  </a:ext>
                </a:extLst>
              </p:cNvPr>
              <p:cNvPicPr>
                <a:picLocks noChangeAspect="1"/>
              </p:cNvPicPr>
              <p:nvPr/>
            </p:nvPicPr>
            <p:blipFill>
              <a:blip r:embed="rId2"/>
              <a:stretch>
                <a:fillRect/>
              </a:stretch>
            </p:blipFill>
            <p:spPr>
              <a:xfrm rot="16200000">
                <a:off x="8355064" y="2042505"/>
                <a:ext cx="190501" cy="94042"/>
              </a:xfrm>
              <a:prstGeom prst="rect">
                <a:avLst/>
              </a:prstGeom>
            </p:spPr>
          </p:pic>
          <p:pic>
            <p:nvPicPr>
              <p:cNvPr id="200" name="Picture 199">
                <a:extLst>
                  <a:ext uri="{FF2B5EF4-FFF2-40B4-BE49-F238E27FC236}">
                    <a16:creationId xmlns:a16="http://schemas.microsoft.com/office/drawing/2014/main" id="{E33E852E-D68B-49E3-BF41-376EF92194A4}"/>
                  </a:ext>
                </a:extLst>
              </p:cNvPr>
              <p:cNvPicPr>
                <a:picLocks noChangeAspect="1"/>
              </p:cNvPicPr>
              <p:nvPr/>
            </p:nvPicPr>
            <p:blipFill>
              <a:blip r:embed="rId2"/>
              <a:stretch>
                <a:fillRect/>
              </a:stretch>
            </p:blipFill>
            <p:spPr>
              <a:xfrm rot="16200000">
                <a:off x="8348622" y="2261260"/>
                <a:ext cx="190501" cy="94042"/>
              </a:xfrm>
              <a:prstGeom prst="rect">
                <a:avLst/>
              </a:prstGeom>
            </p:spPr>
          </p:pic>
          <p:pic>
            <p:nvPicPr>
              <p:cNvPr id="201" name="Picture 200">
                <a:extLst>
                  <a:ext uri="{FF2B5EF4-FFF2-40B4-BE49-F238E27FC236}">
                    <a16:creationId xmlns:a16="http://schemas.microsoft.com/office/drawing/2014/main" id="{AA5AD07D-81B0-45D4-8572-04B2A80DDED8}"/>
                  </a:ext>
                </a:extLst>
              </p:cNvPr>
              <p:cNvPicPr>
                <a:picLocks noChangeAspect="1"/>
              </p:cNvPicPr>
              <p:nvPr/>
            </p:nvPicPr>
            <p:blipFill>
              <a:blip r:embed="rId2"/>
              <a:stretch>
                <a:fillRect/>
              </a:stretch>
            </p:blipFill>
            <p:spPr>
              <a:xfrm rot="16200000">
                <a:off x="8228334" y="2781762"/>
                <a:ext cx="190501" cy="94042"/>
              </a:xfrm>
              <a:prstGeom prst="rect">
                <a:avLst/>
              </a:prstGeom>
            </p:spPr>
          </p:pic>
          <p:grpSp>
            <p:nvGrpSpPr>
              <p:cNvPr id="202" name="Group 201">
                <a:extLst>
                  <a:ext uri="{FF2B5EF4-FFF2-40B4-BE49-F238E27FC236}">
                    <a16:creationId xmlns:a16="http://schemas.microsoft.com/office/drawing/2014/main" id="{FE910BF4-6E51-4748-A18E-745299D61B3A}"/>
                  </a:ext>
                </a:extLst>
              </p:cNvPr>
              <p:cNvGrpSpPr/>
              <p:nvPr/>
            </p:nvGrpSpPr>
            <p:grpSpPr>
              <a:xfrm>
                <a:off x="8274758" y="2492790"/>
                <a:ext cx="224997" cy="197361"/>
                <a:chOff x="1234697" y="5047700"/>
                <a:chExt cx="224997" cy="197361"/>
              </a:xfrm>
            </p:grpSpPr>
            <p:pic>
              <p:nvPicPr>
                <p:cNvPr id="243" name="Picture 242">
                  <a:extLst>
                    <a:ext uri="{FF2B5EF4-FFF2-40B4-BE49-F238E27FC236}">
                      <a16:creationId xmlns:a16="http://schemas.microsoft.com/office/drawing/2014/main" id="{E218DCCA-6E3C-4365-A897-90182FD1E0F7}"/>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44" name="Picture 243">
                  <a:extLst>
                    <a:ext uri="{FF2B5EF4-FFF2-40B4-BE49-F238E27FC236}">
                      <a16:creationId xmlns:a16="http://schemas.microsoft.com/office/drawing/2014/main" id="{975882CC-7E65-4157-BC0B-315CD8219B24}"/>
                    </a:ext>
                  </a:extLst>
                </p:cNvPr>
                <p:cNvPicPr>
                  <a:picLocks noChangeAspect="1"/>
                </p:cNvPicPr>
                <p:nvPr/>
              </p:nvPicPr>
              <p:blipFill>
                <a:blip r:embed="rId2"/>
                <a:stretch>
                  <a:fillRect/>
                </a:stretch>
              </p:blipFill>
              <p:spPr>
                <a:xfrm rot="16200000">
                  <a:off x="1317422" y="5102790"/>
                  <a:ext cx="190501" cy="94042"/>
                </a:xfrm>
                <a:prstGeom prst="rect">
                  <a:avLst/>
                </a:prstGeom>
              </p:spPr>
            </p:pic>
          </p:grpSp>
          <p:pic>
            <p:nvPicPr>
              <p:cNvPr id="203" name="Picture 202">
                <a:extLst>
                  <a:ext uri="{FF2B5EF4-FFF2-40B4-BE49-F238E27FC236}">
                    <a16:creationId xmlns:a16="http://schemas.microsoft.com/office/drawing/2014/main" id="{8B7E745B-9D94-4295-8DFF-3ADDC85D33B1}"/>
                  </a:ext>
                </a:extLst>
              </p:cNvPr>
              <p:cNvPicPr>
                <a:picLocks noChangeAspect="1"/>
              </p:cNvPicPr>
              <p:nvPr/>
            </p:nvPicPr>
            <p:blipFill>
              <a:blip r:embed="rId2"/>
              <a:stretch>
                <a:fillRect/>
              </a:stretch>
            </p:blipFill>
            <p:spPr>
              <a:xfrm rot="16200000">
                <a:off x="8358247" y="2786523"/>
                <a:ext cx="190501" cy="94042"/>
              </a:xfrm>
              <a:prstGeom prst="rect">
                <a:avLst/>
              </a:prstGeom>
            </p:spPr>
          </p:pic>
          <p:grpSp>
            <p:nvGrpSpPr>
              <p:cNvPr id="204" name="Group 203">
                <a:extLst>
                  <a:ext uri="{FF2B5EF4-FFF2-40B4-BE49-F238E27FC236}">
                    <a16:creationId xmlns:a16="http://schemas.microsoft.com/office/drawing/2014/main" id="{4CC2440E-0D75-4FF8-8791-C1BA27AC95C9}"/>
                  </a:ext>
                </a:extLst>
              </p:cNvPr>
              <p:cNvGrpSpPr/>
              <p:nvPr/>
            </p:nvGrpSpPr>
            <p:grpSpPr>
              <a:xfrm>
                <a:off x="9297972" y="1979438"/>
                <a:ext cx="316591" cy="197361"/>
                <a:chOff x="4731431" y="2558643"/>
                <a:chExt cx="316591" cy="197361"/>
              </a:xfrm>
            </p:grpSpPr>
            <p:cxnSp>
              <p:nvCxnSpPr>
                <p:cNvPr id="239" name="Straight Connector 238">
                  <a:extLst>
                    <a:ext uri="{FF2B5EF4-FFF2-40B4-BE49-F238E27FC236}">
                      <a16:creationId xmlns:a16="http://schemas.microsoft.com/office/drawing/2014/main" id="{7598FB97-07FB-41BA-943E-36A50BC0489B}"/>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A7A9FCD2-363D-4169-83D2-86B8B43FEB1A}"/>
                    </a:ext>
                  </a:extLst>
                </p:cNvPr>
                <p:cNvGrpSpPr/>
                <p:nvPr/>
              </p:nvGrpSpPr>
              <p:grpSpPr>
                <a:xfrm>
                  <a:off x="4823025" y="2558643"/>
                  <a:ext cx="224997" cy="197361"/>
                  <a:chOff x="1234697" y="5047700"/>
                  <a:chExt cx="224997" cy="197361"/>
                </a:xfrm>
              </p:grpSpPr>
              <p:pic>
                <p:nvPicPr>
                  <p:cNvPr id="241" name="Picture 240">
                    <a:extLst>
                      <a:ext uri="{FF2B5EF4-FFF2-40B4-BE49-F238E27FC236}">
                        <a16:creationId xmlns:a16="http://schemas.microsoft.com/office/drawing/2014/main" id="{EFBCD801-AF5C-4894-A723-091BACD1AB0D}"/>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42" name="Picture 241">
                    <a:extLst>
                      <a:ext uri="{FF2B5EF4-FFF2-40B4-BE49-F238E27FC236}">
                        <a16:creationId xmlns:a16="http://schemas.microsoft.com/office/drawing/2014/main" id="{16E1DA44-2385-4547-B788-92672A566CB2}"/>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205" name="Group 204">
                <a:extLst>
                  <a:ext uri="{FF2B5EF4-FFF2-40B4-BE49-F238E27FC236}">
                    <a16:creationId xmlns:a16="http://schemas.microsoft.com/office/drawing/2014/main" id="{E762F36F-1162-4FC8-8B5F-9026D5642C56}"/>
                  </a:ext>
                </a:extLst>
              </p:cNvPr>
              <p:cNvGrpSpPr/>
              <p:nvPr/>
            </p:nvGrpSpPr>
            <p:grpSpPr>
              <a:xfrm>
                <a:off x="9399689" y="2471503"/>
                <a:ext cx="224997" cy="197361"/>
                <a:chOff x="1234697" y="5047700"/>
                <a:chExt cx="224997" cy="197361"/>
              </a:xfrm>
            </p:grpSpPr>
            <p:pic>
              <p:nvPicPr>
                <p:cNvPr id="237" name="Picture 236">
                  <a:extLst>
                    <a:ext uri="{FF2B5EF4-FFF2-40B4-BE49-F238E27FC236}">
                      <a16:creationId xmlns:a16="http://schemas.microsoft.com/office/drawing/2014/main" id="{CD5E3869-61AF-4CF0-990E-21192BB5C67B}"/>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38" name="Picture 237">
                  <a:extLst>
                    <a:ext uri="{FF2B5EF4-FFF2-40B4-BE49-F238E27FC236}">
                      <a16:creationId xmlns:a16="http://schemas.microsoft.com/office/drawing/2014/main" id="{1A826F6F-B4F7-4A64-8F33-6242EF152BC8}"/>
                    </a:ext>
                  </a:extLst>
                </p:cNvPr>
                <p:cNvPicPr>
                  <a:picLocks noChangeAspect="1"/>
                </p:cNvPicPr>
                <p:nvPr/>
              </p:nvPicPr>
              <p:blipFill>
                <a:blip r:embed="rId2"/>
                <a:stretch>
                  <a:fillRect/>
                </a:stretch>
              </p:blipFill>
              <p:spPr>
                <a:xfrm rot="16200000">
                  <a:off x="1317422" y="5102790"/>
                  <a:ext cx="190501" cy="94042"/>
                </a:xfrm>
                <a:prstGeom prst="rect">
                  <a:avLst/>
                </a:prstGeom>
              </p:spPr>
            </p:pic>
          </p:grpSp>
          <p:sp>
            <p:nvSpPr>
              <p:cNvPr id="206" name="TextBox 205">
                <a:extLst>
                  <a:ext uri="{FF2B5EF4-FFF2-40B4-BE49-F238E27FC236}">
                    <a16:creationId xmlns:a16="http://schemas.microsoft.com/office/drawing/2014/main" id="{8F4CD601-870C-432D-AAD9-CFDA08020577}"/>
                  </a:ext>
                </a:extLst>
              </p:cNvPr>
              <p:cNvSpPr txBox="1"/>
              <p:nvPr/>
            </p:nvSpPr>
            <p:spPr>
              <a:xfrm>
                <a:off x="8691700" y="1827633"/>
                <a:ext cx="564068" cy="253916"/>
              </a:xfrm>
              <a:prstGeom prst="rect">
                <a:avLst/>
              </a:prstGeom>
              <a:noFill/>
            </p:spPr>
            <p:txBody>
              <a:bodyPr wrap="square">
                <a:spAutoFit/>
              </a:bodyPr>
              <a:lstStyle/>
              <a:p>
                <a:pPr algn="ctr"/>
                <a:r>
                  <a:rPr lang="en-US" sz="1050" dirty="0">
                    <a:solidFill>
                      <a:srgbClr val="303030"/>
                    </a:solidFill>
                    <a:latin typeface="+mj-lt"/>
                  </a:rPr>
                  <a:t>CPU1</a:t>
                </a:r>
                <a:endParaRPr lang="en-US" sz="1050" dirty="0">
                  <a:latin typeface="+mj-lt"/>
                </a:endParaRPr>
              </a:p>
            </p:txBody>
          </p:sp>
          <p:sp>
            <p:nvSpPr>
              <p:cNvPr id="207" name="TextBox 206">
                <a:extLst>
                  <a:ext uri="{FF2B5EF4-FFF2-40B4-BE49-F238E27FC236}">
                    <a16:creationId xmlns:a16="http://schemas.microsoft.com/office/drawing/2014/main" id="{FA1EACE6-7793-4B2C-95A7-3D9ADE3D6973}"/>
                  </a:ext>
                </a:extLst>
              </p:cNvPr>
              <p:cNvSpPr txBox="1"/>
              <p:nvPr/>
            </p:nvSpPr>
            <p:spPr>
              <a:xfrm>
                <a:off x="8673669" y="2892790"/>
                <a:ext cx="564068" cy="253916"/>
              </a:xfrm>
              <a:prstGeom prst="rect">
                <a:avLst/>
              </a:prstGeom>
              <a:noFill/>
            </p:spPr>
            <p:txBody>
              <a:bodyPr wrap="square">
                <a:spAutoFit/>
              </a:bodyPr>
              <a:lstStyle/>
              <a:p>
                <a:pPr algn="ctr"/>
                <a:r>
                  <a:rPr lang="en-US" sz="1050" dirty="0">
                    <a:solidFill>
                      <a:srgbClr val="303030"/>
                    </a:solidFill>
                    <a:latin typeface="+mj-lt"/>
                  </a:rPr>
                  <a:t>CPU2</a:t>
                </a:r>
                <a:endParaRPr lang="en-US" sz="1050" dirty="0">
                  <a:latin typeface="+mj-lt"/>
                </a:endParaRPr>
              </a:p>
            </p:txBody>
          </p:sp>
          <p:grpSp>
            <p:nvGrpSpPr>
              <p:cNvPr id="208" name="Group 207">
                <a:extLst>
                  <a:ext uri="{FF2B5EF4-FFF2-40B4-BE49-F238E27FC236}">
                    <a16:creationId xmlns:a16="http://schemas.microsoft.com/office/drawing/2014/main" id="{52AFFBA0-C405-4081-822F-0925DF55AC71}"/>
                  </a:ext>
                </a:extLst>
              </p:cNvPr>
              <p:cNvGrpSpPr/>
              <p:nvPr/>
            </p:nvGrpSpPr>
            <p:grpSpPr>
              <a:xfrm>
                <a:off x="9297972" y="2219014"/>
                <a:ext cx="316591" cy="197361"/>
                <a:chOff x="4731431" y="2558643"/>
                <a:chExt cx="316591" cy="197361"/>
              </a:xfrm>
            </p:grpSpPr>
            <p:cxnSp>
              <p:nvCxnSpPr>
                <p:cNvPr id="233" name="Straight Connector 232">
                  <a:extLst>
                    <a:ext uri="{FF2B5EF4-FFF2-40B4-BE49-F238E27FC236}">
                      <a16:creationId xmlns:a16="http://schemas.microsoft.com/office/drawing/2014/main" id="{7569EFA8-99DA-456B-B195-714812434F48}"/>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7B7DAA2B-FD31-43AA-ABB2-C5984AF09606}"/>
                    </a:ext>
                  </a:extLst>
                </p:cNvPr>
                <p:cNvGrpSpPr/>
                <p:nvPr/>
              </p:nvGrpSpPr>
              <p:grpSpPr>
                <a:xfrm>
                  <a:off x="4823025" y="2558643"/>
                  <a:ext cx="224997" cy="197361"/>
                  <a:chOff x="1234697" y="5047700"/>
                  <a:chExt cx="224997" cy="197361"/>
                </a:xfrm>
              </p:grpSpPr>
              <p:pic>
                <p:nvPicPr>
                  <p:cNvPr id="235" name="Picture 234">
                    <a:extLst>
                      <a:ext uri="{FF2B5EF4-FFF2-40B4-BE49-F238E27FC236}">
                        <a16:creationId xmlns:a16="http://schemas.microsoft.com/office/drawing/2014/main" id="{3628BEF9-B15F-40C4-80D8-C5B59D28A6C9}"/>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36" name="Picture 235">
                    <a:extLst>
                      <a:ext uri="{FF2B5EF4-FFF2-40B4-BE49-F238E27FC236}">
                        <a16:creationId xmlns:a16="http://schemas.microsoft.com/office/drawing/2014/main" id="{9DDD7433-DB8A-4EEC-B189-ADC92D98B163}"/>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209" name="Group 208">
                <a:extLst>
                  <a:ext uri="{FF2B5EF4-FFF2-40B4-BE49-F238E27FC236}">
                    <a16:creationId xmlns:a16="http://schemas.microsoft.com/office/drawing/2014/main" id="{B807DD35-62E7-4D23-8683-B2EAA3AD9A1C}"/>
                  </a:ext>
                </a:extLst>
              </p:cNvPr>
              <p:cNvGrpSpPr/>
              <p:nvPr/>
            </p:nvGrpSpPr>
            <p:grpSpPr>
              <a:xfrm>
                <a:off x="9308095" y="2726460"/>
                <a:ext cx="316591" cy="197361"/>
                <a:chOff x="4731431" y="2558643"/>
                <a:chExt cx="316591" cy="197361"/>
              </a:xfrm>
            </p:grpSpPr>
            <p:cxnSp>
              <p:nvCxnSpPr>
                <p:cNvPr id="229" name="Straight Connector 228">
                  <a:extLst>
                    <a:ext uri="{FF2B5EF4-FFF2-40B4-BE49-F238E27FC236}">
                      <a16:creationId xmlns:a16="http://schemas.microsoft.com/office/drawing/2014/main" id="{FCC00430-A5DA-40AE-B30C-D439719B72E9}"/>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30" name="Group 229">
                  <a:extLst>
                    <a:ext uri="{FF2B5EF4-FFF2-40B4-BE49-F238E27FC236}">
                      <a16:creationId xmlns:a16="http://schemas.microsoft.com/office/drawing/2014/main" id="{C0618828-1258-450E-8196-22C9B2CC8ECE}"/>
                    </a:ext>
                  </a:extLst>
                </p:cNvPr>
                <p:cNvGrpSpPr/>
                <p:nvPr/>
              </p:nvGrpSpPr>
              <p:grpSpPr>
                <a:xfrm>
                  <a:off x="4823025" y="2558643"/>
                  <a:ext cx="224997" cy="197361"/>
                  <a:chOff x="1234697" y="5047700"/>
                  <a:chExt cx="224997" cy="197361"/>
                </a:xfrm>
              </p:grpSpPr>
              <p:pic>
                <p:nvPicPr>
                  <p:cNvPr id="231" name="Picture 230">
                    <a:extLst>
                      <a:ext uri="{FF2B5EF4-FFF2-40B4-BE49-F238E27FC236}">
                        <a16:creationId xmlns:a16="http://schemas.microsoft.com/office/drawing/2014/main" id="{FEB0A23C-8475-4576-B82A-27B4F4890B7E}"/>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32" name="Picture 231">
                    <a:extLst>
                      <a:ext uri="{FF2B5EF4-FFF2-40B4-BE49-F238E27FC236}">
                        <a16:creationId xmlns:a16="http://schemas.microsoft.com/office/drawing/2014/main" id="{EA2BF3E4-C297-4A5D-A3F4-4EF3F676DAE0}"/>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210" name="Group 209">
                <a:extLst>
                  <a:ext uri="{FF2B5EF4-FFF2-40B4-BE49-F238E27FC236}">
                    <a16:creationId xmlns:a16="http://schemas.microsoft.com/office/drawing/2014/main" id="{20FEA727-E4A8-4B36-A323-05A788F3CEFF}"/>
                  </a:ext>
                </a:extLst>
              </p:cNvPr>
              <p:cNvGrpSpPr/>
              <p:nvPr/>
            </p:nvGrpSpPr>
            <p:grpSpPr>
              <a:xfrm>
                <a:off x="8281963" y="1748222"/>
                <a:ext cx="353533" cy="193266"/>
                <a:chOff x="6139839" y="2297668"/>
                <a:chExt cx="353533" cy="193266"/>
              </a:xfrm>
            </p:grpSpPr>
            <p:cxnSp>
              <p:nvCxnSpPr>
                <p:cNvPr id="225" name="Straight Connector 224">
                  <a:extLst>
                    <a:ext uri="{FF2B5EF4-FFF2-40B4-BE49-F238E27FC236}">
                      <a16:creationId xmlns:a16="http://schemas.microsoft.com/office/drawing/2014/main" id="{D00B4E8D-2BCA-43EA-AE28-0AB862BACBD7}"/>
                    </a:ext>
                  </a:extLst>
                </p:cNvPr>
                <p:cNvCxnSpPr>
                  <a:cxnSpLocks/>
                </p:cNvCxnSpPr>
                <p:nvPr/>
              </p:nvCxnSpPr>
              <p:spPr>
                <a:xfrm>
                  <a:off x="6236300" y="2402544"/>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08E99CFF-3D0A-4334-AF56-9885AD3B97D1}"/>
                    </a:ext>
                  </a:extLst>
                </p:cNvPr>
                <p:cNvGrpSpPr/>
                <p:nvPr/>
              </p:nvGrpSpPr>
              <p:grpSpPr>
                <a:xfrm>
                  <a:off x="6139839" y="2297668"/>
                  <a:ext cx="224997" cy="193266"/>
                  <a:chOff x="1234697" y="5044935"/>
                  <a:chExt cx="224997" cy="193266"/>
                </a:xfrm>
              </p:grpSpPr>
              <p:pic>
                <p:nvPicPr>
                  <p:cNvPr id="227" name="Picture 226">
                    <a:extLst>
                      <a:ext uri="{FF2B5EF4-FFF2-40B4-BE49-F238E27FC236}">
                        <a16:creationId xmlns:a16="http://schemas.microsoft.com/office/drawing/2014/main" id="{D44B2670-1817-4286-BA7E-71EB23BA7ED7}"/>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28" name="Picture 227">
                    <a:extLst>
                      <a:ext uri="{FF2B5EF4-FFF2-40B4-BE49-F238E27FC236}">
                        <a16:creationId xmlns:a16="http://schemas.microsoft.com/office/drawing/2014/main" id="{2ACE0A74-5E4A-4F43-831E-6175F2A48D80}"/>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grpSp>
            <p:nvGrpSpPr>
              <p:cNvPr id="260" name="Group 259">
                <a:extLst>
                  <a:ext uri="{FF2B5EF4-FFF2-40B4-BE49-F238E27FC236}">
                    <a16:creationId xmlns:a16="http://schemas.microsoft.com/office/drawing/2014/main" id="{C8A0868A-E3DD-41B0-9AAB-85A28BCC1EB7}"/>
                  </a:ext>
                </a:extLst>
              </p:cNvPr>
              <p:cNvGrpSpPr/>
              <p:nvPr/>
            </p:nvGrpSpPr>
            <p:grpSpPr>
              <a:xfrm>
                <a:off x="8270095" y="2970039"/>
                <a:ext cx="353533" cy="193266"/>
                <a:chOff x="8270095" y="2970039"/>
                <a:chExt cx="353533" cy="193266"/>
              </a:xfrm>
            </p:grpSpPr>
            <p:cxnSp>
              <p:nvCxnSpPr>
                <p:cNvPr id="211" name="Straight Connector 210">
                  <a:extLst>
                    <a:ext uri="{FF2B5EF4-FFF2-40B4-BE49-F238E27FC236}">
                      <a16:creationId xmlns:a16="http://schemas.microsoft.com/office/drawing/2014/main" id="{4097A740-3223-4360-860B-5E6DECA393F5}"/>
                    </a:ext>
                  </a:extLst>
                </p:cNvPr>
                <p:cNvCxnSpPr>
                  <a:cxnSpLocks/>
                </p:cNvCxnSpPr>
                <p:nvPr/>
              </p:nvCxnSpPr>
              <p:spPr>
                <a:xfrm>
                  <a:off x="8366556" y="3074915"/>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36F766BC-6BD6-4D93-AE97-541C31FE78E4}"/>
                    </a:ext>
                  </a:extLst>
                </p:cNvPr>
                <p:cNvGrpSpPr/>
                <p:nvPr/>
              </p:nvGrpSpPr>
              <p:grpSpPr>
                <a:xfrm>
                  <a:off x="8270095" y="2970039"/>
                  <a:ext cx="224997" cy="193266"/>
                  <a:chOff x="1234697" y="5044935"/>
                  <a:chExt cx="224997" cy="193266"/>
                </a:xfrm>
              </p:grpSpPr>
              <p:pic>
                <p:nvPicPr>
                  <p:cNvPr id="223" name="Picture 222">
                    <a:extLst>
                      <a:ext uri="{FF2B5EF4-FFF2-40B4-BE49-F238E27FC236}">
                        <a16:creationId xmlns:a16="http://schemas.microsoft.com/office/drawing/2014/main" id="{339E39BA-34B8-427A-851B-5E3B01B70ADE}"/>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24" name="Picture 223">
                    <a:extLst>
                      <a:ext uri="{FF2B5EF4-FFF2-40B4-BE49-F238E27FC236}">
                        <a16:creationId xmlns:a16="http://schemas.microsoft.com/office/drawing/2014/main" id="{E85364C6-5A68-49CB-9492-6D7920F8FD41}"/>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grpSp>
            <p:nvGrpSpPr>
              <p:cNvPr id="213" name="Group 212">
                <a:extLst>
                  <a:ext uri="{FF2B5EF4-FFF2-40B4-BE49-F238E27FC236}">
                    <a16:creationId xmlns:a16="http://schemas.microsoft.com/office/drawing/2014/main" id="{DA8D84B4-A792-4587-B456-C22DAAD3019A}"/>
                  </a:ext>
                </a:extLst>
              </p:cNvPr>
              <p:cNvGrpSpPr/>
              <p:nvPr/>
            </p:nvGrpSpPr>
            <p:grpSpPr>
              <a:xfrm>
                <a:off x="9295130" y="1766499"/>
                <a:ext cx="316591" cy="197361"/>
                <a:chOff x="4731431" y="2558643"/>
                <a:chExt cx="316591" cy="197361"/>
              </a:xfrm>
            </p:grpSpPr>
            <p:cxnSp>
              <p:nvCxnSpPr>
                <p:cNvPr id="219" name="Straight Connector 218">
                  <a:extLst>
                    <a:ext uri="{FF2B5EF4-FFF2-40B4-BE49-F238E27FC236}">
                      <a16:creationId xmlns:a16="http://schemas.microsoft.com/office/drawing/2014/main" id="{2A5C4895-19F7-4159-B16F-54F46B3E3AB3}"/>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133B7FBC-A1CF-41FE-83B9-55CE946657B4}"/>
                    </a:ext>
                  </a:extLst>
                </p:cNvPr>
                <p:cNvGrpSpPr/>
                <p:nvPr/>
              </p:nvGrpSpPr>
              <p:grpSpPr>
                <a:xfrm>
                  <a:off x="4823025" y="2558643"/>
                  <a:ext cx="224997" cy="197361"/>
                  <a:chOff x="1234697" y="5047700"/>
                  <a:chExt cx="224997" cy="197361"/>
                </a:xfrm>
              </p:grpSpPr>
              <p:pic>
                <p:nvPicPr>
                  <p:cNvPr id="221" name="Picture 220">
                    <a:extLst>
                      <a:ext uri="{FF2B5EF4-FFF2-40B4-BE49-F238E27FC236}">
                        <a16:creationId xmlns:a16="http://schemas.microsoft.com/office/drawing/2014/main" id="{F64236A1-FBAA-4B4E-9314-AD80A3178D33}"/>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22" name="Picture 221">
                    <a:extLst>
                      <a:ext uri="{FF2B5EF4-FFF2-40B4-BE49-F238E27FC236}">
                        <a16:creationId xmlns:a16="http://schemas.microsoft.com/office/drawing/2014/main" id="{72FFB4E5-CCDC-45B0-9C0F-2D8A6D8D89AF}"/>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214" name="Group 213">
                <a:extLst>
                  <a:ext uri="{FF2B5EF4-FFF2-40B4-BE49-F238E27FC236}">
                    <a16:creationId xmlns:a16="http://schemas.microsoft.com/office/drawing/2014/main" id="{D3CEEE60-D828-4B6E-9335-20524FF21410}"/>
                  </a:ext>
                </a:extLst>
              </p:cNvPr>
              <p:cNvGrpSpPr/>
              <p:nvPr/>
            </p:nvGrpSpPr>
            <p:grpSpPr>
              <a:xfrm>
                <a:off x="9304755" y="2951309"/>
                <a:ext cx="316591" cy="197361"/>
                <a:chOff x="4731431" y="2558643"/>
                <a:chExt cx="316591" cy="197361"/>
              </a:xfrm>
            </p:grpSpPr>
            <p:cxnSp>
              <p:nvCxnSpPr>
                <p:cNvPr id="215" name="Straight Connector 214">
                  <a:extLst>
                    <a:ext uri="{FF2B5EF4-FFF2-40B4-BE49-F238E27FC236}">
                      <a16:creationId xmlns:a16="http://schemas.microsoft.com/office/drawing/2014/main" id="{5782D239-1F70-4CF8-8432-C5C21FBEBA25}"/>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8F7AD22-F1CD-4DC9-B6D9-8CFCBF056686}"/>
                    </a:ext>
                  </a:extLst>
                </p:cNvPr>
                <p:cNvGrpSpPr/>
                <p:nvPr/>
              </p:nvGrpSpPr>
              <p:grpSpPr>
                <a:xfrm>
                  <a:off x="4823025" y="2558643"/>
                  <a:ext cx="224997" cy="197361"/>
                  <a:chOff x="1234697" y="5047700"/>
                  <a:chExt cx="224997" cy="197361"/>
                </a:xfrm>
              </p:grpSpPr>
              <p:pic>
                <p:nvPicPr>
                  <p:cNvPr id="217" name="Picture 216">
                    <a:extLst>
                      <a:ext uri="{FF2B5EF4-FFF2-40B4-BE49-F238E27FC236}">
                        <a16:creationId xmlns:a16="http://schemas.microsoft.com/office/drawing/2014/main" id="{F46B88A5-AE72-4BE8-970B-7D858818D350}"/>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18" name="Picture 217">
                    <a:extLst>
                      <a:ext uri="{FF2B5EF4-FFF2-40B4-BE49-F238E27FC236}">
                        <a16:creationId xmlns:a16="http://schemas.microsoft.com/office/drawing/2014/main" id="{FFDE3639-5F00-4D81-B21B-1B985225694B}"/>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cxnSp>
            <p:nvCxnSpPr>
              <p:cNvPr id="249" name="Straight Connector 248">
                <a:extLst>
                  <a:ext uri="{FF2B5EF4-FFF2-40B4-BE49-F238E27FC236}">
                    <a16:creationId xmlns:a16="http://schemas.microsoft.com/office/drawing/2014/main" id="{7ED079B2-7C94-4B59-ABBF-8E015E7B256A}"/>
                  </a:ext>
                </a:extLst>
              </p:cNvPr>
              <p:cNvCxnSpPr/>
              <p:nvPr/>
            </p:nvCxnSpPr>
            <p:spPr>
              <a:xfrm>
                <a:off x="8964592" y="2409724"/>
                <a:ext cx="0" cy="1523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B32135AA-A87D-43B9-9873-E93B735EF49C}"/>
                  </a:ext>
                </a:extLst>
              </p:cNvPr>
              <p:cNvGrpSpPr/>
              <p:nvPr/>
            </p:nvGrpSpPr>
            <p:grpSpPr>
              <a:xfrm>
                <a:off x="8274757" y="1524684"/>
                <a:ext cx="353533" cy="193266"/>
                <a:chOff x="6139839" y="2297668"/>
                <a:chExt cx="353533" cy="193266"/>
              </a:xfrm>
            </p:grpSpPr>
            <p:cxnSp>
              <p:nvCxnSpPr>
                <p:cNvPr id="251" name="Straight Connector 250">
                  <a:extLst>
                    <a:ext uri="{FF2B5EF4-FFF2-40B4-BE49-F238E27FC236}">
                      <a16:creationId xmlns:a16="http://schemas.microsoft.com/office/drawing/2014/main" id="{7A34A4CE-B503-4EE2-89A3-9E6745E6ED6F}"/>
                    </a:ext>
                  </a:extLst>
                </p:cNvPr>
                <p:cNvCxnSpPr>
                  <a:cxnSpLocks/>
                </p:cNvCxnSpPr>
                <p:nvPr/>
              </p:nvCxnSpPr>
              <p:spPr>
                <a:xfrm>
                  <a:off x="6236300" y="2402544"/>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52" name="Group 251">
                  <a:extLst>
                    <a:ext uri="{FF2B5EF4-FFF2-40B4-BE49-F238E27FC236}">
                      <a16:creationId xmlns:a16="http://schemas.microsoft.com/office/drawing/2014/main" id="{1EF832AD-0435-47B2-8BE6-ECB7AC19D144}"/>
                    </a:ext>
                  </a:extLst>
                </p:cNvPr>
                <p:cNvGrpSpPr/>
                <p:nvPr/>
              </p:nvGrpSpPr>
              <p:grpSpPr>
                <a:xfrm>
                  <a:off x="6139839" y="2297668"/>
                  <a:ext cx="224997" cy="193266"/>
                  <a:chOff x="1234697" y="5044935"/>
                  <a:chExt cx="224997" cy="193266"/>
                </a:xfrm>
              </p:grpSpPr>
              <p:pic>
                <p:nvPicPr>
                  <p:cNvPr id="253" name="Picture 252">
                    <a:extLst>
                      <a:ext uri="{FF2B5EF4-FFF2-40B4-BE49-F238E27FC236}">
                        <a16:creationId xmlns:a16="http://schemas.microsoft.com/office/drawing/2014/main" id="{A7E35E5A-C0DB-4A0C-9EEA-8A7789D13812}"/>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54" name="Picture 253">
                    <a:extLst>
                      <a:ext uri="{FF2B5EF4-FFF2-40B4-BE49-F238E27FC236}">
                        <a16:creationId xmlns:a16="http://schemas.microsoft.com/office/drawing/2014/main" id="{736CBCF7-35B0-4A09-9DFB-E58A1459322F}"/>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grpSp>
            <p:nvGrpSpPr>
              <p:cNvPr id="255" name="Group 254">
                <a:extLst>
                  <a:ext uri="{FF2B5EF4-FFF2-40B4-BE49-F238E27FC236}">
                    <a16:creationId xmlns:a16="http://schemas.microsoft.com/office/drawing/2014/main" id="{3D266A49-E7F6-4B56-A27E-22C2D301790F}"/>
                  </a:ext>
                </a:extLst>
              </p:cNvPr>
              <p:cNvGrpSpPr/>
              <p:nvPr/>
            </p:nvGrpSpPr>
            <p:grpSpPr>
              <a:xfrm>
                <a:off x="9295130" y="1534028"/>
                <a:ext cx="316591" cy="197361"/>
                <a:chOff x="4731431" y="2558643"/>
                <a:chExt cx="316591" cy="197361"/>
              </a:xfrm>
            </p:grpSpPr>
            <p:cxnSp>
              <p:nvCxnSpPr>
                <p:cNvPr id="256" name="Straight Connector 255">
                  <a:extLst>
                    <a:ext uri="{FF2B5EF4-FFF2-40B4-BE49-F238E27FC236}">
                      <a16:creationId xmlns:a16="http://schemas.microsoft.com/office/drawing/2014/main" id="{0501040E-C89D-4D6B-B0CD-A2C4F4A9896D}"/>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9E6F0E8A-8A4F-4070-A004-0BE986138A50}"/>
                    </a:ext>
                  </a:extLst>
                </p:cNvPr>
                <p:cNvGrpSpPr/>
                <p:nvPr/>
              </p:nvGrpSpPr>
              <p:grpSpPr>
                <a:xfrm>
                  <a:off x="4823025" y="2558643"/>
                  <a:ext cx="224997" cy="197361"/>
                  <a:chOff x="1234697" y="5047700"/>
                  <a:chExt cx="224997" cy="197361"/>
                </a:xfrm>
              </p:grpSpPr>
              <p:pic>
                <p:nvPicPr>
                  <p:cNvPr id="258" name="Picture 257">
                    <a:extLst>
                      <a:ext uri="{FF2B5EF4-FFF2-40B4-BE49-F238E27FC236}">
                        <a16:creationId xmlns:a16="http://schemas.microsoft.com/office/drawing/2014/main" id="{5287CF74-ECBD-4878-9A85-C80CB1A2F6E7}"/>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59" name="Picture 258">
                    <a:extLst>
                      <a:ext uri="{FF2B5EF4-FFF2-40B4-BE49-F238E27FC236}">
                        <a16:creationId xmlns:a16="http://schemas.microsoft.com/office/drawing/2014/main" id="{919E2264-B0D5-4745-8829-02585A96E22E}"/>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nvGrpSpPr>
              <p:cNvPr id="261" name="Group 260">
                <a:extLst>
                  <a:ext uri="{FF2B5EF4-FFF2-40B4-BE49-F238E27FC236}">
                    <a16:creationId xmlns:a16="http://schemas.microsoft.com/office/drawing/2014/main" id="{F5505D7A-3F34-4685-8835-FD3396B695B8}"/>
                  </a:ext>
                </a:extLst>
              </p:cNvPr>
              <p:cNvGrpSpPr/>
              <p:nvPr/>
            </p:nvGrpSpPr>
            <p:grpSpPr>
              <a:xfrm>
                <a:off x="8268363" y="3228619"/>
                <a:ext cx="353533" cy="193266"/>
                <a:chOff x="8270095" y="2970039"/>
                <a:chExt cx="353533" cy="193266"/>
              </a:xfrm>
            </p:grpSpPr>
            <p:cxnSp>
              <p:nvCxnSpPr>
                <p:cNvPr id="262" name="Straight Connector 261">
                  <a:extLst>
                    <a:ext uri="{FF2B5EF4-FFF2-40B4-BE49-F238E27FC236}">
                      <a16:creationId xmlns:a16="http://schemas.microsoft.com/office/drawing/2014/main" id="{7A786B67-510A-480B-8A0A-79ABEC4CE1B7}"/>
                    </a:ext>
                  </a:extLst>
                </p:cNvPr>
                <p:cNvCxnSpPr>
                  <a:cxnSpLocks/>
                </p:cNvCxnSpPr>
                <p:nvPr/>
              </p:nvCxnSpPr>
              <p:spPr>
                <a:xfrm>
                  <a:off x="8366556" y="3074915"/>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C0FDCC12-57C6-4FDE-B13B-B8696FAF3BDF}"/>
                    </a:ext>
                  </a:extLst>
                </p:cNvPr>
                <p:cNvGrpSpPr/>
                <p:nvPr/>
              </p:nvGrpSpPr>
              <p:grpSpPr>
                <a:xfrm>
                  <a:off x="8270095" y="2970039"/>
                  <a:ext cx="224997" cy="193266"/>
                  <a:chOff x="1234697" y="5044935"/>
                  <a:chExt cx="224997" cy="193266"/>
                </a:xfrm>
              </p:grpSpPr>
              <p:pic>
                <p:nvPicPr>
                  <p:cNvPr id="264" name="Picture 263">
                    <a:extLst>
                      <a:ext uri="{FF2B5EF4-FFF2-40B4-BE49-F238E27FC236}">
                        <a16:creationId xmlns:a16="http://schemas.microsoft.com/office/drawing/2014/main" id="{43BC0DCD-E633-4B3E-BAC4-CA8DBC7B4B6D}"/>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65" name="Picture 264">
                    <a:extLst>
                      <a:ext uri="{FF2B5EF4-FFF2-40B4-BE49-F238E27FC236}">
                        <a16:creationId xmlns:a16="http://schemas.microsoft.com/office/drawing/2014/main" id="{03AE07C7-8F3B-4D67-9DC2-32974C11F3DD}"/>
                      </a:ext>
                    </a:extLst>
                  </p:cNvPr>
                  <p:cNvPicPr>
                    <a:picLocks noChangeAspect="1"/>
                  </p:cNvPicPr>
                  <p:nvPr/>
                </p:nvPicPr>
                <p:blipFill>
                  <a:blip r:embed="rId2"/>
                  <a:stretch>
                    <a:fillRect/>
                  </a:stretch>
                </p:blipFill>
                <p:spPr>
                  <a:xfrm rot="16200000">
                    <a:off x="1317422" y="5093165"/>
                    <a:ext cx="190501" cy="94042"/>
                  </a:xfrm>
                  <a:prstGeom prst="rect">
                    <a:avLst/>
                  </a:prstGeom>
                </p:spPr>
              </p:pic>
            </p:grpSp>
          </p:grpSp>
          <p:grpSp>
            <p:nvGrpSpPr>
              <p:cNvPr id="266" name="Group 265">
                <a:extLst>
                  <a:ext uri="{FF2B5EF4-FFF2-40B4-BE49-F238E27FC236}">
                    <a16:creationId xmlns:a16="http://schemas.microsoft.com/office/drawing/2014/main" id="{939AC168-C9F7-4F23-B3A6-59C1767415AF}"/>
                  </a:ext>
                </a:extLst>
              </p:cNvPr>
              <p:cNvGrpSpPr/>
              <p:nvPr/>
            </p:nvGrpSpPr>
            <p:grpSpPr>
              <a:xfrm>
                <a:off x="9304342" y="3218238"/>
                <a:ext cx="316591" cy="197361"/>
                <a:chOff x="4731431" y="2558643"/>
                <a:chExt cx="316591" cy="197361"/>
              </a:xfrm>
            </p:grpSpPr>
            <p:cxnSp>
              <p:nvCxnSpPr>
                <p:cNvPr id="267" name="Straight Connector 266">
                  <a:extLst>
                    <a:ext uri="{FF2B5EF4-FFF2-40B4-BE49-F238E27FC236}">
                      <a16:creationId xmlns:a16="http://schemas.microsoft.com/office/drawing/2014/main" id="{0C37140C-AA87-472A-9AB8-90BCEA6D1A44}"/>
                    </a:ext>
                  </a:extLst>
                </p:cNvPr>
                <p:cNvCxnSpPr>
                  <a:cxnSpLocks/>
                </p:cNvCxnSpPr>
                <p:nvPr/>
              </p:nvCxnSpPr>
              <p:spPr>
                <a:xfrm>
                  <a:off x="4731431" y="2666950"/>
                  <a:ext cx="257072" cy="0"/>
                </a:xfrm>
                <a:prstGeom prst="line">
                  <a:avLst/>
                </a:prstGeom>
                <a:ln w="19050">
                  <a:solidFill>
                    <a:srgbClr val="66FE87"/>
                  </a:solidFill>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FB084945-A7FA-4681-B417-994D0DD994C4}"/>
                    </a:ext>
                  </a:extLst>
                </p:cNvPr>
                <p:cNvGrpSpPr/>
                <p:nvPr/>
              </p:nvGrpSpPr>
              <p:grpSpPr>
                <a:xfrm>
                  <a:off x="4823025" y="2558643"/>
                  <a:ext cx="224997" cy="197361"/>
                  <a:chOff x="1234697" y="5047700"/>
                  <a:chExt cx="224997" cy="197361"/>
                </a:xfrm>
              </p:grpSpPr>
              <p:pic>
                <p:nvPicPr>
                  <p:cNvPr id="269" name="Picture 268">
                    <a:extLst>
                      <a:ext uri="{FF2B5EF4-FFF2-40B4-BE49-F238E27FC236}">
                        <a16:creationId xmlns:a16="http://schemas.microsoft.com/office/drawing/2014/main" id="{ACE8CF92-289F-4B84-B8C9-ED3EFD79A88A}"/>
                      </a:ext>
                    </a:extLst>
                  </p:cNvPr>
                  <p:cNvPicPr>
                    <a:picLocks noChangeAspect="1"/>
                  </p:cNvPicPr>
                  <p:nvPr/>
                </p:nvPicPr>
                <p:blipFill>
                  <a:blip r:embed="rId2"/>
                  <a:stretch>
                    <a:fillRect/>
                  </a:stretch>
                </p:blipFill>
                <p:spPr>
                  <a:xfrm rot="16200000">
                    <a:off x="1186467" y="5095930"/>
                    <a:ext cx="190501" cy="94042"/>
                  </a:xfrm>
                  <a:prstGeom prst="rect">
                    <a:avLst/>
                  </a:prstGeom>
                </p:spPr>
              </p:pic>
              <p:pic>
                <p:nvPicPr>
                  <p:cNvPr id="270" name="Picture 269">
                    <a:extLst>
                      <a:ext uri="{FF2B5EF4-FFF2-40B4-BE49-F238E27FC236}">
                        <a16:creationId xmlns:a16="http://schemas.microsoft.com/office/drawing/2014/main" id="{DCCF01F3-6181-4F08-8FC6-66555DC7F13A}"/>
                      </a:ext>
                    </a:extLst>
                  </p:cNvPr>
                  <p:cNvPicPr>
                    <a:picLocks noChangeAspect="1"/>
                  </p:cNvPicPr>
                  <p:nvPr/>
                </p:nvPicPr>
                <p:blipFill>
                  <a:blip r:embed="rId2"/>
                  <a:stretch>
                    <a:fillRect/>
                  </a:stretch>
                </p:blipFill>
                <p:spPr>
                  <a:xfrm rot="16200000">
                    <a:off x="1317422" y="5102790"/>
                    <a:ext cx="190501" cy="94042"/>
                  </a:xfrm>
                  <a:prstGeom prst="rect">
                    <a:avLst/>
                  </a:prstGeom>
                </p:spPr>
              </p:pic>
            </p:grpSp>
          </p:grpSp>
        </p:grpSp>
        <p:sp>
          <p:nvSpPr>
            <p:cNvPr id="272" name="TextBox 271">
              <a:extLst>
                <a:ext uri="{FF2B5EF4-FFF2-40B4-BE49-F238E27FC236}">
                  <a16:creationId xmlns:a16="http://schemas.microsoft.com/office/drawing/2014/main" id="{279E8C78-D5F3-45A0-902E-D3C291BDA9EB}"/>
                </a:ext>
              </a:extLst>
            </p:cNvPr>
            <p:cNvSpPr txBox="1"/>
            <p:nvPr/>
          </p:nvSpPr>
          <p:spPr>
            <a:xfrm>
              <a:off x="1970637" y="2007879"/>
              <a:ext cx="1241690" cy="276999"/>
            </a:xfrm>
            <a:prstGeom prst="rect">
              <a:avLst/>
            </a:prstGeom>
            <a:noFill/>
          </p:spPr>
          <p:txBody>
            <a:bodyPr wrap="square">
              <a:spAutoFit/>
            </a:bodyPr>
            <a:lstStyle/>
            <a:p>
              <a:pPr algn="ctr"/>
              <a:r>
                <a:rPr lang="en-US" sz="1200" u="sng" dirty="0">
                  <a:solidFill>
                    <a:srgbClr val="303030"/>
                  </a:solidFill>
                  <a:latin typeface="+mj-lt"/>
                </a:rPr>
                <a:t>6 or 12 DIMMs</a:t>
              </a:r>
              <a:endParaRPr lang="en-US" sz="1200" u="sng" dirty="0">
                <a:latin typeface="+mj-lt"/>
              </a:endParaRPr>
            </a:p>
          </p:txBody>
        </p:sp>
        <p:sp>
          <p:nvSpPr>
            <p:cNvPr id="273" name="TextBox 272">
              <a:extLst>
                <a:ext uri="{FF2B5EF4-FFF2-40B4-BE49-F238E27FC236}">
                  <a16:creationId xmlns:a16="http://schemas.microsoft.com/office/drawing/2014/main" id="{4683A1DD-DB67-45A3-BFF6-50BFCCF8E897}"/>
                </a:ext>
              </a:extLst>
            </p:cNvPr>
            <p:cNvSpPr txBox="1"/>
            <p:nvPr/>
          </p:nvSpPr>
          <p:spPr>
            <a:xfrm>
              <a:off x="3939222" y="1843103"/>
              <a:ext cx="1241690" cy="276999"/>
            </a:xfrm>
            <a:prstGeom prst="rect">
              <a:avLst/>
            </a:prstGeom>
            <a:noFill/>
          </p:spPr>
          <p:txBody>
            <a:bodyPr wrap="square">
              <a:spAutoFit/>
            </a:bodyPr>
            <a:lstStyle/>
            <a:p>
              <a:pPr algn="ctr"/>
              <a:r>
                <a:rPr lang="en-US" sz="1200" u="sng" dirty="0">
                  <a:solidFill>
                    <a:srgbClr val="303030"/>
                  </a:solidFill>
                  <a:latin typeface="+mj-lt"/>
                </a:rPr>
                <a:t>8 or 16 DIMMs</a:t>
              </a:r>
              <a:endParaRPr lang="en-US" sz="1200" u="sng" dirty="0">
                <a:latin typeface="+mj-lt"/>
              </a:endParaRPr>
            </a:p>
          </p:txBody>
        </p:sp>
        <p:sp>
          <p:nvSpPr>
            <p:cNvPr id="274" name="TextBox 273">
              <a:extLst>
                <a:ext uri="{FF2B5EF4-FFF2-40B4-BE49-F238E27FC236}">
                  <a16:creationId xmlns:a16="http://schemas.microsoft.com/office/drawing/2014/main" id="{04E9AC5D-3700-48F2-ACD5-A0BF0B9CAC09}"/>
                </a:ext>
              </a:extLst>
            </p:cNvPr>
            <p:cNvSpPr txBox="1"/>
            <p:nvPr/>
          </p:nvSpPr>
          <p:spPr>
            <a:xfrm>
              <a:off x="6202804" y="1554545"/>
              <a:ext cx="1334893" cy="276999"/>
            </a:xfrm>
            <a:prstGeom prst="rect">
              <a:avLst/>
            </a:prstGeom>
            <a:noFill/>
          </p:spPr>
          <p:txBody>
            <a:bodyPr wrap="square">
              <a:spAutoFit/>
            </a:bodyPr>
            <a:lstStyle/>
            <a:p>
              <a:pPr algn="ctr"/>
              <a:r>
                <a:rPr lang="en-US" sz="1200" u="sng" dirty="0">
                  <a:solidFill>
                    <a:srgbClr val="303030"/>
                  </a:solidFill>
                  <a:latin typeface="+mj-lt"/>
                </a:rPr>
                <a:t>12 or 24 DIMMs</a:t>
              </a:r>
              <a:endParaRPr lang="en-US" sz="1200" u="sng" dirty="0">
                <a:latin typeface="+mj-lt"/>
              </a:endParaRPr>
            </a:p>
          </p:txBody>
        </p:sp>
        <p:sp>
          <p:nvSpPr>
            <p:cNvPr id="275" name="TextBox 274">
              <a:extLst>
                <a:ext uri="{FF2B5EF4-FFF2-40B4-BE49-F238E27FC236}">
                  <a16:creationId xmlns:a16="http://schemas.microsoft.com/office/drawing/2014/main" id="{6DEE1330-3AB3-492C-98BB-747173CD0EB1}"/>
                </a:ext>
              </a:extLst>
            </p:cNvPr>
            <p:cNvSpPr txBox="1"/>
            <p:nvPr/>
          </p:nvSpPr>
          <p:spPr>
            <a:xfrm>
              <a:off x="8268362" y="1207560"/>
              <a:ext cx="1376621" cy="276999"/>
            </a:xfrm>
            <a:prstGeom prst="rect">
              <a:avLst/>
            </a:prstGeom>
            <a:noFill/>
          </p:spPr>
          <p:txBody>
            <a:bodyPr wrap="square">
              <a:spAutoFit/>
            </a:bodyPr>
            <a:lstStyle/>
            <a:p>
              <a:pPr algn="ctr"/>
              <a:r>
                <a:rPr lang="en-US" sz="1200" u="sng" dirty="0">
                  <a:solidFill>
                    <a:srgbClr val="303030"/>
                  </a:solidFill>
                  <a:latin typeface="+mj-lt"/>
                </a:rPr>
                <a:t>16 or 32 DIMMs</a:t>
              </a:r>
              <a:endParaRPr lang="en-US" sz="1200" u="sng" dirty="0">
                <a:latin typeface="+mj-lt"/>
              </a:endParaRPr>
            </a:p>
          </p:txBody>
        </p:sp>
      </p:grpSp>
      <p:sp>
        <p:nvSpPr>
          <p:cNvPr id="276" name="TextBox 3">
            <a:extLst>
              <a:ext uri="{FF2B5EF4-FFF2-40B4-BE49-F238E27FC236}">
                <a16:creationId xmlns:a16="http://schemas.microsoft.com/office/drawing/2014/main" id="{7BD2CB9F-AAA7-4C1B-8629-400CEDE4AF1E}"/>
              </a:ext>
            </a:extLst>
          </p:cNvPr>
          <p:cNvSpPr txBox="1"/>
          <p:nvPr/>
        </p:nvSpPr>
        <p:spPr>
          <a:xfrm>
            <a:off x="338339" y="184272"/>
            <a:ext cx="11515322" cy="523008"/>
          </a:xfrm>
          <a:prstGeom prst="rect">
            <a:avLst/>
          </a:prstGeom>
          <a:noFill/>
        </p:spPr>
        <p:txBody>
          <a:bodyPr vert="horz" wrap="square" rtlCol="0">
            <a:noAutofit/>
          </a:bodyPr>
          <a:lstStyle/>
          <a:p>
            <a:pPr defTabSz="410766" hangingPunct="0">
              <a:defRPr/>
            </a:pPr>
            <a:r>
              <a:rPr lang="en-US" sz="2700" b="1" kern="0" dirty="0">
                <a:solidFill>
                  <a:srgbClr val="00B0F0"/>
                </a:solidFill>
                <a:ea typeface="Arial" charset="0"/>
                <a:cs typeface="Arial" panose="020B0604020202020204" pitchFamily="34" charset="0"/>
                <a:sym typeface="Helvetica Neue"/>
              </a:rPr>
              <a:t>Optimized DIMM Configuration Varies Generation by Generation</a:t>
            </a:r>
          </a:p>
        </p:txBody>
      </p:sp>
      <p:sp>
        <p:nvSpPr>
          <p:cNvPr id="278" name="Left Brace 277">
            <a:extLst>
              <a:ext uri="{FF2B5EF4-FFF2-40B4-BE49-F238E27FC236}">
                <a16:creationId xmlns:a16="http://schemas.microsoft.com/office/drawing/2014/main" id="{DFFFC5A9-7CD5-4832-8E37-171945CDF3D1}"/>
              </a:ext>
            </a:extLst>
          </p:cNvPr>
          <p:cNvSpPr/>
          <p:nvPr/>
        </p:nvSpPr>
        <p:spPr>
          <a:xfrm rot="5400000">
            <a:off x="2495361" y="3195940"/>
            <a:ext cx="276999" cy="1326448"/>
          </a:xfrm>
          <a:prstGeom prst="leftBrace">
            <a:avLst/>
          </a:prstGeom>
          <a:ln w="19050">
            <a:solidFill>
              <a:srgbClr val="66FE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9" name="Left Brace 278">
            <a:extLst>
              <a:ext uri="{FF2B5EF4-FFF2-40B4-BE49-F238E27FC236}">
                <a16:creationId xmlns:a16="http://schemas.microsoft.com/office/drawing/2014/main" id="{844BE949-E0AF-4D42-B56E-76934873F566}"/>
              </a:ext>
            </a:extLst>
          </p:cNvPr>
          <p:cNvSpPr/>
          <p:nvPr/>
        </p:nvSpPr>
        <p:spPr>
          <a:xfrm rot="5400000">
            <a:off x="4272851" y="2893093"/>
            <a:ext cx="276999" cy="1965698"/>
          </a:xfrm>
          <a:prstGeom prst="leftBrace">
            <a:avLst/>
          </a:prstGeom>
          <a:ln w="158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Left Brace 279">
            <a:extLst>
              <a:ext uri="{FF2B5EF4-FFF2-40B4-BE49-F238E27FC236}">
                <a16:creationId xmlns:a16="http://schemas.microsoft.com/office/drawing/2014/main" id="{982017D6-8B8C-4C0D-B941-C0709DFCD4BE}"/>
              </a:ext>
            </a:extLst>
          </p:cNvPr>
          <p:cNvSpPr/>
          <p:nvPr/>
        </p:nvSpPr>
        <p:spPr>
          <a:xfrm rot="5400000">
            <a:off x="6747868" y="2492533"/>
            <a:ext cx="276999" cy="2763987"/>
          </a:xfrm>
          <a:prstGeom prst="leftBrace">
            <a:avLst>
              <a:gd name="adj1" fmla="val 8332"/>
              <a:gd name="adj2" fmla="val 50000"/>
            </a:avLst>
          </a:prstGeom>
          <a:ln w="158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Left Brace 280">
            <a:extLst>
              <a:ext uri="{FF2B5EF4-FFF2-40B4-BE49-F238E27FC236}">
                <a16:creationId xmlns:a16="http://schemas.microsoft.com/office/drawing/2014/main" id="{6374DA19-A7C9-49C2-9A45-D1027C120852}"/>
              </a:ext>
            </a:extLst>
          </p:cNvPr>
          <p:cNvSpPr/>
          <p:nvPr/>
        </p:nvSpPr>
        <p:spPr>
          <a:xfrm rot="5400000">
            <a:off x="8905183" y="3185606"/>
            <a:ext cx="276999" cy="1326448"/>
          </a:xfrm>
          <a:prstGeom prst="lef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C000"/>
              </a:solidFill>
            </a:endParaRPr>
          </a:p>
        </p:txBody>
      </p:sp>
      <p:sp>
        <p:nvSpPr>
          <p:cNvPr id="282" name="Rectangle 281">
            <a:extLst>
              <a:ext uri="{FF2B5EF4-FFF2-40B4-BE49-F238E27FC236}">
                <a16:creationId xmlns:a16="http://schemas.microsoft.com/office/drawing/2014/main" id="{1D7A87D3-5E82-440D-8D9D-9B1484549C3C}"/>
              </a:ext>
            </a:extLst>
          </p:cNvPr>
          <p:cNvSpPr/>
          <p:nvPr/>
        </p:nvSpPr>
        <p:spPr>
          <a:xfrm>
            <a:off x="787963" y="754077"/>
            <a:ext cx="10848980" cy="338554"/>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Balanced Memory Configuration w/ the same DIMM on every Channel is Crucial to Application Performance</a:t>
            </a:r>
          </a:p>
        </p:txBody>
      </p:sp>
    </p:spTree>
    <p:extLst>
      <p:ext uri="{BB962C8B-B14F-4D97-AF65-F5344CB8AC3E}">
        <p14:creationId xmlns:p14="http://schemas.microsoft.com/office/powerpoint/2010/main" val="196211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A55E21-ACDD-4B67-BD2D-D1452C7FA891}"/>
              </a:ext>
            </a:extLst>
          </p:cNvPr>
          <p:cNvSpPr>
            <a:spLocks noGrp="1"/>
          </p:cNvSpPr>
          <p:nvPr>
            <p:ph type="ftr" sz="quarter" idx="11"/>
          </p:nvPr>
        </p:nvSpPr>
        <p:spPr>
          <a:xfrm>
            <a:off x="552052" y="6367084"/>
            <a:ext cx="1344125" cy="290983"/>
          </a:xfrm>
        </p:spPr>
        <p:txBody>
          <a:bodyPr/>
          <a:lstStyle/>
          <a:p>
            <a:r>
              <a:rPr lang="en-US" sz="800" dirty="0"/>
              <a:t>FUTUREWEI INTERNAL</a:t>
            </a:r>
          </a:p>
        </p:txBody>
      </p:sp>
      <p:sp>
        <p:nvSpPr>
          <p:cNvPr id="5" name="Slide Number Placeholder 4">
            <a:extLst>
              <a:ext uri="{FF2B5EF4-FFF2-40B4-BE49-F238E27FC236}">
                <a16:creationId xmlns:a16="http://schemas.microsoft.com/office/drawing/2014/main" id="{9C4350A3-ACA4-4132-99D1-0F767B415EE0}"/>
              </a:ext>
            </a:extLst>
          </p:cNvPr>
          <p:cNvSpPr>
            <a:spLocks noGrp="1"/>
          </p:cNvSpPr>
          <p:nvPr>
            <p:ph type="sldNum" sz="quarter" idx="12"/>
          </p:nvPr>
        </p:nvSpPr>
        <p:spPr/>
        <p:txBody>
          <a:bodyPr/>
          <a:lstStyle/>
          <a:p>
            <a:fld id="{3B917CB5-27BD-4ECA-9D86-80D4B900A204}" type="slidenum">
              <a:rPr lang="en-US" sz="800" smtClean="0"/>
              <a:t>28</a:t>
            </a:fld>
            <a:endParaRPr lang="en-US" sz="800"/>
          </a:p>
        </p:txBody>
      </p:sp>
      <p:pic>
        <p:nvPicPr>
          <p:cNvPr id="6" name="Picture 5">
            <a:extLst>
              <a:ext uri="{FF2B5EF4-FFF2-40B4-BE49-F238E27FC236}">
                <a16:creationId xmlns:a16="http://schemas.microsoft.com/office/drawing/2014/main" id="{8CAE46AD-EAF2-401A-945F-C9B803207E8C}"/>
              </a:ext>
            </a:extLst>
          </p:cNvPr>
          <p:cNvPicPr>
            <a:picLocks noChangeAspect="1"/>
          </p:cNvPicPr>
          <p:nvPr/>
        </p:nvPicPr>
        <p:blipFill>
          <a:blip r:embed="rId2"/>
          <a:stretch>
            <a:fillRect/>
          </a:stretch>
        </p:blipFill>
        <p:spPr>
          <a:xfrm>
            <a:off x="5964220" y="2460023"/>
            <a:ext cx="5611050" cy="2736336"/>
          </a:xfrm>
          <a:prstGeom prst="rect">
            <a:avLst/>
          </a:prstGeom>
        </p:spPr>
      </p:pic>
      <p:pic>
        <p:nvPicPr>
          <p:cNvPr id="7" name="Picture 6">
            <a:extLst>
              <a:ext uri="{FF2B5EF4-FFF2-40B4-BE49-F238E27FC236}">
                <a16:creationId xmlns:a16="http://schemas.microsoft.com/office/drawing/2014/main" id="{2007AF6D-3887-4C78-B888-19CA7BB8DF4E}"/>
              </a:ext>
            </a:extLst>
          </p:cNvPr>
          <p:cNvPicPr>
            <a:picLocks noChangeAspect="1"/>
          </p:cNvPicPr>
          <p:nvPr/>
        </p:nvPicPr>
        <p:blipFill>
          <a:blip r:embed="rId3"/>
          <a:stretch>
            <a:fillRect/>
          </a:stretch>
        </p:blipFill>
        <p:spPr>
          <a:xfrm>
            <a:off x="552052" y="2460023"/>
            <a:ext cx="5391212" cy="2736336"/>
          </a:xfrm>
          <a:prstGeom prst="rect">
            <a:avLst/>
          </a:prstGeom>
        </p:spPr>
      </p:pic>
      <p:sp>
        <p:nvSpPr>
          <p:cNvPr id="8" name="TextBox 3">
            <a:extLst>
              <a:ext uri="{FF2B5EF4-FFF2-40B4-BE49-F238E27FC236}">
                <a16:creationId xmlns:a16="http://schemas.microsoft.com/office/drawing/2014/main" id="{A619EA72-C1C6-4648-88F2-17ADD106240F}"/>
              </a:ext>
            </a:extLst>
          </p:cNvPr>
          <p:cNvSpPr txBox="1"/>
          <p:nvPr/>
        </p:nvSpPr>
        <p:spPr>
          <a:xfrm>
            <a:off x="338339" y="202719"/>
            <a:ext cx="11515322" cy="523008"/>
          </a:xfrm>
          <a:prstGeom prst="rect">
            <a:avLst/>
          </a:prstGeom>
          <a:noFill/>
        </p:spPr>
        <p:txBody>
          <a:bodyPr vert="horz" wrap="square" rtlCol="0">
            <a:noAutofit/>
          </a:bodyPr>
          <a:lstStyle/>
          <a:p>
            <a:pPr defTabSz="410766" hangingPunct="0">
              <a:defRPr/>
            </a:pPr>
            <a:r>
              <a:rPr lang="en-US" sz="2700" b="1" kern="0" dirty="0">
                <a:solidFill>
                  <a:srgbClr val="00B0F0"/>
                </a:solidFill>
                <a:ea typeface="Arial" charset="0"/>
                <a:cs typeface="Arial" panose="020B0604020202020204" pitchFamily="34" charset="0"/>
                <a:sym typeface="Helvetica Neue"/>
              </a:rPr>
              <a:t>Balanced Memory Configuration is Crucial to a lots of Applications</a:t>
            </a:r>
          </a:p>
        </p:txBody>
      </p:sp>
      <p:sp>
        <p:nvSpPr>
          <p:cNvPr id="9" name="Rectangle 8">
            <a:extLst>
              <a:ext uri="{FF2B5EF4-FFF2-40B4-BE49-F238E27FC236}">
                <a16:creationId xmlns:a16="http://schemas.microsoft.com/office/drawing/2014/main" id="{DFA2605A-A027-4A7B-8BBF-A3BD77A8E18B}"/>
              </a:ext>
            </a:extLst>
          </p:cNvPr>
          <p:cNvSpPr/>
          <p:nvPr/>
        </p:nvSpPr>
        <p:spPr>
          <a:xfrm>
            <a:off x="689810" y="854441"/>
            <a:ext cx="10885460" cy="907941"/>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Try to Optimize Memory Configuration w/ Balanced Memory on every Channel if Memory Bandwidth is Critical</a:t>
            </a:r>
          </a:p>
          <a:p>
            <a:pPr marL="742950" lvl="1" indent="-285750">
              <a:buFont typeface="Wingdings" panose="05000000000000000000" pitchFamily="2" charset="2"/>
              <a:buChar char="v"/>
            </a:pPr>
            <a:r>
              <a:rPr lang="en-US" sz="1600" dirty="0">
                <a:solidFill>
                  <a:srgbClr val="66FE87"/>
                </a:solidFill>
              </a:rPr>
              <a:t>The same type and the same number of DIMM(s) on every Memory Channel</a:t>
            </a:r>
          </a:p>
          <a:p>
            <a:pPr marL="285750" indent="-285750">
              <a:spcBef>
                <a:spcPts val="600"/>
              </a:spcBef>
              <a:buFont typeface="Wingdings" panose="05000000000000000000" pitchFamily="2" charset="2"/>
              <a:buChar char="ü"/>
            </a:pPr>
            <a:r>
              <a:rPr lang="en-US" sz="1600" dirty="0">
                <a:solidFill>
                  <a:srgbClr val="66FE87"/>
                </a:solidFill>
              </a:rPr>
              <a:t>Different DIMM Types (R, LR, 1-Rank, 2-Rank, 4-Rank) also have some performance impacts (~10%)</a:t>
            </a:r>
          </a:p>
        </p:txBody>
      </p:sp>
      <p:sp>
        <p:nvSpPr>
          <p:cNvPr id="11" name="Footer Placeholder 3">
            <a:extLst>
              <a:ext uri="{FF2B5EF4-FFF2-40B4-BE49-F238E27FC236}">
                <a16:creationId xmlns:a16="http://schemas.microsoft.com/office/drawing/2014/main" id="{18D8F33E-55FF-493B-8586-9A6281D804FB}"/>
              </a:ext>
            </a:extLst>
          </p:cNvPr>
          <p:cNvSpPr txBox="1">
            <a:spLocks/>
          </p:cNvSpPr>
          <p:nvPr/>
        </p:nvSpPr>
        <p:spPr>
          <a:xfrm>
            <a:off x="5895138" y="5196359"/>
            <a:ext cx="5680132"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Image source &amp; credit: DellEMC White Paper “Skylake Memory Study”,  Author Joseph Stanfield  etc., 2018</a:t>
            </a:r>
          </a:p>
        </p:txBody>
      </p:sp>
    </p:spTree>
    <p:extLst>
      <p:ext uri="{BB962C8B-B14F-4D97-AF65-F5344CB8AC3E}">
        <p14:creationId xmlns:p14="http://schemas.microsoft.com/office/powerpoint/2010/main" val="417218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4ECA10-32DC-4BEE-A1AC-5EBDC8748A5D}"/>
              </a:ext>
            </a:extLst>
          </p:cNvPr>
          <p:cNvSpPr/>
          <p:nvPr/>
        </p:nvSpPr>
        <p:spPr>
          <a:xfrm>
            <a:off x="433406" y="1029578"/>
            <a:ext cx="11347915" cy="4115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A1A688B-206E-4F65-94AB-BA2921B4E3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4" name="TextBox 3">
            <a:extLst>
              <a:ext uri="{FF2B5EF4-FFF2-40B4-BE49-F238E27FC236}">
                <a16:creationId xmlns:a16="http://schemas.microsoft.com/office/drawing/2014/main" id="{44519827-F727-4A8F-9436-585548191EDE}"/>
              </a:ext>
            </a:extLst>
          </p:cNvPr>
          <p:cNvSpPr txBox="1"/>
          <p:nvPr/>
        </p:nvSpPr>
        <p:spPr>
          <a:xfrm>
            <a:off x="338339" y="184272"/>
            <a:ext cx="11515322" cy="523008"/>
          </a:xfrm>
          <a:prstGeom prst="rect">
            <a:avLst/>
          </a:prstGeom>
          <a:noFill/>
        </p:spPr>
        <p:txBody>
          <a:bodyPr vert="horz" wrap="square" rtlCol="0">
            <a:noAutofit/>
          </a:bodyPr>
          <a:lstStyle/>
          <a:p>
            <a:pPr defTabSz="410766" hangingPunct="0">
              <a:defRPr/>
            </a:pPr>
            <a:r>
              <a:rPr lang="en-US" sz="2700" b="1" kern="0" dirty="0">
                <a:solidFill>
                  <a:srgbClr val="00B0F0"/>
                </a:solidFill>
                <a:ea typeface="Arial" charset="0"/>
                <a:cs typeface="Arial" panose="020B0604020202020204" pitchFamily="34" charset="0"/>
                <a:sym typeface="Helvetica Neue"/>
              </a:rPr>
              <a:t>Understanding &amp; Meeting Your Infrastructure Server Requirements</a:t>
            </a:r>
          </a:p>
        </p:txBody>
      </p:sp>
      <p:pic>
        <p:nvPicPr>
          <p:cNvPr id="10" name="图片 24">
            <a:extLst>
              <a:ext uri="{FF2B5EF4-FFF2-40B4-BE49-F238E27FC236}">
                <a16:creationId xmlns:a16="http://schemas.microsoft.com/office/drawing/2014/main" id="{D298BCF1-9F89-4223-BEE2-E2C34BF1B6E8}"/>
              </a:ext>
            </a:extLst>
          </p:cNvPr>
          <p:cNvPicPr>
            <a:picLocks noChangeAspect="1"/>
          </p:cNvPicPr>
          <p:nvPr/>
        </p:nvPicPr>
        <p:blipFill>
          <a:blip r:embed="rId3"/>
          <a:stretch>
            <a:fillRect/>
          </a:stretch>
        </p:blipFill>
        <p:spPr>
          <a:xfrm>
            <a:off x="433406" y="5292555"/>
            <a:ext cx="4772983" cy="679200"/>
          </a:xfrm>
          <a:prstGeom prst="rect">
            <a:avLst/>
          </a:prstGeom>
        </p:spPr>
      </p:pic>
      <p:graphicFrame>
        <p:nvGraphicFramePr>
          <p:cNvPr id="6" name="Table 10">
            <a:extLst>
              <a:ext uri="{FF2B5EF4-FFF2-40B4-BE49-F238E27FC236}">
                <a16:creationId xmlns:a16="http://schemas.microsoft.com/office/drawing/2014/main" id="{64DF69AD-3839-4806-B922-0F10A177A8EF}"/>
              </a:ext>
            </a:extLst>
          </p:cNvPr>
          <p:cNvGraphicFramePr>
            <a:graphicFrameLocks noGrp="1"/>
          </p:cNvGraphicFramePr>
          <p:nvPr>
            <p:extLst>
              <p:ext uri="{D42A27DB-BD31-4B8C-83A1-F6EECF244321}">
                <p14:modId xmlns:p14="http://schemas.microsoft.com/office/powerpoint/2010/main" val="619601139"/>
              </p:ext>
            </p:extLst>
          </p:nvPr>
        </p:nvGraphicFramePr>
        <p:xfrm>
          <a:off x="689808" y="1378908"/>
          <a:ext cx="10562125" cy="3124200"/>
        </p:xfrm>
        <a:graphic>
          <a:graphicData uri="http://schemas.openxmlformats.org/drawingml/2006/table">
            <a:tbl>
              <a:tblPr firstRow="1" bandRow="1">
                <a:tableStyleId>{5C22544A-7EE6-4342-B048-85BDC9FD1C3A}</a:tableStyleId>
              </a:tblPr>
              <a:tblGrid>
                <a:gridCol w="1292681">
                  <a:extLst>
                    <a:ext uri="{9D8B030D-6E8A-4147-A177-3AD203B41FA5}">
                      <a16:colId xmlns:a16="http://schemas.microsoft.com/office/drawing/2014/main" val="965310116"/>
                    </a:ext>
                  </a:extLst>
                </a:gridCol>
                <a:gridCol w="981330">
                  <a:extLst>
                    <a:ext uri="{9D8B030D-6E8A-4147-A177-3AD203B41FA5}">
                      <a16:colId xmlns:a16="http://schemas.microsoft.com/office/drawing/2014/main" val="3708506088"/>
                    </a:ext>
                  </a:extLst>
                </a:gridCol>
                <a:gridCol w="1004979">
                  <a:extLst>
                    <a:ext uri="{9D8B030D-6E8A-4147-A177-3AD203B41FA5}">
                      <a16:colId xmlns:a16="http://schemas.microsoft.com/office/drawing/2014/main" val="3231801075"/>
                    </a:ext>
                  </a:extLst>
                </a:gridCol>
                <a:gridCol w="984465">
                  <a:extLst>
                    <a:ext uri="{9D8B030D-6E8A-4147-A177-3AD203B41FA5}">
                      <a16:colId xmlns:a16="http://schemas.microsoft.com/office/drawing/2014/main" val="2029843543"/>
                    </a:ext>
                  </a:extLst>
                </a:gridCol>
                <a:gridCol w="1015306">
                  <a:extLst>
                    <a:ext uri="{9D8B030D-6E8A-4147-A177-3AD203B41FA5}">
                      <a16:colId xmlns:a16="http://schemas.microsoft.com/office/drawing/2014/main" val="1383132287"/>
                    </a:ext>
                  </a:extLst>
                </a:gridCol>
                <a:gridCol w="1040068">
                  <a:extLst>
                    <a:ext uri="{9D8B030D-6E8A-4147-A177-3AD203B41FA5}">
                      <a16:colId xmlns:a16="http://schemas.microsoft.com/office/drawing/2014/main" val="2322009828"/>
                    </a:ext>
                  </a:extLst>
                </a:gridCol>
                <a:gridCol w="1064833">
                  <a:extLst>
                    <a:ext uri="{9D8B030D-6E8A-4147-A177-3AD203B41FA5}">
                      <a16:colId xmlns:a16="http://schemas.microsoft.com/office/drawing/2014/main" val="1305325182"/>
                    </a:ext>
                  </a:extLst>
                </a:gridCol>
                <a:gridCol w="1052450">
                  <a:extLst>
                    <a:ext uri="{9D8B030D-6E8A-4147-A177-3AD203B41FA5}">
                      <a16:colId xmlns:a16="http://schemas.microsoft.com/office/drawing/2014/main" val="2179002648"/>
                    </a:ext>
                  </a:extLst>
                </a:gridCol>
                <a:gridCol w="1093817">
                  <a:extLst>
                    <a:ext uri="{9D8B030D-6E8A-4147-A177-3AD203B41FA5}">
                      <a16:colId xmlns:a16="http://schemas.microsoft.com/office/drawing/2014/main" val="1087263547"/>
                    </a:ext>
                  </a:extLst>
                </a:gridCol>
                <a:gridCol w="1032196">
                  <a:extLst>
                    <a:ext uri="{9D8B030D-6E8A-4147-A177-3AD203B41FA5}">
                      <a16:colId xmlns:a16="http://schemas.microsoft.com/office/drawing/2014/main" val="2755033312"/>
                    </a:ext>
                  </a:extLst>
                </a:gridCol>
              </a:tblGrid>
              <a:tr h="187840">
                <a:tc>
                  <a:txBody>
                    <a:bodyPr/>
                    <a:lstStyle/>
                    <a:p>
                      <a:r>
                        <a:rPr lang="en-US" sz="1050" b="0" dirty="0">
                          <a:solidFill>
                            <a:schemeClr val="tx2"/>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Entry Server1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Entry Server2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Entry Server3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Mid Server1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Mid Server2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Mid Server3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High Server1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High Server2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High Server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7854032"/>
                  </a:ext>
                </a:extLst>
              </a:tr>
              <a:tr h="187840">
                <a:tc>
                  <a:txBody>
                    <a:bodyPr/>
                    <a:lstStyle/>
                    <a:p>
                      <a:r>
                        <a:rPr lang="en-US" sz="1050" b="0" dirty="0">
                          <a:solidFill>
                            <a:schemeClr val="tx2"/>
                          </a:solidFill>
                        </a:rPr>
                        <a:t>CPU (cores)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2x24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4x16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8x24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8x26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4901146"/>
                  </a:ext>
                </a:extLst>
              </a:tr>
              <a:tr h="187840">
                <a:tc>
                  <a:txBody>
                    <a:bodyPr/>
                    <a:lstStyle/>
                    <a:p>
                      <a:r>
                        <a:rPr lang="en-US" sz="1050" b="0" dirty="0">
                          <a:solidFill>
                            <a:schemeClr val="tx2"/>
                          </a:solidFill>
                        </a:rPr>
                        <a:t>RAM(GB)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4x32GB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8x32GB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8x32GB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rgbClr val="00B0F0"/>
                          </a:solidFill>
                        </a:rPr>
                        <a:t>16</a:t>
                      </a:r>
                      <a:r>
                        <a:rPr lang="en-US" sz="1050" b="0" dirty="0">
                          <a:solidFill>
                            <a:schemeClr val="tx2"/>
                          </a:solidFill>
                        </a:rPr>
                        <a:t>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chemeClr val="tx2"/>
                          </a:solidFill>
                        </a:rPr>
                        <a:t>12x32GB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rgbClr val="00B0F0"/>
                          </a:solidFill>
                        </a:rPr>
                        <a:t>16</a:t>
                      </a:r>
                      <a:r>
                        <a:rPr lang="en-US" sz="1050" b="0" dirty="0">
                          <a:solidFill>
                            <a:schemeClr val="tx2"/>
                          </a:solidFill>
                        </a:rPr>
                        <a:t>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rgbClr val="00B0F0"/>
                          </a:solidFill>
                        </a:rPr>
                        <a:t>32</a:t>
                      </a:r>
                      <a:r>
                        <a:rPr lang="en-US" sz="1050" b="0" dirty="0">
                          <a:solidFill>
                            <a:schemeClr val="tx2"/>
                          </a:solidFill>
                        </a:rPr>
                        <a:t>x32GB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rgbClr val="00B0F0"/>
                          </a:solidFill>
                        </a:rPr>
                        <a:t>12</a:t>
                      </a:r>
                      <a:r>
                        <a:rPr lang="en-US" sz="1050" b="0" dirty="0">
                          <a:solidFill>
                            <a:schemeClr val="tx2"/>
                          </a:solidFill>
                        </a:rPr>
                        <a:t>x128GB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dirty="0">
                          <a:solidFill>
                            <a:srgbClr val="00B0F0"/>
                          </a:solidFill>
                        </a:rPr>
                        <a:t>12</a:t>
                      </a:r>
                      <a:r>
                        <a:rPr lang="en-US" sz="1050" b="0" dirty="0">
                          <a:solidFill>
                            <a:schemeClr val="tx2"/>
                          </a:solidFill>
                        </a:rPr>
                        <a:t>x128GB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3087468"/>
                  </a:ext>
                </a:extLst>
              </a:tr>
              <a:tr h="187840">
                <a:tc>
                  <a:txBody>
                    <a:bodyPr/>
                    <a:lstStyle/>
                    <a:p>
                      <a:r>
                        <a:rPr lang="en-US" sz="1050" b="0" dirty="0">
                          <a:solidFill>
                            <a:schemeClr val="tx2"/>
                          </a:solidFill>
                        </a:rPr>
                        <a:t>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4x4TB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4x4TB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6x4TB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20x4TB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6x4TB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6x4TB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20x4TB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24x4TB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dirty="0">
                          <a:solidFill>
                            <a:schemeClr val="tx2"/>
                          </a:solidFill>
                        </a:rPr>
                        <a:t>24x4TB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0496455"/>
                  </a:ext>
                </a:extLst>
              </a:tr>
              <a:tr h="187840">
                <a:tc>
                  <a:txBody>
                    <a:bodyPr/>
                    <a:lstStyle/>
                    <a:p>
                      <a:r>
                        <a:rPr lang="en-US" sz="1050" b="0" dirty="0">
                          <a:solidFill>
                            <a:schemeClr val="tx2"/>
                          </a:solidFill>
                        </a:rPr>
                        <a:t>SSD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2x240GB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2x240GB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2x240GB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2x960GB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2x960GB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2x960GB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2x3.84TB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2x3.84TB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chemeClr val="tx2"/>
                          </a:solidFill>
                        </a:rPr>
                        <a:t>2x3.84TB SATA 6G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726255"/>
                  </a:ext>
                </a:extLst>
              </a:tr>
              <a:tr h="187840">
                <a:tc>
                  <a:txBody>
                    <a:bodyPr/>
                    <a:lstStyle/>
                    <a:p>
                      <a:r>
                        <a:rPr lang="en-US" sz="1050" b="0" dirty="0">
                          <a:solidFill>
                            <a:schemeClr val="tx2"/>
                          </a:solidFill>
                        </a:rPr>
                        <a:t>Server Config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7361210"/>
                  </a:ext>
                </a:extLst>
              </a:tr>
              <a:tr h="187840">
                <a:tc>
                  <a:txBody>
                    <a:bodyPr/>
                    <a:lstStyle/>
                    <a:p>
                      <a:r>
                        <a:rPr lang="en-US" sz="1050" b="0" dirty="0">
                          <a:solidFill>
                            <a:schemeClr val="tx2"/>
                          </a:solidFill>
                        </a:rPr>
                        <a:t>NIC Config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6758719"/>
                  </a:ext>
                </a:extLst>
              </a:tr>
              <a:tr h="187840">
                <a:tc gridSpan="10">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440124"/>
                  </a:ext>
                </a:extLst>
              </a:tr>
              <a:tr h="187840">
                <a:tc>
                  <a:txBody>
                    <a:bodyPr/>
                    <a:lstStyle/>
                    <a:p>
                      <a:r>
                        <a:rPr lang="en-US" sz="1050" b="0" dirty="0">
                          <a:solidFill>
                            <a:schemeClr val="tx2"/>
                          </a:solidFill>
                        </a:rPr>
                        <a:t>Huawei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1288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1288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1288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2288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2488 V5/V6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9008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50" b="0" dirty="0">
                          <a:solidFill>
                            <a:schemeClr val="tx2"/>
                          </a:solidFill>
                        </a:rPr>
                        <a:t>9008 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4470753"/>
                  </a:ext>
                </a:extLst>
              </a:tr>
              <a:tr h="187840">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0627723"/>
                  </a:ext>
                </a:extLst>
              </a:tr>
              <a:tr h="187840">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5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973973"/>
                  </a:ext>
                </a:extLst>
              </a:tr>
            </a:tbl>
          </a:graphicData>
        </a:graphic>
      </p:graphicFrame>
    </p:spTree>
    <p:extLst>
      <p:ext uri="{BB962C8B-B14F-4D97-AF65-F5344CB8AC3E}">
        <p14:creationId xmlns:p14="http://schemas.microsoft.com/office/powerpoint/2010/main" val="219793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68">
            <a:extLst>
              <a:ext uri="{FF2B5EF4-FFF2-40B4-BE49-F238E27FC236}">
                <a16:creationId xmlns:a16="http://schemas.microsoft.com/office/drawing/2014/main" id="{687246E1-F564-4323-BC4C-C6DDCD639981}"/>
              </a:ext>
            </a:extLst>
          </p:cNvPr>
          <p:cNvSpPr/>
          <p:nvPr/>
        </p:nvSpPr>
        <p:spPr>
          <a:xfrm>
            <a:off x="6354088" y="1517590"/>
            <a:ext cx="4819930" cy="2134712"/>
          </a:xfrm>
          <a:prstGeom prst="rect">
            <a:avLst/>
          </a:prstGeom>
          <a:gradFill flip="none" rotWithShape="1">
            <a:gsLst>
              <a:gs pos="100000">
                <a:schemeClr val="bg1"/>
              </a:gs>
              <a:gs pos="100000">
                <a:srgbClr val="9FA0A0">
                  <a:alpha val="30000"/>
                </a:srgbClr>
              </a:gs>
            </a:gsLst>
            <a:path path="circle">
              <a:fillToRect l="37721" t="-19636" r="62278" b="119636"/>
            </a:path>
          </a:gradFill>
          <a:ln w="3175" cap="flat">
            <a:noFill/>
            <a:prstDash val="solid"/>
            <a:miter lim="800000"/>
          </a:ln>
          <a:effectLst/>
        </p:spPr>
        <p:txBody>
          <a:bodyPr wrap="square" lIns="12705" tIns="12705" rIns="12705" bIns="12705" numCol="1" anchor="ctr">
            <a:noAutofit/>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1D1D1A"/>
              </a:solidFill>
              <a:effectLst/>
              <a:uLnTx/>
              <a:uFillTx/>
              <a:ea typeface="微软雅黑"/>
              <a:cs typeface="Arial" panose="020B0604020202020204" pitchFamily="34" charset="0"/>
              <a:sym typeface="Arial" pitchFamily="34" charset="0"/>
            </a:endParaRPr>
          </a:p>
        </p:txBody>
      </p:sp>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8" name="矩形 68">
            <a:extLst>
              <a:ext uri="{FF2B5EF4-FFF2-40B4-BE49-F238E27FC236}">
                <a16:creationId xmlns:a16="http://schemas.microsoft.com/office/drawing/2014/main" id="{B2C177EE-6863-47F6-BF80-EDD734FC388D}"/>
              </a:ext>
            </a:extLst>
          </p:cNvPr>
          <p:cNvSpPr/>
          <p:nvPr/>
        </p:nvSpPr>
        <p:spPr>
          <a:xfrm>
            <a:off x="6354088" y="3695587"/>
            <a:ext cx="4819930" cy="2532504"/>
          </a:xfrm>
          <a:prstGeom prst="rect">
            <a:avLst/>
          </a:prstGeom>
          <a:gradFill flip="none" rotWithShape="1">
            <a:gsLst>
              <a:gs pos="100000">
                <a:srgbClr val="02FE38"/>
              </a:gs>
              <a:gs pos="100000">
                <a:srgbClr val="9FA0A0">
                  <a:alpha val="30000"/>
                </a:srgbClr>
              </a:gs>
            </a:gsLst>
            <a:path path="circle">
              <a:fillToRect l="37721" t="-19636" r="62278" b="119636"/>
            </a:path>
          </a:gradFill>
          <a:ln w="3175" cap="flat">
            <a:noFill/>
            <a:prstDash val="solid"/>
            <a:miter lim="800000"/>
          </a:ln>
          <a:effectLst/>
        </p:spPr>
        <p:txBody>
          <a:bodyPr wrap="square" lIns="12705" tIns="12705" rIns="12705" bIns="12705" numCol="1" anchor="ctr">
            <a:noAutofit/>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1D1D1A"/>
              </a:solidFill>
              <a:effectLst/>
              <a:uLnTx/>
              <a:uFillTx/>
              <a:ea typeface="微软雅黑"/>
              <a:cs typeface="Arial" panose="020B0604020202020204" pitchFamily="34" charset="0"/>
              <a:sym typeface="Arial" pitchFamily="34" charset="0"/>
            </a:endParaRPr>
          </a:p>
        </p:txBody>
      </p:sp>
      <p:sp>
        <p:nvSpPr>
          <p:cNvPr id="9" name="矩形 1">
            <a:extLst>
              <a:ext uri="{FF2B5EF4-FFF2-40B4-BE49-F238E27FC236}">
                <a16:creationId xmlns:a16="http://schemas.microsoft.com/office/drawing/2014/main" id="{AE3F41AD-168A-4D67-8107-D9D7A153A18C}"/>
              </a:ext>
            </a:extLst>
          </p:cNvPr>
          <p:cNvSpPr/>
          <p:nvPr/>
        </p:nvSpPr>
        <p:spPr>
          <a:xfrm>
            <a:off x="1084634" y="1527218"/>
            <a:ext cx="4520274" cy="4710500"/>
          </a:xfrm>
          <a:prstGeom prst="rect">
            <a:avLst/>
          </a:prstGeom>
          <a:gradFill flip="none" rotWithShape="1">
            <a:gsLst>
              <a:gs pos="100000">
                <a:srgbClr val="00B0F0"/>
              </a:gs>
              <a:gs pos="100000">
                <a:srgbClr val="9FA0A0">
                  <a:alpha val="30000"/>
                </a:srgbClr>
              </a:gs>
            </a:gsLst>
            <a:path path="circle">
              <a:fillToRect l="37721" t="-19636" r="62278" b="119636"/>
            </a:path>
          </a:gradFill>
          <a:ln w="3175" cap="flat">
            <a:noFill/>
            <a:prstDash val="solid"/>
            <a:miter lim="800000"/>
          </a:ln>
          <a:effectLst/>
        </p:spPr>
        <p:txBody>
          <a:bodyPr wrap="square" lIns="12705" tIns="12705" rIns="12705" bIns="12705" numCol="1" anchor="ctr">
            <a:noAutofit/>
          </a:bodyPr>
          <a:lstStyle/>
          <a:p>
            <a:pPr marL="0" marR="0" lvl="0" indent="0" defTabSz="914478"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dirty="0">
              <a:ln>
                <a:noFill/>
              </a:ln>
              <a:solidFill>
                <a:srgbClr val="1D1D1A"/>
              </a:solidFill>
              <a:effectLst/>
              <a:uLnTx/>
              <a:uFillTx/>
              <a:ea typeface="微软雅黑"/>
              <a:cs typeface="Arial" panose="020B0604020202020204" pitchFamily="34" charset="0"/>
              <a:sym typeface="Arial" pitchFamily="34" charset="0"/>
            </a:endParaRPr>
          </a:p>
        </p:txBody>
      </p:sp>
      <p:sp>
        <p:nvSpPr>
          <p:cNvPr id="10" name="文本框 16">
            <a:extLst>
              <a:ext uri="{FF2B5EF4-FFF2-40B4-BE49-F238E27FC236}">
                <a16:creationId xmlns:a16="http://schemas.microsoft.com/office/drawing/2014/main" id="{61FFACC7-697A-47AC-9B5D-55E204C100DA}"/>
              </a:ext>
            </a:extLst>
          </p:cNvPr>
          <p:cNvSpPr txBox="1">
            <a:spLocks noChangeArrowheads="1"/>
          </p:cNvSpPr>
          <p:nvPr/>
        </p:nvSpPr>
        <p:spPr bwMode="auto">
          <a:xfrm>
            <a:off x="3134609" y="2733060"/>
            <a:ext cx="7239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2016</a:t>
            </a:r>
            <a:endParaRPr kumimoji="0" lang="zh-CN" altLang="en-US"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11" name="文本框 11">
            <a:extLst>
              <a:ext uri="{FF2B5EF4-FFF2-40B4-BE49-F238E27FC236}">
                <a16:creationId xmlns:a16="http://schemas.microsoft.com/office/drawing/2014/main" id="{A9DBDB45-D05E-4819-A27C-9F0B60063240}"/>
              </a:ext>
            </a:extLst>
          </p:cNvPr>
          <p:cNvSpPr txBox="1">
            <a:spLocks noChangeArrowheads="1"/>
          </p:cNvSpPr>
          <p:nvPr/>
        </p:nvSpPr>
        <p:spPr bwMode="auto">
          <a:xfrm>
            <a:off x="3164426" y="1535604"/>
            <a:ext cx="5731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2001</a:t>
            </a:r>
            <a:endParaRPr kumimoji="0" lang="zh-CN" altLang="en-US"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12" name="椭圆 13">
            <a:extLst>
              <a:ext uri="{FF2B5EF4-FFF2-40B4-BE49-F238E27FC236}">
                <a16:creationId xmlns:a16="http://schemas.microsoft.com/office/drawing/2014/main" id="{8006D228-5847-463C-AEE9-91F8B80A3F18}"/>
              </a:ext>
            </a:extLst>
          </p:cNvPr>
          <p:cNvSpPr>
            <a:spLocks noChangeArrowheads="1"/>
          </p:cNvSpPr>
          <p:nvPr/>
        </p:nvSpPr>
        <p:spPr bwMode="auto">
          <a:xfrm>
            <a:off x="3427372" y="1814880"/>
            <a:ext cx="70605" cy="70604"/>
          </a:xfrm>
          <a:prstGeom prst="ellipse">
            <a:avLst/>
          </a:prstGeom>
          <a:solidFill>
            <a:srgbClr val="C7000A"/>
          </a:solidFill>
          <a:ln w="12700">
            <a:solidFill>
              <a:srgbClr val="C7000A"/>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endParaRPr>
          </a:p>
        </p:txBody>
      </p:sp>
      <p:cxnSp>
        <p:nvCxnSpPr>
          <p:cNvPr id="13" name="直接连接符 14">
            <a:extLst>
              <a:ext uri="{FF2B5EF4-FFF2-40B4-BE49-F238E27FC236}">
                <a16:creationId xmlns:a16="http://schemas.microsoft.com/office/drawing/2014/main" id="{C7DBA867-D8A2-4A5A-9C79-A021A25D6298}"/>
              </a:ext>
            </a:extLst>
          </p:cNvPr>
          <p:cNvCxnSpPr>
            <a:cxnSpLocks noChangeShapeType="1"/>
          </p:cNvCxnSpPr>
          <p:nvPr/>
        </p:nvCxnSpPr>
        <p:spPr bwMode="auto">
          <a:xfrm>
            <a:off x="3454042" y="1869805"/>
            <a:ext cx="0" cy="828000"/>
          </a:xfrm>
          <a:prstGeom prst="line">
            <a:avLst/>
          </a:prstGeom>
          <a:noFill/>
          <a:ln w="6350">
            <a:solidFill>
              <a:srgbClr val="C7000A"/>
            </a:solidFill>
            <a:prstDash val="dashDot"/>
            <a:round/>
            <a:headEnd/>
            <a:tailEnd/>
          </a:ln>
          <a:extLst>
            <a:ext uri="{909E8E84-426E-40DD-AFC4-6F175D3DCCD1}">
              <a14:hiddenFill xmlns:a14="http://schemas.microsoft.com/office/drawing/2010/main">
                <a:noFill/>
              </a14:hiddenFill>
            </a:ext>
          </a:extLst>
        </p:spPr>
      </p:cxnSp>
      <p:cxnSp>
        <p:nvCxnSpPr>
          <p:cNvPr id="14" name="直接连接符 17">
            <a:extLst>
              <a:ext uri="{FF2B5EF4-FFF2-40B4-BE49-F238E27FC236}">
                <a16:creationId xmlns:a16="http://schemas.microsoft.com/office/drawing/2014/main" id="{A5486172-EF6D-4EBF-B453-F472231F4CF5}"/>
              </a:ext>
            </a:extLst>
          </p:cNvPr>
          <p:cNvCxnSpPr>
            <a:cxnSpLocks noChangeShapeType="1"/>
          </p:cNvCxnSpPr>
          <p:nvPr/>
        </p:nvCxnSpPr>
        <p:spPr bwMode="auto">
          <a:xfrm>
            <a:off x="3454042" y="3130280"/>
            <a:ext cx="0" cy="504000"/>
          </a:xfrm>
          <a:prstGeom prst="line">
            <a:avLst/>
          </a:prstGeom>
          <a:noFill/>
          <a:ln w="6350">
            <a:solidFill>
              <a:srgbClr val="C7000A"/>
            </a:solidFill>
            <a:prstDash val="dashDot"/>
            <a:round/>
            <a:headEnd/>
            <a:tailEnd/>
          </a:ln>
          <a:extLst>
            <a:ext uri="{909E8E84-426E-40DD-AFC4-6F175D3DCCD1}">
              <a14:hiddenFill xmlns:a14="http://schemas.microsoft.com/office/drawing/2010/main">
                <a:noFill/>
              </a14:hiddenFill>
            </a:ext>
          </a:extLst>
        </p:spPr>
      </p:cxnSp>
      <p:sp>
        <p:nvSpPr>
          <p:cNvPr id="15" name="文本框 19">
            <a:extLst>
              <a:ext uri="{FF2B5EF4-FFF2-40B4-BE49-F238E27FC236}">
                <a16:creationId xmlns:a16="http://schemas.microsoft.com/office/drawing/2014/main" id="{635629A3-D810-467D-B27A-A323458895FE}"/>
              </a:ext>
            </a:extLst>
          </p:cNvPr>
          <p:cNvSpPr txBox="1">
            <a:spLocks noChangeArrowheads="1"/>
          </p:cNvSpPr>
          <p:nvPr/>
        </p:nvSpPr>
        <p:spPr bwMode="auto">
          <a:xfrm>
            <a:off x="3142547" y="4525824"/>
            <a:ext cx="72231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2019</a:t>
            </a:r>
            <a:endParaRPr kumimoji="0" lang="zh-CN" altLang="en-US"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cxnSp>
        <p:nvCxnSpPr>
          <p:cNvPr id="16" name="直接连接符 20">
            <a:extLst>
              <a:ext uri="{FF2B5EF4-FFF2-40B4-BE49-F238E27FC236}">
                <a16:creationId xmlns:a16="http://schemas.microsoft.com/office/drawing/2014/main" id="{03EB7055-B77E-45C9-889A-C34BEC8702E6}"/>
              </a:ext>
            </a:extLst>
          </p:cNvPr>
          <p:cNvCxnSpPr>
            <a:cxnSpLocks noChangeShapeType="1"/>
          </p:cNvCxnSpPr>
          <p:nvPr/>
        </p:nvCxnSpPr>
        <p:spPr bwMode="auto">
          <a:xfrm>
            <a:off x="3454042" y="4893227"/>
            <a:ext cx="0" cy="504000"/>
          </a:xfrm>
          <a:prstGeom prst="line">
            <a:avLst/>
          </a:prstGeom>
          <a:noFill/>
          <a:ln w="6350">
            <a:solidFill>
              <a:srgbClr val="C7000A"/>
            </a:solidFill>
            <a:prstDash val="dashDot"/>
            <a:round/>
            <a:headEnd/>
            <a:tailEnd/>
          </a:ln>
          <a:extLst>
            <a:ext uri="{909E8E84-426E-40DD-AFC4-6F175D3DCCD1}">
              <a14:hiddenFill xmlns:a14="http://schemas.microsoft.com/office/drawing/2010/main">
                <a:noFill/>
              </a14:hiddenFill>
            </a:ext>
          </a:extLst>
        </p:spPr>
      </p:cxnSp>
      <p:sp>
        <p:nvSpPr>
          <p:cNvPr id="17" name="文本框 22">
            <a:extLst>
              <a:ext uri="{FF2B5EF4-FFF2-40B4-BE49-F238E27FC236}">
                <a16:creationId xmlns:a16="http://schemas.microsoft.com/office/drawing/2014/main" id="{FA316711-4705-499A-A5FB-00B54C4BC8B2}"/>
              </a:ext>
            </a:extLst>
          </p:cNvPr>
          <p:cNvSpPr txBox="1">
            <a:spLocks noChangeArrowheads="1"/>
          </p:cNvSpPr>
          <p:nvPr/>
        </p:nvSpPr>
        <p:spPr bwMode="auto">
          <a:xfrm>
            <a:off x="3180647" y="5391777"/>
            <a:ext cx="7239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2020</a:t>
            </a:r>
            <a:endParaRPr kumimoji="0" lang="zh-CN" altLang="en-US"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18" name="文本框 27">
            <a:extLst>
              <a:ext uri="{FF2B5EF4-FFF2-40B4-BE49-F238E27FC236}">
                <a16:creationId xmlns:a16="http://schemas.microsoft.com/office/drawing/2014/main" id="{9A25855A-9F57-4104-AC82-E73328BFF779}"/>
              </a:ext>
            </a:extLst>
          </p:cNvPr>
          <p:cNvSpPr txBox="1">
            <a:spLocks noChangeArrowheads="1"/>
          </p:cNvSpPr>
          <p:nvPr/>
        </p:nvSpPr>
        <p:spPr bwMode="auto">
          <a:xfrm>
            <a:off x="1200118" y="1953399"/>
            <a:ext cx="22539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In 2001, signed a strategic partnership.</a:t>
            </a:r>
            <a:endParaRPr kumimoji="0" lang="zh-CN" altLang="en-US"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19" name="文本框 16">
            <a:extLst>
              <a:ext uri="{FF2B5EF4-FFF2-40B4-BE49-F238E27FC236}">
                <a16:creationId xmlns:a16="http://schemas.microsoft.com/office/drawing/2014/main" id="{4019DF5A-B55F-4B33-9D5C-63DCCAE83213}"/>
              </a:ext>
            </a:extLst>
          </p:cNvPr>
          <p:cNvSpPr txBox="1">
            <a:spLocks noChangeArrowheads="1"/>
          </p:cNvSpPr>
          <p:nvPr/>
        </p:nvSpPr>
        <p:spPr bwMode="auto">
          <a:xfrm>
            <a:off x="3134609" y="3599353"/>
            <a:ext cx="72390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2017</a:t>
            </a:r>
            <a:endParaRPr kumimoji="0" lang="zh-CN" altLang="en-US" sz="13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cxnSp>
        <p:nvCxnSpPr>
          <p:cNvPr id="20" name="直接连接符 17">
            <a:extLst>
              <a:ext uri="{FF2B5EF4-FFF2-40B4-BE49-F238E27FC236}">
                <a16:creationId xmlns:a16="http://schemas.microsoft.com/office/drawing/2014/main" id="{3273AF18-C486-4233-B9B5-FDC9C55250D4}"/>
              </a:ext>
            </a:extLst>
          </p:cNvPr>
          <p:cNvCxnSpPr>
            <a:cxnSpLocks noChangeShapeType="1"/>
          </p:cNvCxnSpPr>
          <p:nvPr/>
        </p:nvCxnSpPr>
        <p:spPr bwMode="auto">
          <a:xfrm>
            <a:off x="3454042" y="4006512"/>
            <a:ext cx="0" cy="504000"/>
          </a:xfrm>
          <a:prstGeom prst="line">
            <a:avLst/>
          </a:prstGeom>
          <a:noFill/>
          <a:ln w="6350">
            <a:solidFill>
              <a:srgbClr val="C7000A"/>
            </a:solidFill>
            <a:prstDash val="dashDot"/>
            <a:round/>
            <a:headEnd/>
            <a:tailEnd/>
          </a:ln>
          <a:extLst>
            <a:ext uri="{909E8E84-426E-40DD-AFC4-6F175D3DCCD1}">
              <a14:hiddenFill xmlns:a14="http://schemas.microsoft.com/office/drawing/2010/main">
                <a:noFill/>
              </a14:hiddenFill>
            </a:ext>
          </a:extLst>
        </p:spPr>
      </p:cxnSp>
      <p:cxnSp>
        <p:nvCxnSpPr>
          <p:cNvPr id="21" name="直接连接符 17">
            <a:extLst>
              <a:ext uri="{FF2B5EF4-FFF2-40B4-BE49-F238E27FC236}">
                <a16:creationId xmlns:a16="http://schemas.microsoft.com/office/drawing/2014/main" id="{80B38A6D-3FE5-4EFD-AB28-E22DEBEF7116}"/>
              </a:ext>
            </a:extLst>
          </p:cNvPr>
          <p:cNvCxnSpPr>
            <a:cxnSpLocks noChangeShapeType="1"/>
          </p:cNvCxnSpPr>
          <p:nvPr/>
        </p:nvCxnSpPr>
        <p:spPr bwMode="auto">
          <a:xfrm>
            <a:off x="3454042" y="5762554"/>
            <a:ext cx="0" cy="453766"/>
          </a:xfrm>
          <a:prstGeom prst="line">
            <a:avLst/>
          </a:prstGeom>
          <a:noFill/>
          <a:ln w="6350">
            <a:solidFill>
              <a:srgbClr val="C7000A"/>
            </a:solidFill>
            <a:prstDash val="dashDot"/>
            <a:round/>
            <a:headEnd/>
            <a:tailEnd/>
          </a:ln>
          <a:extLst>
            <a:ext uri="{909E8E84-426E-40DD-AFC4-6F175D3DCCD1}">
              <a14:hiddenFill xmlns:a14="http://schemas.microsoft.com/office/drawing/2010/main">
                <a:noFill/>
              </a14:hiddenFill>
            </a:ext>
          </a:extLst>
        </p:spPr>
      </p:cxnSp>
      <p:pic>
        <p:nvPicPr>
          <p:cNvPr id="22" name="图片 14" descr="iphone 1492.JPG">
            <a:extLst>
              <a:ext uri="{FF2B5EF4-FFF2-40B4-BE49-F238E27FC236}">
                <a16:creationId xmlns:a16="http://schemas.microsoft.com/office/drawing/2014/main" id="{CDD2E628-CD74-4717-B8EF-186B60D91B7C}"/>
              </a:ext>
            </a:extLst>
          </p:cNvPr>
          <p:cNvPicPr>
            <a:picLocks noChangeAspect="1"/>
          </p:cNvPicPr>
          <p:nvPr/>
        </p:nvPicPr>
        <p:blipFill>
          <a:blip r:embed="rId3" cstate="print">
            <a:lum bright="23000" contrast="39000"/>
            <a:extLst>
              <a:ext uri="{28A0092B-C50C-407E-A947-70E740481C1C}">
                <a14:useLocalDpi xmlns:a14="http://schemas.microsoft.com/office/drawing/2010/main" val="0"/>
              </a:ext>
            </a:extLst>
          </a:blip>
          <a:srcRect/>
          <a:stretch>
            <a:fillRect/>
          </a:stretch>
        </p:blipFill>
        <p:spPr bwMode="auto">
          <a:xfrm>
            <a:off x="3746799" y="2012051"/>
            <a:ext cx="1012478" cy="593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3" name="文本框 27">
            <a:extLst>
              <a:ext uri="{FF2B5EF4-FFF2-40B4-BE49-F238E27FC236}">
                <a16:creationId xmlns:a16="http://schemas.microsoft.com/office/drawing/2014/main" id="{A18697C1-D66C-49B8-9F5B-51B69D68DBC1}"/>
              </a:ext>
            </a:extLst>
          </p:cNvPr>
          <p:cNvSpPr txBox="1">
            <a:spLocks noChangeArrowheads="1"/>
          </p:cNvSpPr>
          <p:nvPr/>
        </p:nvSpPr>
        <p:spPr bwMode="auto">
          <a:xfrm>
            <a:off x="1283925" y="3878348"/>
            <a:ext cx="19260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Jointly hold CTO summits to start strategic cooperation in AI, edge computing, and cloud computing.</a:t>
            </a:r>
          </a:p>
        </p:txBody>
      </p:sp>
      <p:sp>
        <p:nvSpPr>
          <p:cNvPr id="24" name="文本框 27">
            <a:extLst>
              <a:ext uri="{FF2B5EF4-FFF2-40B4-BE49-F238E27FC236}">
                <a16:creationId xmlns:a16="http://schemas.microsoft.com/office/drawing/2014/main" id="{146E7972-2381-4221-9403-FBE4B187288F}"/>
              </a:ext>
            </a:extLst>
          </p:cNvPr>
          <p:cNvSpPr txBox="1">
            <a:spLocks noChangeArrowheads="1"/>
          </p:cNvSpPr>
          <p:nvPr/>
        </p:nvSpPr>
        <p:spPr bwMode="auto">
          <a:xfrm>
            <a:off x="3691531" y="2920384"/>
            <a:ext cx="20097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Joint launch of KunLun, 32-socket mission-critical server.</a:t>
            </a:r>
          </a:p>
          <a:p>
            <a:pPr marL="0" marR="0" lvl="0" indent="0" defTabSz="914478" eaLnBrk="1" fontAlgn="auto" latinLnBrk="0" hangingPunct="1">
              <a:lnSpc>
                <a:spcPct val="100000"/>
              </a:lnSpc>
              <a:spcBef>
                <a:spcPts val="0"/>
              </a:spcBef>
              <a:spcAft>
                <a:spcPts val="0"/>
              </a:spcAft>
              <a:buClrTx/>
              <a:buSzTx/>
              <a:buFontTx/>
              <a:buNone/>
              <a:tabLst/>
              <a:defRPr/>
            </a:pPr>
            <a:endPar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Set up a joint innovation computing center in Hangzhou.</a:t>
            </a:r>
          </a:p>
        </p:txBody>
      </p:sp>
      <p:sp>
        <p:nvSpPr>
          <p:cNvPr id="25" name="文本框 27">
            <a:extLst>
              <a:ext uri="{FF2B5EF4-FFF2-40B4-BE49-F238E27FC236}">
                <a16:creationId xmlns:a16="http://schemas.microsoft.com/office/drawing/2014/main" id="{617ED3A0-0730-4AC7-ACD7-AC955DAA05A4}"/>
              </a:ext>
            </a:extLst>
          </p:cNvPr>
          <p:cNvSpPr txBox="1">
            <a:spLocks noChangeArrowheads="1"/>
          </p:cNvSpPr>
          <p:nvPr/>
        </p:nvSpPr>
        <p:spPr bwMode="auto">
          <a:xfrm>
            <a:off x="3644631" y="4855892"/>
            <a:ext cx="1867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Jointly released the second-generation Intel Xeon scalable processor-based FusionServer Pro intelligent server.</a:t>
            </a:r>
            <a:endParaRPr kumimoji="0" lang="zh-CN" altLang="en-US"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26" name="文本框 27">
            <a:extLst>
              <a:ext uri="{FF2B5EF4-FFF2-40B4-BE49-F238E27FC236}">
                <a16:creationId xmlns:a16="http://schemas.microsoft.com/office/drawing/2014/main" id="{190A8791-DA1C-4D4C-8F59-0037D2CA73D3}"/>
              </a:ext>
            </a:extLst>
          </p:cNvPr>
          <p:cNvSpPr txBox="1">
            <a:spLocks noChangeArrowheads="1"/>
          </p:cNvSpPr>
          <p:nvPr/>
        </p:nvSpPr>
        <p:spPr bwMode="auto">
          <a:xfrm>
            <a:off x="1233297" y="5708489"/>
            <a:ext cx="20097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3851"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FusionServer Pro intelligent server based on the third-generation Intel Xeon scalable processor.</a:t>
            </a:r>
          </a:p>
        </p:txBody>
      </p:sp>
      <p:pic>
        <p:nvPicPr>
          <p:cNvPr id="27" name="图片 104" descr="C:\Users\g00275608\Desktop\08_A9461.JPG">
            <a:extLst>
              <a:ext uri="{FF2B5EF4-FFF2-40B4-BE49-F238E27FC236}">
                <a16:creationId xmlns:a16="http://schemas.microsoft.com/office/drawing/2014/main" id="{DE60FA42-C2DD-4103-A4CD-9EE50A7234B4}"/>
              </a:ext>
            </a:extLst>
          </p:cNvPr>
          <p:cNvPicPr/>
          <p:nvPr/>
        </p:nvPicPr>
        <p:blipFill>
          <a:blip r:embed="rId4" cstate="print"/>
          <a:srcRect/>
          <a:stretch>
            <a:fillRect/>
          </a:stretch>
        </p:blipFill>
        <p:spPr bwMode="auto">
          <a:xfrm>
            <a:off x="2201912" y="3000734"/>
            <a:ext cx="874305" cy="558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1700175640">
            <a:extLst>
              <a:ext uri="{FF2B5EF4-FFF2-40B4-BE49-F238E27FC236}">
                <a16:creationId xmlns:a16="http://schemas.microsoft.com/office/drawing/2014/main" id="{DB83EF97-C072-4E05-BEF4-C0C4AA28E0E3}"/>
              </a:ext>
            </a:extLst>
          </p:cNvPr>
          <p:cNvSpPr/>
          <p:nvPr/>
        </p:nvSpPr>
        <p:spPr>
          <a:xfrm>
            <a:off x="2739422" y="2433239"/>
            <a:ext cx="365371" cy="149535"/>
          </a:xfrm>
          <a:prstGeom prst="rect">
            <a:avLst/>
          </a:prstGeom>
        </p:spPr>
        <p:txBody>
          <a:bodyPr wrap="square" lIns="0" tIns="0" rIns="0" bIns="0" anchor="ctr">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972" b="1"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a:t>
            </a:r>
            <a:endParaRPr kumimoji="0" lang="en-US" sz="972" b="1"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endParaRPr>
          </a:p>
        </p:txBody>
      </p:sp>
      <p:pic>
        <p:nvPicPr>
          <p:cNvPr id="29" name="图片 107">
            <a:extLst>
              <a:ext uri="{FF2B5EF4-FFF2-40B4-BE49-F238E27FC236}">
                <a16:creationId xmlns:a16="http://schemas.microsoft.com/office/drawing/2014/main" id="{29E8A715-F89C-4705-8A1C-F25AF09B2EE6}"/>
              </a:ext>
            </a:extLst>
          </p:cNvPr>
          <p:cNvPicPr>
            <a:picLocks noChangeAspect="1"/>
          </p:cNvPicPr>
          <p:nvPr/>
        </p:nvPicPr>
        <p:blipFill>
          <a:blip r:embed="rId5">
            <a:lum bright="23000" contrast="39000"/>
          </a:blip>
          <a:stretch>
            <a:fillRect/>
          </a:stretch>
        </p:blipFill>
        <p:spPr>
          <a:xfrm>
            <a:off x="3737599" y="3872587"/>
            <a:ext cx="1172401" cy="652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图片 108" descr="C:\Users\z00316229\Desktop\当天新闻发稿\发布仪式.jpg">
            <a:extLst>
              <a:ext uri="{FF2B5EF4-FFF2-40B4-BE49-F238E27FC236}">
                <a16:creationId xmlns:a16="http://schemas.microsoft.com/office/drawing/2014/main" id="{A76534D1-6A0F-436D-A8E9-22586EAC70F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8077" y="4791650"/>
            <a:ext cx="1095154" cy="652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图片 110">
            <a:extLst>
              <a:ext uri="{FF2B5EF4-FFF2-40B4-BE49-F238E27FC236}">
                <a16:creationId xmlns:a16="http://schemas.microsoft.com/office/drawing/2014/main" id="{B2536EB1-B149-46BE-8D85-EEB1619542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4302" y="5537972"/>
            <a:ext cx="1381061" cy="776847"/>
          </a:xfrm>
          <a:prstGeom prst="rect">
            <a:avLst/>
          </a:prstGeom>
        </p:spPr>
      </p:pic>
      <p:grpSp>
        <p:nvGrpSpPr>
          <p:cNvPr id="32" name="组合 7">
            <a:extLst>
              <a:ext uri="{FF2B5EF4-FFF2-40B4-BE49-F238E27FC236}">
                <a16:creationId xmlns:a16="http://schemas.microsoft.com/office/drawing/2014/main" id="{FB15A15C-15BA-4F0A-ADDC-738AAC8BD6E6}"/>
              </a:ext>
            </a:extLst>
          </p:cNvPr>
          <p:cNvGrpSpPr/>
          <p:nvPr/>
        </p:nvGrpSpPr>
        <p:grpSpPr>
          <a:xfrm>
            <a:off x="6565653" y="4327696"/>
            <a:ext cx="1374661" cy="1349242"/>
            <a:chOff x="6498148" y="4053030"/>
            <a:chExt cx="1374661" cy="1349242"/>
          </a:xfrm>
        </p:grpSpPr>
        <p:sp>
          <p:nvSpPr>
            <p:cNvPr id="69" name="文本框 114">
              <a:extLst>
                <a:ext uri="{FF2B5EF4-FFF2-40B4-BE49-F238E27FC236}">
                  <a16:creationId xmlns:a16="http://schemas.microsoft.com/office/drawing/2014/main" id="{130A122C-2D89-430C-88BA-70DCF35D171C}"/>
                </a:ext>
              </a:extLst>
            </p:cNvPr>
            <p:cNvSpPr txBox="1"/>
            <p:nvPr/>
          </p:nvSpPr>
          <p:spPr>
            <a:xfrm>
              <a:off x="6498148" y="4848274"/>
              <a:ext cx="1374661" cy="553998"/>
            </a:xfrm>
            <a:prstGeom prst="rect">
              <a:avLst/>
            </a:prstGeom>
            <a:noFill/>
            <a:ln>
              <a:noFill/>
            </a:ln>
          </p:spPr>
          <p:txBody>
            <a:bodyPr vert="horz" wrap="square" rtlCol="0">
              <a:spAutoFit/>
            </a:bodyPr>
            <a:lstStyle/>
            <a:p>
              <a:pPr marL="0" marR="0" lvl="0" indent="0" algn="ctr" defTabSz="386868" eaLnBrk="1" fontAlgn="auto" latinLnBrk="0" hangingPunct="0">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Intel's latest technologies and products</a:t>
              </a:r>
              <a:endParaRPr kumimoji="0" lang="zh-CN" altLang="en-US"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endParaRPr>
            </a:p>
          </p:txBody>
        </p:sp>
        <p:pic>
          <p:nvPicPr>
            <p:cNvPr id="70" name="Picture 2" descr="C:\Users\w00344935.CHINA\AppData\Roaming\eSpace_Desktop\UserData\w00344935\imagefiles\originalImgfiles\4BC7CC68-8CD4-4E9E-8967-07D9CFAACB59.png">
              <a:extLst>
                <a:ext uri="{FF2B5EF4-FFF2-40B4-BE49-F238E27FC236}">
                  <a16:creationId xmlns:a16="http://schemas.microsoft.com/office/drawing/2014/main" id="{4FFC5A47-5A4F-4EC0-A919-22225C23F8C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4438" y="4053030"/>
              <a:ext cx="1054425" cy="82431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3" name="组合 5">
            <a:extLst>
              <a:ext uri="{FF2B5EF4-FFF2-40B4-BE49-F238E27FC236}">
                <a16:creationId xmlns:a16="http://schemas.microsoft.com/office/drawing/2014/main" id="{57DCBA27-0C42-4272-9A40-0792106202B9}"/>
              </a:ext>
            </a:extLst>
          </p:cNvPr>
          <p:cNvGrpSpPr/>
          <p:nvPr/>
        </p:nvGrpSpPr>
        <p:grpSpPr>
          <a:xfrm>
            <a:off x="8102219" y="3782155"/>
            <a:ext cx="1478754" cy="1197198"/>
            <a:chOff x="8265795" y="3278616"/>
            <a:chExt cx="1478754" cy="1197198"/>
          </a:xfrm>
        </p:grpSpPr>
        <p:pic>
          <p:nvPicPr>
            <p:cNvPr id="67" name="Picture 1">
              <a:extLst>
                <a:ext uri="{FF2B5EF4-FFF2-40B4-BE49-F238E27FC236}">
                  <a16:creationId xmlns:a16="http://schemas.microsoft.com/office/drawing/2014/main" id="{C9393F40-A775-443F-B31F-26B581D1C24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30714" y="3278616"/>
              <a:ext cx="663096" cy="808536"/>
            </a:xfrm>
            <a:prstGeom prst="rect">
              <a:avLst/>
            </a:prstGeom>
            <a:ln>
              <a:noFill/>
            </a:ln>
          </p:spPr>
        </p:pic>
        <p:sp>
          <p:nvSpPr>
            <p:cNvPr id="68" name="文本框 117">
              <a:extLst>
                <a:ext uri="{FF2B5EF4-FFF2-40B4-BE49-F238E27FC236}">
                  <a16:creationId xmlns:a16="http://schemas.microsoft.com/office/drawing/2014/main" id="{9E483AEF-BE4B-4E86-8817-DD91D57AE5E5}"/>
                </a:ext>
              </a:extLst>
            </p:cNvPr>
            <p:cNvSpPr txBox="1"/>
            <p:nvPr/>
          </p:nvSpPr>
          <p:spPr>
            <a:xfrm>
              <a:off x="8265795" y="4075704"/>
              <a:ext cx="1478754" cy="400110"/>
            </a:xfrm>
            <a:prstGeom prst="rect">
              <a:avLst/>
            </a:prstGeom>
            <a:noFill/>
            <a:ln>
              <a:noFill/>
            </a:ln>
          </p:spPr>
          <p:txBody>
            <a:bodyPr vert="horz" wrap="square" rtlCol="0">
              <a:spAutoFit/>
            </a:bodyPr>
            <a:lstStyle/>
            <a:p>
              <a:pPr marL="0" marR="0" lvl="0" indent="0" algn="ctr" defTabSz="386868" eaLnBrk="1" fontAlgn="auto" latinLnBrk="0" hangingPunct="0">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Cascade Lake Refresh Processor</a:t>
              </a:r>
            </a:p>
          </p:txBody>
        </p:sp>
      </p:grpSp>
      <p:grpSp>
        <p:nvGrpSpPr>
          <p:cNvPr id="34" name="组合 6">
            <a:extLst>
              <a:ext uri="{FF2B5EF4-FFF2-40B4-BE49-F238E27FC236}">
                <a16:creationId xmlns:a16="http://schemas.microsoft.com/office/drawing/2014/main" id="{9F44BCA7-EEAF-4EC2-A9FE-EB4D3A64F59B}"/>
              </a:ext>
            </a:extLst>
          </p:cNvPr>
          <p:cNvGrpSpPr/>
          <p:nvPr/>
        </p:nvGrpSpPr>
        <p:grpSpPr>
          <a:xfrm>
            <a:off x="7965840" y="5100356"/>
            <a:ext cx="1714711" cy="1127734"/>
            <a:chOff x="8176110" y="4825691"/>
            <a:chExt cx="1714711" cy="1127734"/>
          </a:xfrm>
        </p:grpSpPr>
        <p:pic>
          <p:nvPicPr>
            <p:cNvPr id="65" name="Picture 2" descr="C:\Users\w00344935.CHINA\AppData\Roaming\eSpace_Desktop\UserData\w00344935\imagefiles\originalImgfiles\A0455E5C-5A44-4836-85B0-6CB35DC98A80.png">
              <a:extLst>
                <a:ext uri="{FF2B5EF4-FFF2-40B4-BE49-F238E27FC236}">
                  <a16:creationId xmlns:a16="http://schemas.microsoft.com/office/drawing/2014/main" id="{5AEBED6F-9884-44A2-98F1-05D86F0C14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86531" y="4825691"/>
              <a:ext cx="736562" cy="7232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6" name="文本框 120">
              <a:extLst>
                <a:ext uri="{FF2B5EF4-FFF2-40B4-BE49-F238E27FC236}">
                  <a16:creationId xmlns:a16="http://schemas.microsoft.com/office/drawing/2014/main" id="{DA9C1145-CADB-4E1D-A276-96D155B173ED}"/>
                </a:ext>
              </a:extLst>
            </p:cNvPr>
            <p:cNvSpPr txBox="1"/>
            <p:nvPr/>
          </p:nvSpPr>
          <p:spPr>
            <a:xfrm>
              <a:off x="8176110" y="5553315"/>
              <a:ext cx="1714711" cy="400110"/>
            </a:xfrm>
            <a:prstGeom prst="rect">
              <a:avLst/>
            </a:prstGeom>
            <a:noFill/>
            <a:ln>
              <a:noFill/>
            </a:ln>
          </p:spPr>
          <p:txBody>
            <a:bodyPr vert="horz" wrap="square" rtlCol="0">
              <a:spAutoFit/>
            </a:bodyPr>
            <a:lstStyle/>
            <a:p>
              <a:pPr marL="0" marR="0" lvl="0" indent="0" algn="ctr" defTabSz="386868" eaLnBrk="1" fontAlgn="auto" latinLnBrk="0" hangingPunct="0">
                <a:lnSpc>
                  <a:spcPct val="100000"/>
                </a:lnSpc>
                <a:spcBef>
                  <a:spcPts val="0"/>
                </a:spcBef>
                <a:spcAft>
                  <a:spcPts val="0"/>
                </a:spcAft>
                <a:buClrTx/>
                <a:buSzTx/>
                <a:buFontTx/>
                <a:buNone/>
                <a:tabLst/>
                <a:defRPr/>
              </a:pPr>
              <a:r>
                <a:rPr kumimoji="0" lang="it-IT"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3rd Generation Intel</a:t>
              </a: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 </a:t>
              </a:r>
              <a:r>
                <a:rPr kumimoji="0" lang="en-US" altLang="zh-CN" sz="1000" b="0" i="0" u="none" strike="noStrike" kern="0" cap="none" spc="0" normalizeH="0" baseline="30000" noProof="0" dirty="0">
                  <a:ln>
                    <a:noFill/>
                  </a:ln>
                  <a:solidFill>
                    <a:srgbClr val="1D1D1A"/>
                  </a:solidFill>
                  <a:effectLst/>
                  <a:uLnTx/>
                  <a:uFillTx/>
                  <a:ea typeface="微软雅黑" panose="020B0503020204020204" pitchFamily="34" charset="-122"/>
                  <a:cs typeface="Arial" panose="020B0604020202020204" pitchFamily="34" charset="0"/>
                </a:rPr>
                <a:t>®</a:t>
              </a: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 </a:t>
              </a:r>
              <a:r>
                <a:rPr kumimoji="0" lang="it-IT"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Xeon</a:t>
              </a: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 </a:t>
              </a:r>
              <a:r>
                <a:rPr kumimoji="0" lang="en-US" altLang="zh-CN" sz="1000" b="0" i="0" u="none" strike="noStrike" kern="0" cap="none" spc="0" normalizeH="0" baseline="30000" noProof="0" dirty="0">
                  <a:ln>
                    <a:noFill/>
                  </a:ln>
                  <a:solidFill>
                    <a:srgbClr val="1D1D1A"/>
                  </a:solidFill>
                  <a:effectLst/>
                  <a:uLnTx/>
                  <a:uFillTx/>
                  <a:ea typeface="微软雅黑" panose="020B0503020204020204" pitchFamily="34" charset="-122"/>
                  <a:cs typeface="Arial" panose="020B0604020202020204" pitchFamily="34" charset="0"/>
                </a:rPr>
                <a:t>®</a:t>
              </a: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 </a:t>
              </a:r>
              <a:r>
                <a:rPr kumimoji="0" lang="it-IT"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scalable processor</a:t>
              </a:r>
              <a:endParaRPr kumimoji="0" lang="zh-CN" altLang="en-US"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endParaRPr>
            </a:p>
          </p:txBody>
        </p:sp>
      </p:grpSp>
      <p:grpSp>
        <p:nvGrpSpPr>
          <p:cNvPr id="35" name="组合 4">
            <a:extLst>
              <a:ext uri="{FF2B5EF4-FFF2-40B4-BE49-F238E27FC236}">
                <a16:creationId xmlns:a16="http://schemas.microsoft.com/office/drawing/2014/main" id="{639F9C7C-B7DC-401B-BBEF-01BAD6C95631}"/>
              </a:ext>
            </a:extLst>
          </p:cNvPr>
          <p:cNvGrpSpPr/>
          <p:nvPr/>
        </p:nvGrpSpPr>
        <p:grpSpPr>
          <a:xfrm>
            <a:off x="9397089" y="4241345"/>
            <a:ext cx="1658094" cy="1281704"/>
            <a:chOff x="10077782" y="4104985"/>
            <a:chExt cx="1658094" cy="1281704"/>
          </a:xfrm>
        </p:grpSpPr>
        <p:pic>
          <p:nvPicPr>
            <p:cNvPr id="63" name="Picture 11">
              <a:extLst>
                <a:ext uri="{FF2B5EF4-FFF2-40B4-BE49-F238E27FC236}">
                  <a16:creationId xmlns:a16="http://schemas.microsoft.com/office/drawing/2014/main" id="{9E72A617-5FD5-470F-A011-35E347E1DD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385693" y="4104985"/>
              <a:ext cx="1071734" cy="883767"/>
            </a:xfrm>
            <a:prstGeom prst="rect">
              <a:avLst/>
            </a:prstGeom>
            <a:ln>
              <a:noFill/>
            </a:ln>
          </p:spPr>
        </p:pic>
        <p:sp>
          <p:nvSpPr>
            <p:cNvPr id="64" name="文本框 121">
              <a:extLst>
                <a:ext uri="{FF2B5EF4-FFF2-40B4-BE49-F238E27FC236}">
                  <a16:creationId xmlns:a16="http://schemas.microsoft.com/office/drawing/2014/main" id="{F96ADD2B-B2F0-445D-9A35-5AF84D95E146}"/>
                </a:ext>
              </a:extLst>
            </p:cNvPr>
            <p:cNvSpPr txBox="1"/>
            <p:nvPr/>
          </p:nvSpPr>
          <p:spPr>
            <a:xfrm>
              <a:off x="10077782" y="4986579"/>
              <a:ext cx="1658094" cy="400110"/>
            </a:xfrm>
            <a:prstGeom prst="rect">
              <a:avLst/>
            </a:prstGeom>
            <a:noFill/>
            <a:ln>
              <a:noFill/>
            </a:ln>
          </p:spPr>
          <p:txBody>
            <a:bodyPr vert="horz" wrap="square" rtlCol="0">
              <a:spAutoFit/>
            </a:bodyPr>
            <a:lstStyle/>
            <a:p>
              <a:pPr marL="0" marR="0" lvl="0" indent="0" algn="ctr" defTabSz="1432846"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Intel</a:t>
              </a:r>
              <a:r>
                <a:rPr kumimoji="0" lang="en-US" altLang="zh-CN" sz="1000" b="0" i="0" u="none" strike="noStrike" kern="0" cap="none" spc="0" normalizeH="0" baseline="30000" noProof="0" dirty="0">
                  <a:ln>
                    <a:noFill/>
                  </a:ln>
                  <a:solidFill>
                    <a:srgbClr val="1D1D1A"/>
                  </a:solidFill>
                  <a:effectLst/>
                  <a:uLnTx/>
                  <a:uFillTx/>
                  <a:ea typeface="微软雅黑" panose="020B0503020204020204" pitchFamily="34" charset="-122"/>
                  <a:cs typeface="Arial" panose="020B0604020202020204" pitchFamily="34" charset="0"/>
                </a:rPr>
                <a:t>®</a:t>
              </a:r>
              <a:r>
                <a:rPr kumimoji="0" lang="en-US" altLang="zh-CN"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 Optane™ Persistent Memory</a:t>
              </a:r>
              <a:endParaRPr kumimoji="0" lang="zh-CN" altLang="en-US" sz="1000"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endParaRPr>
            </a:p>
          </p:txBody>
        </p:sp>
      </p:grpSp>
      <p:sp>
        <p:nvSpPr>
          <p:cNvPr id="36" name="文本框 129">
            <a:extLst>
              <a:ext uri="{FF2B5EF4-FFF2-40B4-BE49-F238E27FC236}">
                <a16:creationId xmlns:a16="http://schemas.microsoft.com/office/drawing/2014/main" id="{5239B024-5465-42CE-83ED-7FBEA88538DC}"/>
              </a:ext>
            </a:extLst>
          </p:cNvPr>
          <p:cNvSpPr txBox="1"/>
          <p:nvPr/>
        </p:nvSpPr>
        <p:spPr>
          <a:xfrm>
            <a:off x="6414976" y="1635356"/>
            <a:ext cx="4640194" cy="246125"/>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de-DE" altLang="zh-CN" sz="1599"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rPr>
              <a:t>Huawei FusionServer Pro Intelligent Server</a:t>
            </a:r>
            <a:endParaRPr kumimoji="0" lang="zh-CN" altLang="en-US" sz="1599" b="0" i="0" u="none" strike="noStrike" kern="0" cap="none" spc="0" normalizeH="0" baseline="0" noProof="0" dirty="0">
              <a:ln>
                <a:noFill/>
              </a:ln>
              <a:solidFill>
                <a:srgbClr val="00B0F0"/>
              </a:solidFill>
              <a:effectLst/>
              <a:uLnTx/>
              <a:uFillTx/>
              <a:ea typeface="微软雅黑" panose="020B0503020204020204" pitchFamily="34" charset="-122"/>
              <a:cs typeface="Arial" panose="020B0604020202020204" pitchFamily="34" charset="0"/>
            </a:endParaRPr>
          </a:p>
        </p:txBody>
      </p:sp>
      <p:grpSp>
        <p:nvGrpSpPr>
          <p:cNvPr id="37" name="组合 3">
            <a:extLst>
              <a:ext uri="{FF2B5EF4-FFF2-40B4-BE49-F238E27FC236}">
                <a16:creationId xmlns:a16="http://schemas.microsoft.com/office/drawing/2014/main" id="{1EE012D1-B27E-4693-92E6-F62215744272}"/>
              </a:ext>
            </a:extLst>
          </p:cNvPr>
          <p:cNvGrpSpPr/>
          <p:nvPr/>
        </p:nvGrpSpPr>
        <p:grpSpPr>
          <a:xfrm>
            <a:off x="6490943" y="2126922"/>
            <a:ext cx="1080000" cy="1080000"/>
            <a:chOff x="6277593" y="1687511"/>
            <a:chExt cx="1492408" cy="1491984"/>
          </a:xfrm>
        </p:grpSpPr>
        <p:sp>
          <p:nvSpPr>
            <p:cNvPr id="60" name="文本框 123">
              <a:extLst>
                <a:ext uri="{FF2B5EF4-FFF2-40B4-BE49-F238E27FC236}">
                  <a16:creationId xmlns:a16="http://schemas.microsoft.com/office/drawing/2014/main" id="{A5B11A99-F725-410E-BE1B-580781251EB2}"/>
                </a:ext>
              </a:extLst>
            </p:cNvPr>
            <p:cNvSpPr txBox="1"/>
            <p:nvPr/>
          </p:nvSpPr>
          <p:spPr>
            <a:xfrm>
              <a:off x="6752363" y="2021253"/>
              <a:ext cx="829391"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V5</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sp>
          <p:nvSpPr>
            <p:cNvPr id="61" name="Freeform 32">
              <a:extLst>
                <a:ext uri="{FF2B5EF4-FFF2-40B4-BE49-F238E27FC236}">
                  <a16:creationId xmlns:a16="http://schemas.microsoft.com/office/drawing/2014/main" id="{DB62FAE9-791E-43E5-8BA1-50F7DF4C4559}"/>
                </a:ext>
              </a:extLst>
            </p:cNvPr>
            <p:cNvSpPr>
              <a:spLocks noEditPoints="1"/>
            </p:cNvSpPr>
            <p:nvPr/>
          </p:nvSpPr>
          <p:spPr bwMode="auto">
            <a:xfrm>
              <a:off x="6277593" y="1687511"/>
              <a:ext cx="1492408" cy="1491984"/>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solidFill>
              <a:srgbClr val="888888"/>
            </a:solidFill>
            <a:ln w="6350">
              <a:noFill/>
              <a:round/>
              <a:headEnd/>
              <a:tailEnd/>
            </a:ln>
          </p:spPr>
          <p:txBody>
            <a:bodyPr vert="horz" wrap="square" lIns="66365" tIns="33183" rIns="66365" bIns="33183"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rPr>
                <a:t>                                                                                       </a:t>
              </a:r>
              <a:endParaRPr kumimoji="0" lang="zh-CN" altLang="en-US"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endParaRPr>
            </a:p>
          </p:txBody>
        </p:sp>
        <p:sp>
          <p:nvSpPr>
            <p:cNvPr id="62" name="文本框 137">
              <a:extLst>
                <a:ext uri="{FF2B5EF4-FFF2-40B4-BE49-F238E27FC236}">
                  <a16:creationId xmlns:a16="http://schemas.microsoft.com/office/drawing/2014/main" id="{2334E9D0-3EF3-4B00-8D9E-1DFA55543738}"/>
                </a:ext>
              </a:extLst>
            </p:cNvPr>
            <p:cNvSpPr txBox="1"/>
            <p:nvPr/>
          </p:nvSpPr>
          <p:spPr>
            <a:xfrm>
              <a:off x="6618469" y="2493174"/>
              <a:ext cx="614195"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2017</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grpSp>
      <p:grpSp>
        <p:nvGrpSpPr>
          <p:cNvPr id="38" name="组合 139">
            <a:extLst>
              <a:ext uri="{FF2B5EF4-FFF2-40B4-BE49-F238E27FC236}">
                <a16:creationId xmlns:a16="http://schemas.microsoft.com/office/drawing/2014/main" id="{AA04C6B8-C3B9-4C1A-9E21-01F6C4510371}"/>
              </a:ext>
            </a:extLst>
          </p:cNvPr>
          <p:cNvGrpSpPr/>
          <p:nvPr/>
        </p:nvGrpSpPr>
        <p:grpSpPr>
          <a:xfrm>
            <a:off x="8180172" y="2126922"/>
            <a:ext cx="1080000" cy="1080000"/>
            <a:chOff x="6277593" y="1687511"/>
            <a:chExt cx="1492408" cy="1491984"/>
          </a:xfrm>
        </p:grpSpPr>
        <p:sp>
          <p:nvSpPr>
            <p:cNvPr id="57" name="文本框 140">
              <a:extLst>
                <a:ext uri="{FF2B5EF4-FFF2-40B4-BE49-F238E27FC236}">
                  <a16:creationId xmlns:a16="http://schemas.microsoft.com/office/drawing/2014/main" id="{9A830ADA-55DF-4F24-B367-7434BB170A96}"/>
                </a:ext>
              </a:extLst>
            </p:cNvPr>
            <p:cNvSpPr txBox="1"/>
            <p:nvPr/>
          </p:nvSpPr>
          <p:spPr>
            <a:xfrm>
              <a:off x="6752363" y="2021253"/>
              <a:ext cx="829391"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V6</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sp>
          <p:nvSpPr>
            <p:cNvPr id="58" name="Freeform 32">
              <a:extLst>
                <a:ext uri="{FF2B5EF4-FFF2-40B4-BE49-F238E27FC236}">
                  <a16:creationId xmlns:a16="http://schemas.microsoft.com/office/drawing/2014/main" id="{EB93A158-E723-4AAC-8930-1F14AE7828EE}"/>
                </a:ext>
              </a:extLst>
            </p:cNvPr>
            <p:cNvSpPr>
              <a:spLocks noEditPoints="1"/>
            </p:cNvSpPr>
            <p:nvPr/>
          </p:nvSpPr>
          <p:spPr bwMode="auto">
            <a:xfrm>
              <a:off x="6277593" y="1687511"/>
              <a:ext cx="1492408" cy="1491984"/>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solidFill>
              <a:srgbClr val="888888"/>
            </a:solidFill>
            <a:ln w="6350">
              <a:noFill/>
              <a:round/>
              <a:headEnd/>
              <a:tailEnd/>
            </a:ln>
          </p:spPr>
          <p:txBody>
            <a:bodyPr vert="horz" wrap="square" lIns="66365" tIns="33183" rIns="66365" bIns="33183"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rPr>
                <a:t>                                                                                       </a:t>
              </a:r>
              <a:endParaRPr kumimoji="0" lang="zh-CN" altLang="en-US"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endParaRPr>
            </a:p>
          </p:txBody>
        </p:sp>
        <p:sp>
          <p:nvSpPr>
            <p:cNvPr id="59" name="文本框 142">
              <a:extLst>
                <a:ext uri="{FF2B5EF4-FFF2-40B4-BE49-F238E27FC236}">
                  <a16:creationId xmlns:a16="http://schemas.microsoft.com/office/drawing/2014/main" id="{D2A348DC-8601-4B8D-98FD-33723B6E2D36}"/>
                </a:ext>
              </a:extLst>
            </p:cNvPr>
            <p:cNvSpPr txBox="1"/>
            <p:nvPr/>
          </p:nvSpPr>
          <p:spPr>
            <a:xfrm>
              <a:off x="6618469" y="2493174"/>
              <a:ext cx="614195"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2020</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grpSp>
      <p:grpSp>
        <p:nvGrpSpPr>
          <p:cNvPr id="39" name="组合 143">
            <a:extLst>
              <a:ext uri="{FF2B5EF4-FFF2-40B4-BE49-F238E27FC236}">
                <a16:creationId xmlns:a16="http://schemas.microsoft.com/office/drawing/2014/main" id="{6F5B7E4D-F4BE-485C-91FB-067C5473DC8F}"/>
              </a:ext>
            </a:extLst>
          </p:cNvPr>
          <p:cNvGrpSpPr/>
          <p:nvPr/>
        </p:nvGrpSpPr>
        <p:grpSpPr>
          <a:xfrm>
            <a:off x="9869401" y="2126922"/>
            <a:ext cx="1080000" cy="1080000"/>
            <a:chOff x="6277593" y="1687511"/>
            <a:chExt cx="1492408" cy="1491984"/>
          </a:xfrm>
        </p:grpSpPr>
        <p:sp>
          <p:nvSpPr>
            <p:cNvPr id="54" name="文本框 144">
              <a:extLst>
                <a:ext uri="{FF2B5EF4-FFF2-40B4-BE49-F238E27FC236}">
                  <a16:creationId xmlns:a16="http://schemas.microsoft.com/office/drawing/2014/main" id="{5D6B22F4-B3FD-4F58-8659-3B69C03FC7CF}"/>
                </a:ext>
              </a:extLst>
            </p:cNvPr>
            <p:cNvSpPr txBox="1"/>
            <p:nvPr/>
          </p:nvSpPr>
          <p:spPr>
            <a:xfrm>
              <a:off x="6766097" y="2021253"/>
              <a:ext cx="829391"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V7</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sp>
          <p:nvSpPr>
            <p:cNvPr id="55" name="Freeform 32">
              <a:extLst>
                <a:ext uri="{FF2B5EF4-FFF2-40B4-BE49-F238E27FC236}">
                  <a16:creationId xmlns:a16="http://schemas.microsoft.com/office/drawing/2014/main" id="{629DFDBF-990C-475E-AFD2-38297FB25DC3}"/>
                </a:ext>
              </a:extLst>
            </p:cNvPr>
            <p:cNvSpPr>
              <a:spLocks noEditPoints="1"/>
            </p:cNvSpPr>
            <p:nvPr/>
          </p:nvSpPr>
          <p:spPr bwMode="auto">
            <a:xfrm>
              <a:off x="6277593" y="1687511"/>
              <a:ext cx="1492408" cy="1491984"/>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solidFill>
              <a:srgbClr val="888888"/>
            </a:solidFill>
            <a:ln w="6350">
              <a:noFill/>
              <a:round/>
              <a:headEnd/>
              <a:tailEnd/>
            </a:ln>
          </p:spPr>
          <p:txBody>
            <a:bodyPr vert="horz" wrap="square" lIns="66365" tIns="33183" rIns="66365" bIns="33183" numCol="1" anchor="t" anchorCtr="0" compatLnSpc="1">
              <a:prstTxWarp prst="textNoShape">
                <a:avLst/>
              </a:prstTxWarp>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rPr>
                <a:t>                                                                                       </a:t>
              </a:r>
              <a:endParaRPr kumimoji="0" lang="zh-CN" altLang="en-US" sz="400" b="0" i="0" u="none" strike="noStrike" kern="0" cap="none" spc="0" normalizeH="0" baseline="0" noProof="0" dirty="0">
                <a:ln>
                  <a:noFill/>
                </a:ln>
                <a:solidFill>
                  <a:srgbClr val="0070C0"/>
                </a:solidFill>
                <a:effectLst/>
                <a:uLnTx/>
                <a:uFillTx/>
                <a:ea typeface="微软雅黑" panose="020B0503020204020204" pitchFamily="34" charset="-122"/>
                <a:sym typeface="微软雅黑" panose="020B0503020204020204" pitchFamily="34" charset="-122"/>
              </a:endParaRPr>
            </a:p>
          </p:txBody>
        </p:sp>
        <p:sp>
          <p:nvSpPr>
            <p:cNvPr id="56" name="文本框 146">
              <a:extLst>
                <a:ext uri="{FF2B5EF4-FFF2-40B4-BE49-F238E27FC236}">
                  <a16:creationId xmlns:a16="http://schemas.microsoft.com/office/drawing/2014/main" id="{280C15CD-AFDC-4A89-B969-5462AFB671F5}"/>
                </a:ext>
              </a:extLst>
            </p:cNvPr>
            <p:cNvSpPr txBox="1"/>
            <p:nvPr/>
          </p:nvSpPr>
          <p:spPr>
            <a:xfrm>
              <a:off x="6645937" y="2493174"/>
              <a:ext cx="614195" cy="322387"/>
            </a:xfrm>
            <a:prstGeom prst="rect">
              <a:avLst/>
            </a:prstGeom>
            <a:noFill/>
          </p:spPr>
          <p:txBody>
            <a:bodyPr vert="horz" wrap="none" rtlCol="0" anchor="ctr">
              <a:noAutofit/>
            </a:bodyPr>
            <a:lstStyle/>
            <a:p>
              <a:pPr marL="0" marR="0" lvl="0" indent="0" defTabSz="386868" eaLnBrk="1" fontAlgn="auto" latinLnBrk="0" hangingPunct="0">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rPr>
                <a:t>2022</a:t>
              </a:r>
              <a:endParaRPr kumimoji="0" lang="en-US" altLang="zh-CN" sz="1399" b="0" i="0" u="none" strike="noStrike" kern="0" cap="none" spc="0" normalizeH="0" baseline="0" noProof="0" dirty="0">
                <a:ln>
                  <a:noFill/>
                </a:ln>
                <a:solidFill>
                  <a:srgbClr val="1D1D1A"/>
                </a:solidFill>
                <a:effectLst/>
                <a:uLnTx/>
                <a:uFillTx/>
                <a:ea typeface="微软雅黑" panose="020B0503020204020204" pitchFamily="34" charset="-122"/>
                <a:cs typeface="Arial" panose="020B0604020202020204" pitchFamily="34" charset="0"/>
                <a:sym typeface="Helvetica Neue"/>
              </a:endParaRPr>
            </a:p>
          </p:txBody>
        </p:sp>
      </p:grpSp>
      <p:grpSp>
        <p:nvGrpSpPr>
          <p:cNvPr id="40" name="组合 51">
            <a:extLst>
              <a:ext uri="{FF2B5EF4-FFF2-40B4-BE49-F238E27FC236}">
                <a16:creationId xmlns:a16="http://schemas.microsoft.com/office/drawing/2014/main" id="{F017F71F-82A0-4693-8CAA-9C504E169EFA}"/>
              </a:ext>
            </a:extLst>
          </p:cNvPr>
          <p:cNvGrpSpPr>
            <a:grpSpLocks/>
          </p:cNvGrpSpPr>
          <p:nvPr/>
        </p:nvGrpSpPr>
        <p:grpSpPr bwMode="auto">
          <a:xfrm rot="10800000" flipH="1" flipV="1">
            <a:off x="7711955" y="2541312"/>
            <a:ext cx="254447" cy="168804"/>
            <a:chOff x="9142354" y="-24522217"/>
            <a:chExt cx="3676830" cy="2864801"/>
          </a:xfrm>
          <a:gradFill>
            <a:gsLst>
              <a:gs pos="0">
                <a:srgbClr val="C7000B"/>
              </a:gs>
              <a:gs pos="100000">
                <a:srgbClr val="C7000B">
                  <a:alpha val="16000"/>
                </a:srgbClr>
              </a:gs>
            </a:gsLst>
            <a:lin ang="10800000" scaled="0"/>
          </a:gradFill>
        </p:grpSpPr>
        <p:sp>
          <p:nvSpPr>
            <p:cNvPr id="51" name="燕尾形 166">
              <a:extLst>
                <a:ext uri="{FF2B5EF4-FFF2-40B4-BE49-F238E27FC236}">
                  <a16:creationId xmlns:a16="http://schemas.microsoft.com/office/drawing/2014/main" id="{0EBF135C-A834-4E59-8643-70FAB61BDC58}"/>
                </a:ext>
              </a:extLst>
            </p:cNvPr>
            <p:cNvSpPr/>
            <p:nvPr/>
          </p:nvSpPr>
          <p:spPr bwMode="auto">
            <a:xfrm>
              <a:off x="9150619" y="-24522217"/>
              <a:ext cx="1255905"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sp>
          <p:nvSpPr>
            <p:cNvPr id="52" name="燕尾形 167">
              <a:extLst>
                <a:ext uri="{FF2B5EF4-FFF2-40B4-BE49-F238E27FC236}">
                  <a16:creationId xmlns:a16="http://schemas.microsoft.com/office/drawing/2014/main" id="{751C84B8-6A6B-4266-804D-B8C4C03CA803}"/>
                </a:ext>
              </a:extLst>
            </p:cNvPr>
            <p:cNvSpPr/>
            <p:nvPr/>
          </p:nvSpPr>
          <p:spPr bwMode="auto">
            <a:xfrm>
              <a:off x="11571539" y="-24522217"/>
              <a:ext cx="1255905"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sp>
          <p:nvSpPr>
            <p:cNvPr id="53" name="燕尾形 168">
              <a:extLst>
                <a:ext uri="{FF2B5EF4-FFF2-40B4-BE49-F238E27FC236}">
                  <a16:creationId xmlns:a16="http://schemas.microsoft.com/office/drawing/2014/main" id="{E7AAF5DF-C836-44C8-9B4D-2B28F4A467FB}"/>
                </a:ext>
              </a:extLst>
            </p:cNvPr>
            <p:cNvSpPr/>
            <p:nvPr/>
          </p:nvSpPr>
          <p:spPr bwMode="auto">
            <a:xfrm>
              <a:off x="10348684" y="-24522217"/>
              <a:ext cx="1264170"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grpSp>
      <p:grpSp>
        <p:nvGrpSpPr>
          <p:cNvPr id="41" name="组合 51">
            <a:extLst>
              <a:ext uri="{FF2B5EF4-FFF2-40B4-BE49-F238E27FC236}">
                <a16:creationId xmlns:a16="http://schemas.microsoft.com/office/drawing/2014/main" id="{C6CC9136-F6E8-496D-8E0D-6E79FD20BC57}"/>
              </a:ext>
            </a:extLst>
          </p:cNvPr>
          <p:cNvGrpSpPr>
            <a:grpSpLocks/>
          </p:cNvGrpSpPr>
          <p:nvPr/>
        </p:nvGrpSpPr>
        <p:grpSpPr bwMode="auto">
          <a:xfrm rot="10800000" flipH="1" flipV="1">
            <a:off x="9426667" y="2541312"/>
            <a:ext cx="254447" cy="168804"/>
            <a:chOff x="9142354" y="-24522217"/>
            <a:chExt cx="3676830" cy="2864801"/>
          </a:xfrm>
          <a:gradFill>
            <a:gsLst>
              <a:gs pos="0">
                <a:srgbClr val="C7000B"/>
              </a:gs>
              <a:gs pos="100000">
                <a:srgbClr val="C7000B">
                  <a:alpha val="16000"/>
                </a:srgbClr>
              </a:gs>
            </a:gsLst>
            <a:lin ang="10800000" scaled="0"/>
          </a:gradFill>
        </p:grpSpPr>
        <p:sp>
          <p:nvSpPr>
            <p:cNvPr id="48" name="燕尾形 170">
              <a:extLst>
                <a:ext uri="{FF2B5EF4-FFF2-40B4-BE49-F238E27FC236}">
                  <a16:creationId xmlns:a16="http://schemas.microsoft.com/office/drawing/2014/main" id="{46FCE1C4-D353-41A1-BFA5-5F2D4AED2E89}"/>
                </a:ext>
              </a:extLst>
            </p:cNvPr>
            <p:cNvSpPr/>
            <p:nvPr/>
          </p:nvSpPr>
          <p:spPr bwMode="auto">
            <a:xfrm>
              <a:off x="9150619" y="-24522217"/>
              <a:ext cx="1255905"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sp>
          <p:nvSpPr>
            <p:cNvPr id="49" name="燕尾形 171">
              <a:extLst>
                <a:ext uri="{FF2B5EF4-FFF2-40B4-BE49-F238E27FC236}">
                  <a16:creationId xmlns:a16="http://schemas.microsoft.com/office/drawing/2014/main" id="{6A1FDB38-EDA8-4C65-9114-51C5A326F078}"/>
                </a:ext>
              </a:extLst>
            </p:cNvPr>
            <p:cNvSpPr/>
            <p:nvPr/>
          </p:nvSpPr>
          <p:spPr bwMode="auto">
            <a:xfrm>
              <a:off x="11571539" y="-24522217"/>
              <a:ext cx="1255905"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sp>
          <p:nvSpPr>
            <p:cNvPr id="50" name="燕尾形 172">
              <a:extLst>
                <a:ext uri="{FF2B5EF4-FFF2-40B4-BE49-F238E27FC236}">
                  <a16:creationId xmlns:a16="http://schemas.microsoft.com/office/drawing/2014/main" id="{7D03D168-93AD-4649-8A21-FE0799912053}"/>
                </a:ext>
              </a:extLst>
            </p:cNvPr>
            <p:cNvSpPr/>
            <p:nvPr/>
          </p:nvSpPr>
          <p:spPr bwMode="auto">
            <a:xfrm>
              <a:off x="10348684" y="-24522217"/>
              <a:ext cx="1264170" cy="2864801"/>
            </a:xfrm>
            <a:prstGeom prst="chevron">
              <a:avLst/>
            </a:prstGeom>
            <a:grpFill/>
            <a:ln w="12700" cap="flat" cmpd="sng" algn="ctr">
              <a:noFill/>
              <a:prstDash val="solid"/>
              <a:miter lim="800000"/>
            </a:ln>
            <a:effectLst/>
          </p:spPr>
          <p:txBody>
            <a:bodyPr anchor="ctr"/>
            <a:lstStyle/>
            <a:p>
              <a:pPr marL="0" marR="0" lvl="0" indent="0" algn="ctr" defTabSz="1123075"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srgbClr val="666666"/>
                </a:solidFill>
                <a:effectLst/>
                <a:uLnTx/>
                <a:uFillTx/>
                <a:latin typeface="Arial"/>
                <a:ea typeface="微软雅黑"/>
                <a:cs typeface="Arial" pitchFamily="34" charset="0"/>
              </a:endParaRPr>
            </a:p>
          </p:txBody>
        </p:sp>
      </p:grpSp>
      <p:pic>
        <p:nvPicPr>
          <p:cNvPr id="42" name="图片 177">
            <a:extLst>
              <a:ext uri="{FF2B5EF4-FFF2-40B4-BE49-F238E27FC236}">
                <a16:creationId xmlns:a16="http://schemas.microsoft.com/office/drawing/2014/main" id="{5DAEC2C3-A14F-4B29-97A2-0704CDDBFA6F}"/>
              </a:ext>
            </a:extLst>
          </p:cNvPr>
          <p:cNvPicPr>
            <a:picLocks noChangeAspect="1"/>
          </p:cNvPicPr>
          <p:nvPr/>
        </p:nvPicPr>
        <p:blipFill>
          <a:blip r:embed="rId12" cstate="print">
            <a:lum bright="23000" contrast="39000"/>
            <a:extLst>
              <a:ext uri="{28A0092B-C50C-407E-A947-70E740481C1C}">
                <a14:useLocalDpi xmlns:a14="http://schemas.microsoft.com/office/drawing/2010/main" val="0"/>
              </a:ext>
            </a:extLst>
          </a:blip>
          <a:stretch>
            <a:fillRect/>
          </a:stretch>
        </p:blipFill>
        <p:spPr>
          <a:xfrm>
            <a:off x="1238539" y="2999693"/>
            <a:ext cx="874282" cy="558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3" name="直接连接符 77">
            <a:extLst>
              <a:ext uri="{FF2B5EF4-FFF2-40B4-BE49-F238E27FC236}">
                <a16:creationId xmlns:a16="http://schemas.microsoft.com/office/drawing/2014/main" id="{BEC796FB-6CA7-4994-8C19-8883B9AB1844}"/>
              </a:ext>
            </a:extLst>
          </p:cNvPr>
          <p:cNvCxnSpPr/>
          <p:nvPr/>
        </p:nvCxnSpPr>
        <p:spPr>
          <a:xfrm>
            <a:off x="6316867" y="2002424"/>
            <a:ext cx="4857151" cy="0"/>
          </a:xfrm>
          <a:prstGeom prst="line">
            <a:avLst/>
          </a:prstGeom>
          <a:noFill/>
          <a:ln w="3175" cap="flat" cmpd="sng" algn="ctr">
            <a:gradFill flip="none" rotWithShape="1">
              <a:gsLst>
                <a:gs pos="0">
                  <a:srgbClr val="C7000A">
                    <a:lumMod val="90000"/>
                    <a:lumOff val="10000"/>
                  </a:srgbClr>
                </a:gs>
                <a:gs pos="30000">
                  <a:srgbClr val="C7000A">
                    <a:lumMod val="89000"/>
                  </a:srgbClr>
                </a:gs>
                <a:gs pos="70000">
                  <a:srgbClr val="C7000A">
                    <a:lumMod val="75000"/>
                  </a:srgbClr>
                </a:gs>
                <a:gs pos="97000">
                  <a:srgbClr val="C7000A">
                    <a:lumMod val="90000"/>
                    <a:lumOff val="10000"/>
                    <a:alpha val="0"/>
                  </a:srgbClr>
                </a:gs>
              </a:gsLst>
              <a:path path="circle">
                <a:fillToRect l="50000" t="50000" r="50000" b="50000"/>
              </a:path>
              <a:tileRect/>
            </a:gradFill>
            <a:prstDash val="solid"/>
            <a:miter lim="800000"/>
          </a:ln>
          <a:effectLst/>
        </p:spPr>
      </p:cxnSp>
      <p:sp>
        <p:nvSpPr>
          <p:cNvPr id="44" name="椭圆 13">
            <a:extLst>
              <a:ext uri="{FF2B5EF4-FFF2-40B4-BE49-F238E27FC236}">
                <a16:creationId xmlns:a16="http://schemas.microsoft.com/office/drawing/2014/main" id="{98F2C90A-7A98-4DF8-89A5-039B4D797258}"/>
              </a:ext>
            </a:extLst>
          </p:cNvPr>
          <p:cNvSpPr>
            <a:spLocks noChangeArrowheads="1"/>
          </p:cNvSpPr>
          <p:nvPr/>
        </p:nvSpPr>
        <p:spPr bwMode="auto">
          <a:xfrm>
            <a:off x="3427372" y="3095040"/>
            <a:ext cx="70605" cy="70604"/>
          </a:xfrm>
          <a:prstGeom prst="ellipse">
            <a:avLst/>
          </a:prstGeom>
          <a:solidFill>
            <a:srgbClr val="C7000A"/>
          </a:solidFill>
          <a:ln w="12700">
            <a:solidFill>
              <a:srgbClr val="C7000A"/>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endParaRPr>
          </a:p>
        </p:txBody>
      </p:sp>
      <p:sp>
        <p:nvSpPr>
          <p:cNvPr id="45" name="椭圆 13">
            <a:extLst>
              <a:ext uri="{FF2B5EF4-FFF2-40B4-BE49-F238E27FC236}">
                <a16:creationId xmlns:a16="http://schemas.microsoft.com/office/drawing/2014/main" id="{BEA306FD-67A4-419A-BD08-BE110B4029B7}"/>
              </a:ext>
            </a:extLst>
          </p:cNvPr>
          <p:cNvSpPr>
            <a:spLocks noChangeArrowheads="1"/>
          </p:cNvSpPr>
          <p:nvPr/>
        </p:nvSpPr>
        <p:spPr bwMode="auto">
          <a:xfrm>
            <a:off x="3427372" y="3958640"/>
            <a:ext cx="70605" cy="70604"/>
          </a:xfrm>
          <a:prstGeom prst="ellipse">
            <a:avLst/>
          </a:prstGeom>
          <a:solidFill>
            <a:srgbClr val="C7000A"/>
          </a:solidFill>
          <a:ln w="12700">
            <a:solidFill>
              <a:srgbClr val="C7000A"/>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endParaRPr>
          </a:p>
        </p:txBody>
      </p:sp>
      <p:sp>
        <p:nvSpPr>
          <p:cNvPr id="46" name="椭圆 13">
            <a:extLst>
              <a:ext uri="{FF2B5EF4-FFF2-40B4-BE49-F238E27FC236}">
                <a16:creationId xmlns:a16="http://schemas.microsoft.com/office/drawing/2014/main" id="{1337A995-41C7-44CF-BEE5-A3682E13BDB8}"/>
              </a:ext>
            </a:extLst>
          </p:cNvPr>
          <p:cNvSpPr>
            <a:spLocks noChangeArrowheads="1"/>
          </p:cNvSpPr>
          <p:nvPr/>
        </p:nvSpPr>
        <p:spPr bwMode="auto">
          <a:xfrm>
            <a:off x="3427372" y="4842560"/>
            <a:ext cx="70605" cy="70604"/>
          </a:xfrm>
          <a:prstGeom prst="ellipse">
            <a:avLst/>
          </a:prstGeom>
          <a:solidFill>
            <a:srgbClr val="C7000A"/>
          </a:solidFill>
          <a:ln w="12700">
            <a:solidFill>
              <a:srgbClr val="C7000A"/>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endParaRPr>
          </a:p>
        </p:txBody>
      </p:sp>
      <p:sp>
        <p:nvSpPr>
          <p:cNvPr id="47" name="椭圆 13">
            <a:extLst>
              <a:ext uri="{FF2B5EF4-FFF2-40B4-BE49-F238E27FC236}">
                <a16:creationId xmlns:a16="http://schemas.microsoft.com/office/drawing/2014/main" id="{561FFB85-66F4-4576-89DD-DFF075E4F5ED}"/>
              </a:ext>
            </a:extLst>
          </p:cNvPr>
          <p:cNvSpPr>
            <a:spLocks noChangeArrowheads="1"/>
          </p:cNvSpPr>
          <p:nvPr/>
        </p:nvSpPr>
        <p:spPr bwMode="auto">
          <a:xfrm>
            <a:off x="3427372" y="5726480"/>
            <a:ext cx="70605" cy="70604"/>
          </a:xfrm>
          <a:prstGeom prst="ellipse">
            <a:avLst/>
          </a:prstGeom>
          <a:solidFill>
            <a:srgbClr val="C7000A"/>
          </a:solidFill>
          <a:ln w="12700">
            <a:solidFill>
              <a:srgbClr val="C7000A"/>
            </a:solidFill>
            <a:round/>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微软雅黑" panose="020B0503020204020204" pitchFamily="34" charset="-122"/>
            </a:endParaRPr>
          </a:p>
        </p:txBody>
      </p:sp>
      <p:sp>
        <p:nvSpPr>
          <p:cNvPr id="71" name="矩形 2">
            <a:extLst>
              <a:ext uri="{FF2B5EF4-FFF2-40B4-BE49-F238E27FC236}">
                <a16:creationId xmlns:a16="http://schemas.microsoft.com/office/drawing/2014/main" id="{0B19B14A-BBA5-4D38-B56E-76706A62B2B6}"/>
              </a:ext>
            </a:extLst>
          </p:cNvPr>
          <p:cNvSpPr/>
          <p:nvPr/>
        </p:nvSpPr>
        <p:spPr>
          <a:xfrm>
            <a:off x="348385" y="113078"/>
            <a:ext cx="11413688" cy="984885"/>
          </a:xfrm>
          <a:prstGeom prst="rect">
            <a:avLst/>
          </a:prstGeom>
        </p:spPr>
        <p:txBody>
          <a:bodyPr wrap="square">
            <a:spAutoFit/>
          </a:bodyPr>
          <a:lstStyle/>
          <a:p>
            <a:pPr defTabSz="914478"/>
            <a:r>
              <a:rPr lang="en-US" altLang="zh-CN" sz="2900" b="1" dirty="0">
                <a:solidFill>
                  <a:srgbClr val="00B0F0"/>
                </a:solidFill>
                <a:ea typeface="微软雅黑" panose="020B0503020204020204" pitchFamily="34" charset="-122"/>
                <a:cs typeface="Arial" panose="020B0604020202020204" pitchFamily="34" charset="0"/>
              </a:rPr>
              <a:t>20 Years of Strategic Partnership with Intel</a:t>
            </a:r>
          </a:p>
          <a:p>
            <a:pPr defTabSz="914478"/>
            <a:r>
              <a:rPr lang="en-US" altLang="zh-CN" sz="2900" b="1" dirty="0">
                <a:solidFill>
                  <a:srgbClr val="00B0F0"/>
                </a:solidFill>
                <a:ea typeface="微软雅黑" panose="020B0503020204020204" pitchFamily="34" charset="-122"/>
                <a:cs typeface="Arial" panose="020B0604020202020204" pitchFamily="34" charset="0"/>
              </a:rPr>
              <a:t>Continuously Providing the Latest Technology and Products</a:t>
            </a:r>
            <a:endParaRPr lang="zh-CN" altLang="en-US" sz="2900" b="1" dirty="0">
              <a:solidFill>
                <a:srgbClr val="00B0F0"/>
              </a:solidFill>
              <a:ea typeface="微软雅黑" panose="020B0503020204020204" pitchFamily="34" charset="-122"/>
              <a:cs typeface="Arial" panose="020B0604020202020204" pitchFamily="34" charset="0"/>
            </a:endParaRPr>
          </a:p>
        </p:txBody>
      </p:sp>
      <p:sp>
        <p:nvSpPr>
          <p:cNvPr id="73" name="文本框 129">
            <a:extLst>
              <a:ext uri="{FF2B5EF4-FFF2-40B4-BE49-F238E27FC236}">
                <a16:creationId xmlns:a16="http://schemas.microsoft.com/office/drawing/2014/main" id="{89EE10F5-2CB3-4FCC-AEB6-E01655B52D81}"/>
              </a:ext>
            </a:extLst>
          </p:cNvPr>
          <p:cNvSpPr txBox="1"/>
          <p:nvPr/>
        </p:nvSpPr>
        <p:spPr>
          <a:xfrm>
            <a:off x="1627505" y="1260101"/>
            <a:ext cx="3434532" cy="246093"/>
          </a:xfrm>
          <a:prstGeom prst="rect">
            <a:avLst/>
          </a:prstGeom>
          <a:noFill/>
        </p:spPr>
        <p:txBody>
          <a:bodyPr wrap="square" lIns="0" tIns="0" rIns="0" bIns="0" rtlCol="0">
            <a:spAutoFit/>
          </a:bodyPr>
          <a:lstStyle/>
          <a:p>
            <a:pPr marL="0" marR="0" lvl="0" indent="0" algn="ctr" defTabSz="914478" eaLnBrk="1" fontAlgn="auto" latinLnBrk="0" hangingPunct="1">
              <a:lnSpc>
                <a:spcPct val="100000"/>
              </a:lnSpc>
              <a:spcBef>
                <a:spcPts val="0"/>
              </a:spcBef>
              <a:spcAft>
                <a:spcPts val="0"/>
              </a:spcAft>
              <a:buClrTx/>
              <a:buSzTx/>
              <a:buFontTx/>
              <a:buNone/>
              <a:tabLst/>
              <a:defRPr/>
            </a:pPr>
            <a:r>
              <a:rPr lang="de-DE" altLang="zh-CN" sz="1599" kern="0" dirty="0">
                <a:solidFill>
                  <a:srgbClr val="02FE38"/>
                </a:solidFill>
                <a:ea typeface="微软雅黑" panose="020B0503020204020204" pitchFamily="34" charset="-122"/>
                <a:cs typeface="Arial" panose="020B0604020202020204" pitchFamily="34" charset="0"/>
              </a:rPr>
              <a:t>Total 5M+ Units Shipped (</a:t>
            </a:r>
            <a:r>
              <a:rPr lang="de-DE" altLang="zh-CN" sz="1200" kern="0" dirty="0">
                <a:solidFill>
                  <a:srgbClr val="02FE38"/>
                </a:solidFill>
                <a:ea typeface="微软雅黑" panose="020B0503020204020204" pitchFamily="34" charset="-122"/>
                <a:cs typeface="Arial" panose="020B0604020202020204" pitchFamily="34" charset="0"/>
              </a:rPr>
              <a:t>2012-2020</a:t>
            </a:r>
            <a:r>
              <a:rPr lang="de-DE" altLang="zh-CN" sz="1599" kern="0" dirty="0">
                <a:solidFill>
                  <a:srgbClr val="02FE38"/>
                </a:solidFill>
                <a:ea typeface="微软雅黑" panose="020B0503020204020204" pitchFamily="34" charset="-122"/>
                <a:cs typeface="Arial" panose="020B0604020202020204" pitchFamily="34" charset="0"/>
              </a:rPr>
              <a:t>)</a:t>
            </a:r>
            <a:endParaRPr kumimoji="0" lang="zh-CN" altLang="en-US" sz="1599" b="0" i="0" u="none" strike="noStrike" kern="0" cap="none" spc="0" normalizeH="0" baseline="0" noProof="0" dirty="0">
              <a:ln>
                <a:noFill/>
              </a:ln>
              <a:solidFill>
                <a:srgbClr val="02FE38"/>
              </a:solidFill>
              <a:effectLst/>
              <a:uLnTx/>
              <a:uFillTx/>
              <a:ea typeface="微软雅黑" panose="020B0503020204020204" pitchFamily="34" charset="-122"/>
              <a:cs typeface="Arial" panose="020B0604020202020204" pitchFamily="34" charset="0"/>
            </a:endParaRPr>
          </a:p>
        </p:txBody>
      </p:sp>
      <p:sp>
        <p:nvSpPr>
          <p:cNvPr id="74" name="文本框 11">
            <a:extLst>
              <a:ext uri="{FF2B5EF4-FFF2-40B4-BE49-F238E27FC236}">
                <a16:creationId xmlns:a16="http://schemas.microsoft.com/office/drawing/2014/main" id="{14A36C93-35E6-4144-9F37-92608592AF27}"/>
              </a:ext>
            </a:extLst>
          </p:cNvPr>
          <p:cNvSpPr txBox="1">
            <a:spLocks noChangeArrowheads="1"/>
          </p:cNvSpPr>
          <p:nvPr/>
        </p:nvSpPr>
        <p:spPr bwMode="auto">
          <a:xfrm>
            <a:off x="6528569" y="3205499"/>
            <a:ext cx="13976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lang="en-US" altLang="zh-CN" sz="800" kern="0" dirty="0">
                <a:solidFill>
                  <a:srgbClr val="1D1D1A"/>
                </a:solidFill>
                <a:latin typeface="Arial"/>
                <a:ea typeface="微软雅黑" panose="020B0503020204020204" pitchFamily="34" charset="-122"/>
                <a:cs typeface="Arial" panose="020B0604020202020204" pitchFamily="34" charset="0"/>
              </a:rPr>
              <a:t>1</a:t>
            </a:r>
            <a:r>
              <a:rPr lang="en-US" altLang="zh-CN" sz="800" kern="0" baseline="30000" dirty="0">
                <a:solidFill>
                  <a:srgbClr val="1D1D1A"/>
                </a:solidFill>
                <a:latin typeface="Arial"/>
                <a:ea typeface="微软雅黑" panose="020B0503020204020204" pitchFamily="34" charset="-122"/>
                <a:cs typeface="Arial" panose="020B0604020202020204" pitchFamily="34" charset="0"/>
              </a:rPr>
              <a:t>st</a:t>
            </a:r>
            <a:r>
              <a:rPr lang="en-US" altLang="zh-CN" sz="800" kern="0" dirty="0">
                <a:solidFill>
                  <a:srgbClr val="1D1D1A"/>
                </a:solidFill>
                <a:latin typeface="Arial"/>
                <a:ea typeface="微软雅黑" panose="020B0503020204020204" pitchFamily="34" charset="-122"/>
                <a:cs typeface="Arial" panose="020B0604020202020204" pitchFamily="34" charset="0"/>
              </a:rPr>
              <a:t> Gen Skylake</a:t>
            </a:r>
          </a:p>
          <a:p>
            <a:pPr marL="0" marR="0" lvl="0" indent="0" algn="r" defTabSz="914478"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2</a:t>
            </a:r>
            <a:r>
              <a:rPr kumimoji="0" lang="en-US" altLang="zh-CN" sz="800" b="0" i="0" u="none" strike="noStrike" kern="0" cap="none" spc="0" normalizeH="0" baseline="30000" noProof="0" dirty="0">
                <a:ln>
                  <a:noFill/>
                </a:ln>
                <a:solidFill>
                  <a:srgbClr val="1D1D1A"/>
                </a:solidFill>
                <a:effectLst/>
                <a:uLnTx/>
                <a:uFillTx/>
                <a:latin typeface="Arial"/>
                <a:ea typeface="微软雅黑" panose="020B0503020204020204" pitchFamily="34" charset="-122"/>
                <a:cs typeface="Arial" panose="020B0604020202020204" pitchFamily="34" charset="0"/>
              </a:rPr>
              <a:t>nd</a:t>
            </a:r>
            <a:r>
              <a:rPr kumimoji="0" lang="en-US" altLang="zh-CN"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 Gen Cascade Lake</a:t>
            </a:r>
            <a:endParaRPr kumimoji="0" lang="zh-CN" altLang="en-US"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75" name="文本框 11">
            <a:extLst>
              <a:ext uri="{FF2B5EF4-FFF2-40B4-BE49-F238E27FC236}">
                <a16:creationId xmlns:a16="http://schemas.microsoft.com/office/drawing/2014/main" id="{CD4667A2-3BF5-4E27-8F84-9CB5E772D8C9}"/>
              </a:ext>
            </a:extLst>
          </p:cNvPr>
          <p:cNvSpPr txBox="1">
            <a:spLocks noChangeArrowheads="1"/>
          </p:cNvSpPr>
          <p:nvPr/>
        </p:nvSpPr>
        <p:spPr bwMode="auto">
          <a:xfrm>
            <a:off x="8102219" y="3205499"/>
            <a:ext cx="14663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lang="en-US" altLang="zh-CN" sz="800" kern="0" dirty="0">
                <a:solidFill>
                  <a:srgbClr val="1D1D1A"/>
                </a:solidFill>
                <a:latin typeface="Arial"/>
                <a:ea typeface="微软雅黑" panose="020B0503020204020204" pitchFamily="34" charset="-122"/>
                <a:cs typeface="Arial" panose="020B0604020202020204" pitchFamily="34" charset="0"/>
              </a:rPr>
              <a:t>3</a:t>
            </a:r>
            <a:r>
              <a:rPr lang="en-US" altLang="zh-CN" sz="800" kern="0" baseline="30000" dirty="0">
                <a:solidFill>
                  <a:srgbClr val="1D1D1A"/>
                </a:solidFill>
                <a:latin typeface="Arial"/>
                <a:ea typeface="微软雅黑" panose="020B0503020204020204" pitchFamily="34" charset="-122"/>
                <a:cs typeface="Arial" panose="020B0604020202020204" pitchFamily="34" charset="0"/>
              </a:rPr>
              <a:t>rd</a:t>
            </a:r>
            <a:r>
              <a:rPr lang="en-US" altLang="zh-CN" sz="800" kern="0" dirty="0">
                <a:solidFill>
                  <a:srgbClr val="1D1D1A"/>
                </a:solidFill>
                <a:latin typeface="Arial"/>
                <a:ea typeface="微软雅黑" panose="020B0503020204020204" pitchFamily="34" charset="-122"/>
                <a:cs typeface="Arial" panose="020B0604020202020204" pitchFamily="34" charset="0"/>
              </a:rPr>
              <a:t> Gen Cooper Lake (4-8)</a:t>
            </a:r>
          </a:p>
          <a:p>
            <a:pPr marL="0" marR="0" lvl="0" indent="0" algn="r" defTabSz="914478"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3</a:t>
            </a:r>
            <a:r>
              <a:rPr kumimoji="0" lang="en-US" altLang="zh-CN" sz="800" b="0" i="0" u="none" strike="noStrike" kern="0" cap="none" spc="0" normalizeH="0" baseline="30000" noProof="0" dirty="0">
                <a:ln>
                  <a:noFill/>
                </a:ln>
                <a:solidFill>
                  <a:srgbClr val="1D1D1A"/>
                </a:solidFill>
                <a:effectLst/>
                <a:uLnTx/>
                <a:uFillTx/>
                <a:latin typeface="Arial"/>
                <a:ea typeface="微软雅黑" panose="020B0503020204020204" pitchFamily="34" charset="-122"/>
                <a:cs typeface="Arial" panose="020B0604020202020204" pitchFamily="34" charset="0"/>
              </a:rPr>
              <a:t>rd</a:t>
            </a:r>
            <a:r>
              <a:rPr kumimoji="0" lang="en-US" altLang="zh-CN"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rPr>
              <a:t> Gen Ice Lake (1-2)</a:t>
            </a:r>
            <a:endParaRPr kumimoji="0" lang="zh-CN" altLang="en-US"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
        <p:nvSpPr>
          <p:cNvPr id="76" name="文本框 11">
            <a:extLst>
              <a:ext uri="{FF2B5EF4-FFF2-40B4-BE49-F238E27FC236}">
                <a16:creationId xmlns:a16="http://schemas.microsoft.com/office/drawing/2014/main" id="{38622567-76DF-413F-BA5A-8D7430FEF096}"/>
              </a:ext>
            </a:extLst>
          </p:cNvPr>
          <p:cNvSpPr txBox="1">
            <a:spLocks noChangeArrowheads="1"/>
          </p:cNvSpPr>
          <p:nvPr/>
        </p:nvSpPr>
        <p:spPr bwMode="auto">
          <a:xfrm>
            <a:off x="9869401" y="3230920"/>
            <a:ext cx="11468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lang="en-US" altLang="zh-CN" sz="800" kern="0" dirty="0">
                <a:solidFill>
                  <a:srgbClr val="1D1D1A"/>
                </a:solidFill>
                <a:latin typeface="Arial"/>
                <a:ea typeface="微软雅黑" panose="020B0503020204020204" pitchFamily="34" charset="-122"/>
                <a:cs typeface="Arial" panose="020B0604020202020204" pitchFamily="34" charset="0"/>
              </a:rPr>
              <a:t>NG Sapphire Rapids</a:t>
            </a:r>
            <a:endParaRPr kumimoji="0" lang="zh-CN" altLang="en-US" sz="800" b="0" i="0" u="none" strike="noStrike" kern="0" cap="none" spc="0" normalizeH="0" baseline="0" noProof="0" dirty="0">
              <a:ln>
                <a:noFill/>
              </a:ln>
              <a:solidFill>
                <a:srgbClr val="1D1D1A"/>
              </a:solidFill>
              <a:effectLst/>
              <a:uLnTx/>
              <a:uFillTx/>
              <a:latin typeface="Aria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31908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323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22D6AB-3776-4891-B00B-AF2C1EB488DD}"/>
              </a:ext>
            </a:extLst>
          </p:cNvPr>
          <p:cNvSpPr>
            <a:spLocks noGrp="1"/>
          </p:cNvSpPr>
          <p:nvPr>
            <p:ph type="sldNum" sz="quarter" idx="12"/>
          </p:nvPr>
        </p:nvSpPr>
        <p:spPr/>
        <p:txBody>
          <a:bodyPr/>
          <a:lstStyle/>
          <a:p>
            <a:fld id="{3B917CB5-27BD-4ECA-9D86-80D4B900A204}" type="slidenum">
              <a:rPr lang="en-US" smtClean="0"/>
              <a:t>4</a:t>
            </a:fld>
            <a:endParaRPr lang="en-US"/>
          </a:p>
        </p:txBody>
      </p:sp>
      <p:sp>
        <p:nvSpPr>
          <p:cNvPr id="6" name="矩形 15">
            <a:extLst>
              <a:ext uri="{FF2B5EF4-FFF2-40B4-BE49-F238E27FC236}">
                <a16:creationId xmlns:a16="http://schemas.microsoft.com/office/drawing/2014/main" id="{CB73CEE0-7FB0-40C7-8F35-E7886ACCFDAF}"/>
              </a:ext>
            </a:extLst>
          </p:cNvPr>
          <p:cNvSpPr/>
          <p:nvPr/>
        </p:nvSpPr>
        <p:spPr>
          <a:xfrm>
            <a:off x="505187" y="876525"/>
            <a:ext cx="11316375" cy="553998"/>
          </a:xfrm>
          <a:prstGeom prst="rect">
            <a:avLst/>
          </a:prstGeom>
        </p:spPr>
        <p:txBody>
          <a:bodyPr wrap="square">
            <a:spAutoFit/>
          </a:bodyPr>
          <a:lstStyle/>
          <a:p>
            <a:pPr marL="231458" indent="-231458" defTabSz="410766" hangingPunct="0">
              <a:buFont typeface="Wingdings" panose="05000000000000000000" pitchFamily="2" charset="2"/>
              <a:buChar char="ü"/>
            </a:pPr>
            <a:r>
              <a:rPr sz="1500" kern="0" dirty="0">
                <a:solidFill>
                  <a:prstClr val="white"/>
                </a:solidFill>
                <a:cs typeface="Arial" panose="020B0604020202020204" pitchFamily="34" charset="0"/>
                <a:sym typeface="Helvetica Neue"/>
              </a:rPr>
              <a:t>Partners such as </a:t>
            </a:r>
            <a:r>
              <a:rPr sz="1500" b="1" kern="0" dirty="0">
                <a:solidFill>
                  <a:srgbClr val="12EC6F"/>
                </a:solidFill>
                <a:cs typeface="Arial" panose="020B0604020202020204" pitchFamily="34" charset="0"/>
                <a:sym typeface="Helvetica Neue"/>
              </a:rPr>
              <a:t>VMware</a:t>
            </a:r>
            <a:r>
              <a:rPr sz="1500" kern="0" dirty="0">
                <a:solidFill>
                  <a:prstClr val="white"/>
                </a:solidFill>
                <a:cs typeface="Arial" panose="020B0604020202020204" pitchFamily="34" charset="0"/>
                <a:sym typeface="Helvetica Neue"/>
              </a:rPr>
              <a:t>, </a:t>
            </a:r>
            <a:r>
              <a:rPr sz="1500" b="1" kern="0" dirty="0">
                <a:solidFill>
                  <a:srgbClr val="12EC6F"/>
                </a:solidFill>
                <a:cs typeface="Arial" panose="020B0604020202020204" pitchFamily="34" charset="0"/>
                <a:sym typeface="Helvetica Neue"/>
              </a:rPr>
              <a:t>SUSE</a:t>
            </a:r>
            <a:r>
              <a:rPr sz="1500" kern="0" dirty="0">
                <a:solidFill>
                  <a:prstClr val="white"/>
                </a:solidFill>
                <a:cs typeface="Arial" panose="020B0604020202020204" pitchFamily="34" charset="0"/>
                <a:sym typeface="Helvetica Neue"/>
              </a:rPr>
              <a:t> and </a:t>
            </a:r>
            <a:r>
              <a:rPr sz="1500" b="1" kern="0" dirty="0">
                <a:solidFill>
                  <a:srgbClr val="12EC6F"/>
                </a:solidFill>
                <a:cs typeface="Arial" panose="020B0604020202020204" pitchFamily="34" charset="0"/>
                <a:sym typeface="Helvetica Neue"/>
              </a:rPr>
              <a:t>Ubuntu</a:t>
            </a:r>
            <a:r>
              <a:rPr sz="1500" kern="0" dirty="0">
                <a:solidFill>
                  <a:prstClr val="white"/>
                </a:solidFill>
                <a:cs typeface="Arial" panose="020B0604020202020204" pitchFamily="34" charset="0"/>
                <a:sym typeface="Helvetica Neue"/>
              </a:rPr>
              <a:t> will continue to work with Huawei to provide compatibility certification and technical support for </a:t>
            </a:r>
            <a:r>
              <a:rPr sz="1500" b="1" kern="0" dirty="0">
                <a:solidFill>
                  <a:srgbClr val="12EC6F"/>
                </a:solidFill>
                <a:cs typeface="Arial" panose="020B0604020202020204" pitchFamily="34" charset="0"/>
                <a:sym typeface="Helvetica Neue"/>
              </a:rPr>
              <a:t>FusionServer Pro</a:t>
            </a:r>
            <a:r>
              <a:rPr sz="1500" kern="0" dirty="0">
                <a:solidFill>
                  <a:prstClr val="white"/>
                </a:solidFill>
                <a:cs typeface="Arial" panose="020B0604020202020204" pitchFamily="34" charset="0"/>
                <a:sym typeface="Helvetica Neue"/>
              </a:rPr>
              <a:t> servers.</a:t>
            </a:r>
            <a:endParaRPr lang="zh-CN" altLang="en-US" sz="1500" kern="0" dirty="0">
              <a:solidFill>
                <a:prstClr val="white"/>
              </a:solidFill>
              <a:ea typeface="微软雅黑" panose="020B0503020204020204" pitchFamily="34" charset="-122"/>
              <a:cs typeface="Arial" panose="020B0604020202020204" pitchFamily="34" charset="0"/>
              <a:sym typeface="Helvetica Neue"/>
            </a:endParaRPr>
          </a:p>
        </p:txBody>
      </p:sp>
      <p:grpSp>
        <p:nvGrpSpPr>
          <p:cNvPr id="7" name="Group 6">
            <a:extLst>
              <a:ext uri="{FF2B5EF4-FFF2-40B4-BE49-F238E27FC236}">
                <a16:creationId xmlns:a16="http://schemas.microsoft.com/office/drawing/2014/main" id="{0D8C4366-85F1-4A85-A9B2-79606D70210D}"/>
              </a:ext>
            </a:extLst>
          </p:cNvPr>
          <p:cNvGrpSpPr/>
          <p:nvPr/>
        </p:nvGrpSpPr>
        <p:grpSpPr>
          <a:xfrm>
            <a:off x="505187" y="2002621"/>
            <a:ext cx="4390043" cy="2552427"/>
            <a:chOff x="2094572" y="8286958"/>
            <a:chExt cx="16259417" cy="9176512"/>
          </a:xfrm>
        </p:grpSpPr>
        <p:sp>
          <p:nvSpPr>
            <p:cNvPr id="8" name="矩形 11">
              <a:extLst>
                <a:ext uri="{FF2B5EF4-FFF2-40B4-BE49-F238E27FC236}">
                  <a16:creationId xmlns:a16="http://schemas.microsoft.com/office/drawing/2014/main" id="{98BF52CC-326F-4E7B-B2E9-41E3E6F67B57}"/>
                </a:ext>
              </a:extLst>
            </p:cNvPr>
            <p:cNvSpPr/>
            <p:nvPr/>
          </p:nvSpPr>
          <p:spPr>
            <a:xfrm>
              <a:off x="2094572" y="8286958"/>
              <a:ext cx="16259417" cy="9176512"/>
            </a:xfrm>
            <a:prstGeom prst="rect">
              <a:avLst/>
            </a:prstGeom>
            <a:solidFill>
              <a:srgbClr val="C0C0C0">
                <a:alpha val="32941"/>
              </a:srgbClr>
            </a:solidFill>
            <a:ln w="6350" cap="rnd" cmpd="sng" algn="ctr">
              <a:solidFill>
                <a:srgbClr val="00B0F0"/>
              </a:solidFill>
              <a:prstDash val="solid"/>
            </a:ln>
            <a:effectLst/>
          </p:spPr>
          <p:txBody>
            <a:bodyPr rtlCol="0" anchor="ct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486" b="1" i="0" u="none" strike="noStrike" kern="0" cap="none" spc="0" normalizeH="0" baseline="0" noProof="0">
                <a:ln>
                  <a:noFill/>
                </a:ln>
                <a:solidFill>
                  <a:prstClr val="white"/>
                </a:solidFill>
                <a:effectLst/>
                <a:uLnTx/>
                <a:uFillTx/>
                <a:latin typeface="Century Gothic" panose="020B0502020202020204"/>
                <a:cs typeface="Arial" panose="020B0604020202020204" pitchFamily="34" charset="0"/>
                <a:sym typeface="Helvetica Neue"/>
              </a:endParaRPr>
            </a:p>
          </p:txBody>
        </p:sp>
        <p:sp>
          <p:nvSpPr>
            <p:cNvPr id="9" name="矩形 2">
              <a:extLst>
                <a:ext uri="{FF2B5EF4-FFF2-40B4-BE49-F238E27FC236}">
                  <a16:creationId xmlns:a16="http://schemas.microsoft.com/office/drawing/2014/main" id="{4C1329C8-673D-4EC5-887B-CEABF90B3A6D}"/>
                </a:ext>
              </a:extLst>
            </p:cNvPr>
            <p:cNvSpPr/>
            <p:nvPr/>
          </p:nvSpPr>
          <p:spPr>
            <a:xfrm>
              <a:off x="2461839" y="9034855"/>
              <a:ext cx="15892150" cy="3415689"/>
            </a:xfrm>
            <a:prstGeom prst="rect">
              <a:avLst/>
            </a:prstGeom>
          </p:spPr>
          <p:txBody>
            <a:bodyPr wrap="square">
              <a:spAutoFit/>
            </a:bodyPr>
            <a:lstStyle/>
            <a:p>
              <a:pPr marL="0" marR="0" lvl="0" indent="0" algn="ctr" defTabSz="410766" eaLnBrk="1" fontAlgn="auto" latinLnBrk="0" hangingPunct="0">
                <a:lnSpc>
                  <a:spcPct val="100000"/>
                </a:lnSpc>
                <a:spcBef>
                  <a:spcPts val="0"/>
                </a:spcBef>
                <a:spcAft>
                  <a:spcPts val="0"/>
                </a:spcAft>
                <a:buClrTx/>
                <a:buSzTx/>
                <a:buFontTx/>
                <a:buNone/>
                <a:tabLst/>
                <a:defRPr/>
              </a:pPr>
              <a:r>
                <a:rPr kumimoji="0" sz="1188" b="1" i="0" u="none" strike="noStrike" kern="0" cap="none" spc="0" normalizeH="0" baseline="0" noProof="0" dirty="0">
                  <a:ln>
                    <a:noFill/>
                  </a:ln>
                  <a:solidFill>
                    <a:srgbClr val="FFC000"/>
                  </a:solidFill>
                  <a:effectLst/>
                  <a:uLnTx/>
                  <a:uFillTx/>
                  <a:cs typeface="Arial" panose="020B0604020202020204" pitchFamily="34" charset="0"/>
                  <a:sym typeface="Helvetica Neue"/>
                </a:rPr>
                <a:t>On May 23, 2020, VMware announced that Huawei FusionServer Pro 2288H V5 and other servers have passed the latest VMware vSphere 7.0 compatibility certification.</a:t>
              </a:r>
              <a:endParaRPr kumimoji="0" lang="en-US" altLang="zh-CN" sz="1188"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Helvetica Neue"/>
              </a:endParaRPr>
            </a:p>
            <a:p>
              <a:pPr marL="0" marR="0" lvl="0" indent="0" algn="ctr" defTabSz="410766" eaLnBrk="1" fontAlgn="auto" latinLnBrk="0" hangingPunct="0">
                <a:lnSpc>
                  <a:spcPct val="100000"/>
                </a:lnSpc>
                <a:spcBef>
                  <a:spcPts val="0"/>
                </a:spcBef>
                <a:spcAft>
                  <a:spcPts val="0"/>
                </a:spcAft>
                <a:buClrTx/>
                <a:buSzTx/>
                <a:buFontTx/>
                <a:buNone/>
                <a:tabLst/>
                <a:defRPr/>
              </a:pPr>
              <a:endParaRPr kumimoji="0" lang="en-US" sz="378" b="1" i="0" u="none" strike="noStrike" kern="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sym typeface="Helvetica Neue"/>
              </a:endParaRPr>
            </a:p>
          </p:txBody>
        </p:sp>
        <p:sp>
          <p:nvSpPr>
            <p:cNvPr id="10" name="矩形 3">
              <a:extLst>
                <a:ext uri="{FF2B5EF4-FFF2-40B4-BE49-F238E27FC236}">
                  <a16:creationId xmlns:a16="http://schemas.microsoft.com/office/drawing/2014/main" id="{AE995366-BD90-4649-A812-B5FBF91C93B8}"/>
                </a:ext>
              </a:extLst>
            </p:cNvPr>
            <p:cNvSpPr/>
            <p:nvPr/>
          </p:nvSpPr>
          <p:spPr>
            <a:xfrm>
              <a:off x="2645468" y="12875214"/>
              <a:ext cx="15524884" cy="2289214"/>
            </a:xfrm>
            <a:prstGeom prst="rect">
              <a:avLst/>
            </a:prstGeom>
          </p:spPr>
          <p:txBody>
            <a:bodyPr wrap="square">
              <a:spAutoFit/>
            </a:bodyPr>
            <a:lstStyle/>
            <a:p>
              <a:pPr marL="0" marR="0" lvl="0" indent="0" algn="ctr" defTabSz="410766" eaLnBrk="1" fontAlgn="auto" latinLnBrk="0" hangingPunct="0">
                <a:lnSpc>
                  <a:spcPct val="100000"/>
                </a:lnSpc>
                <a:spcBef>
                  <a:spcPts val="0"/>
                </a:spcBef>
                <a:spcAft>
                  <a:spcPts val="0"/>
                </a:spcAft>
                <a:buClrTx/>
                <a:buSzTx/>
                <a:buFontTx/>
                <a:buNone/>
                <a:tabLst/>
                <a:defRPr/>
              </a:pPr>
              <a:r>
                <a:rPr kumimoji="0" sz="1080" b="1" i="0" u="none" strike="noStrike" kern="0" cap="none" spc="0" normalizeH="0" baseline="0" noProof="0" dirty="0">
                  <a:ln>
                    <a:noFill/>
                  </a:ln>
                  <a:solidFill>
                    <a:prstClr val="white"/>
                  </a:solidFill>
                  <a:effectLst/>
                  <a:uLnTx/>
                  <a:uFillTx/>
                  <a:cs typeface="Arial" panose="020B0604020202020204" pitchFamily="34" charset="0"/>
                  <a:sym typeface="Helvetica Neue"/>
                </a:rPr>
                <a:t>*VMware vSphere, vSAN, and vCenter will continue to provide compatibility certification and technical support for Huawei FusionServer Pro servers.</a:t>
              </a:r>
              <a:endParaRPr kumimoji="0" lang="en-US" altLang="zh-CN" sz="1080" b="1"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Helvetica Neue"/>
              </a:endParaRPr>
            </a:p>
          </p:txBody>
        </p:sp>
      </p:grpSp>
      <p:pic>
        <p:nvPicPr>
          <p:cNvPr id="11" name="Picture 10">
            <a:extLst>
              <a:ext uri="{FF2B5EF4-FFF2-40B4-BE49-F238E27FC236}">
                <a16:creationId xmlns:a16="http://schemas.microsoft.com/office/drawing/2014/main" id="{CBA22F05-E6BE-4D66-939D-DA32A8BF98BF}"/>
              </a:ext>
            </a:extLst>
          </p:cNvPr>
          <p:cNvPicPr>
            <a:picLocks noChangeAspect="1"/>
          </p:cNvPicPr>
          <p:nvPr/>
        </p:nvPicPr>
        <p:blipFill>
          <a:blip r:embed="rId2"/>
          <a:stretch>
            <a:fillRect/>
          </a:stretch>
        </p:blipFill>
        <p:spPr>
          <a:xfrm>
            <a:off x="5063635" y="1990699"/>
            <a:ext cx="6217172" cy="3771143"/>
          </a:xfrm>
          <a:prstGeom prst="rect">
            <a:avLst/>
          </a:prstGeom>
        </p:spPr>
      </p:pic>
      <p:sp>
        <p:nvSpPr>
          <p:cNvPr id="12" name="Rectangle 11">
            <a:extLst>
              <a:ext uri="{FF2B5EF4-FFF2-40B4-BE49-F238E27FC236}">
                <a16:creationId xmlns:a16="http://schemas.microsoft.com/office/drawing/2014/main" id="{D9AAAA98-CDA5-4E3E-8C04-5213F41BCAB6}"/>
              </a:ext>
            </a:extLst>
          </p:cNvPr>
          <p:cNvSpPr/>
          <p:nvPr/>
        </p:nvSpPr>
        <p:spPr>
          <a:xfrm>
            <a:off x="5063634" y="5829217"/>
            <a:ext cx="6217173" cy="338554"/>
          </a:xfrm>
          <a:prstGeom prst="rect">
            <a:avLst/>
          </a:prstGeom>
        </p:spPr>
        <p:txBody>
          <a:bodyPr wrap="square">
            <a:spAutoFit/>
          </a:bodyPr>
          <a:lstStyle/>
          <a:p>
            <a:r>
              <a:rPr lang="en-US" sz="800" dirty="0">
                <a:solidFill>
                  <a:prstClr val="white"/>
                </a:solidFill>
                <a:latin typeface="Century Gothic" panose="020B0502020202020204"/>
              </a:rPr>
              <a:t>https://www.vmware.com/resources/compatibility/search.php?deviceCategory=server&amp;details=1&amp;partner=242&amp;evcModes=19&amp;page=1&amp;display_interval=50&amp;sortColumn=Partner&amp;sortOrder=Asc</a:t>
            </a:r>
          </a:p>
        </p:txBody>
      </p:sp>
      <p:sp>
        <p:nvSpPr>
          <p:cNvPr id="13" name="标题 1">
            <a:extLst>
              <a:ext uri="{FF2B5EF4-FFF2-40B4-BE49-F238E27FC236}">
                <a16:creationId xmlns:a16="http://schemas.microsoft.com/office/drawing/2014/main" id="{09CDD7A0-28EE-46DE-B28A-C269B0C21293}"/>
              </a:ext>
            </a:extLst>
          </p:cNvPr>
          <p:cNvSpPr txBox="1">
            <a:spLocks/>
          </p:cNvSpPr>
          <p:nvPr/>
        </p:nvSpPr>
        <p:spPr bwMode="auto">
          <a:xfrm>
            <a:off x="285750" y="152442"/>
            <a:ext cx="11906250" cy="523220"/>
          </a:xfrm>
          <a:prstGeom prst="rect">
            <a:avLst/>
          </a:prstGeom>
          <a:noFill/>
          <a:ln w="9525">
            <a:noFill/>
            <a:miter lim="800000"/>
            <a:headEnd/>
            <a:tailEnd/>
          </a:ln>
        </p:spPr>
        <p:txBody>
          <a:bodyPr wrap="square">
            <a:spAutoFit/>
          </a:bodyPr>
          <a:lstStyle>
            <a:defPPr>
              <a:defRPr lang="zh-CN"/>
            </a:defPPr>
            <a:lvl1pPr>
              <a:buSzPct val="100000"/>
              <a:defRPr b="1">
                <a:latin typeface="Arial" panose="020B0503020204020204" pitchFamily="34" charset="-122"/>
                <a:ea typeface="微软雅黑" panose="020B0503020204020204" pitchFamily="34" charset="-122"/>
              </a:defRPr>
            </a:lvl1pPr>
          </a:lstStyle>
          <a:p>
            <a:pPr defTabSz="1218949" hangingPunct="0">
              <a:defRPr/>
            </a:pPr>
            <a:r>
              <a:rPr lang="en-US" sz="2800" kern="0" dirty="0">
                <a:solidFill>
                  <a:srgbClr val="00B0F0"/>
                </a:solidFill>
                <a:latin typeface="Arial" panose="020B0604020202020204" pitchFamily="34" charset="0"/>
                <a:cs typeface="Arial" panose="020B0604020202020204" pitchFamily="34" charset="0"/>
                <a:sym typeface="Helvetica Neue"/>
              </a:rPr>
              <a:t>VMware</a:t>
            </a:r>
            <a:r>
              <a:rPr sz="2800" kern="0" dirty="0">
                <a:solidFill>
                  <a:srgbClr val="00B0F0"/>
                </a:solidFill>
                <a:latin typeface="Arial" panose="020B0604020202020204" pitchFamily="34" charset="0"/>
                <a:cs typeface="Arial" panose="020B0604020202020204" pitchFamily="34" charset="0"/>
                <a:sym typeface="Helvetica Neue"/>
              </a:rPr>
              <a:t> Continue</a:t>
            </a:r>
            <a:r>
              <a:rPr lang="en-US" sz="2800" kern="0" dirty="0">
                <a:solidFill>
                  <a:srgbClr val="00B0F0"/>
                </a:solidFill>
                <a:latin typeface="Arial" panose="020B0604020202020204" pitchFamily="34" charset="0"/>
                <a:cs typeface="Arial" panose="020B0604020202020204" pitchFamily="34" charset="0"/>
                <a:sym typeface="Helvetica Neue"/>
              </a:rPr>
              <a:t>s</a:t>
            </a:r>
            <a:r>
              <a:rPr sz="2800" kern="0" dirty="0">
                <a:solidFill>
                  <a:srgbClr val="00B0F0"/>
                </a:solidFill>
                <a:latin typeface="Arial" panose="020B0604020202020204" pitchFamily="34" charset="0"/>
                <a:cs typeface="Arial" panose="020B0604020202020204" pitchFamily="34" charset="0"/>
                <a:sym typeface="Helvetica Neue"/>
              </a:rPr>
              <a:t> Compatibility Certification</a:t>
            </a:r>
            <a:r>
              <a:rPr lang="en-US" sz="2800" kern="0" dirty="0">
                <a:solidFill>
                  <a:srgbClr val="00B0F0"/>
                </a:solidFill>
                <a:latin typeface="Arial" panose="020B0604020202020204" pitchFamily="34" charset="0"/>
                <a:cs typeface="Arial" panose="020B0604020202020204" pitchFamily="34" charset="0"/>
                <a:sym typeface="Helvetica Neue"/>
              </a:rPr>
              <a:t> &amp;</a:t>
            </a:r>
            <a:r>
              <a:rPr sz="2800" kern="0" dirty="0">
                <a:solidFill>
                  <a:srgbClr val="00B0F0"/>
                </a:solidFill>
                <a:latin typeface="Arial" panose="020B0604020202020204" pitchFamily="34" charset="0"/>
                <a:cs typeface="Arial" panose="020B0604020202020204" pitchFamily="34" charset="0"/>
                <a:sym typeface="Helvetica Neue"/>
              </a:rPr>
              <a:t> Technical Support</a:t>
            </a:r>
            <a:endParaRPr lang="zh-CN" altLang="zh-CN" sz="2800" kern="0" dirty="0">
              <a:solidFill>
                <a:srgbClr val="00B0F0"/>
              </a:solidFill>
              <a:latin typeface="Arial" panose="020B0604020202020204" pitchFamily="34" charset="0"/>
              <a:cs typeface="Arial" panose="020B0604020202020204" pitchFamily="34" charset="0"/>
              <a:sym typeface="Arial" pitchFamily="34" charset="0"/>
            </a:endParaRPr>
          </a:p>
        </p:txBody>
      </p:sp>
      <p:cxnSp>
        <p:nvCxnSpPr>
          <p:cNvPr id="3" name="Straight Arrow Connector 2">
            <a:extLst>
              <a:ext uri="{FF2B5EF4-FFF2-40B4-BE49-F238E27FC236}">
                <a16:creationId xmlns:a16="http://schemas.microsoft.com/office/drawing/2014/main" id="{5C7D3749-EF27-4273-AD60-5F3BAEC2143A}"/>
              </a:ext>
            </a:extLst>
          </p:cNvPr>
          <p:cNvCxnSpPr>
            <a:cxnSpLocks/>
          </p:cNvCxnSpPr>
          <p:nvPr/>
        </p:nvCxnSpPr>
        <p:spPr>
          <a:xfrm flipV="1">
            <a:off x="4071486" y="4033696"/>
            <a:ext cx="1078030" cy="120244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87BA0E-1765-4573-8926-7B1B2008D484}"/>
              </a:ext>
            </a:extLst>
          </p:cNvPr>
          <p:cNvSpPr/>
          <p:nvPr/>
        </p:nvSpPr>
        <p:spPr>
          <a:xfrm>
            <a:off x="5149516" y="3724979"/>
            <a:ext cx="6131291" cy="298383"/>
          </a:xfrm>
          <a:prstGeom prst="rect">
            <a:avLst/>
          </a:prstGeom>
          <a:noFill/>
          <a:ln w="25400">
            <a:solidFill>
              <a:srgbClr val="66F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1">
            <a:extLst>
              <a:ext uri="{FF2B5EF4-FFF2-40B4-BE49-F238E27FC236}">
                <a16:creationId xmlns:a16="http://schemas.microsoft.com/office/drawing/2014/main" id="{BA8FB5FD-1663-478D-8960-FAB28D44111F}"/>
              </a:ext>
            </a:extLst>
          </p:cNvPr>
          <p:cNvSpPr txBox="1">
            <a:spLocks noChangeArrowheads="1"/>
          </p:cNvSpPr>
          <p:nvPr/>
        </p:nvSpPr>
        <p:spPr bwMode="auto">
          <a:xfrm>
            <a:off x="2599567" y="5210207"/>
            <a:ext cx="24640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78" eaLnBrk="1" fontAlgn="auto" latinLnBrk="0" hangingPunct="1">
              <a:lnSpc>
                <a:spcPct val="100000"/>
              </a:lnSpc>
              <a:spcBef>
                <a:spcPts val="0"/>
              </a:spcBef>
              <a:spcAft>
                <a:spcPts val="0"/>
              </a:spcAft>
              <a:buClrTx/>
              <a:buSzTx/>
              <a:buFontTx/>
              <a:buNone/>
              <a:tabLst/>
              <a:defRPr/>
            </a:pPr>
            <a:r>
              <a:rPr lang="en-US" altLang="zh-CN" sz="1300" kern="0" dirty="0">
                <a:solidFill>
                  <a:srgbClr val="00B0F0"/>
                </a:solidFill>
                <a:latin typeface="Arial"/>
                <a:ea typeface="微软雅黑" panose="020B0503020204020204" pitchFamily="34" charset="-122"/>
                <a:cs typeface="Arial" panose="020B0604020202020204" pitchFamily="34" charset="0"/>
              </a:rPr>
              <a:t>The latest 2488H V6 (Copper Lake) has been certified</a:t>
            </a:r>
            <a:endParaRPr kumimoji="0" lang="zh-CN" altLang="en-US" sz="1300" b="0" i="0" u="none" strike="noStrike" kern="0" cap="none" spc="0" normalizeH="0" baseline="0" noProof="0" dirty="0">
              <a:ln>
                <a:noFill/>
              </a:ln>
              <a:solidFill>
                <a:srgbClr val="00B0F0"/>
              </a:solidFill>
              <a:effectLst/>
              <a:uLnTx/>
              <a:uFillTx/>
              <a:latin typeface="Aria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5510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EF1E3F-D30F-40B6-8B2D-B451BF7BA892}"/>
              </a:ext>
            </a:extLst>
          </p:cNvPr>
          <p:cNvSpPr>
            <a:spLocks noGrp="1"/>
          </p:cNvSpPr>
          <p:nvPr>
            <p:ph type="sldNum" sz="quarter" idx="12"/>
          </p:nvPr>
        </p:nvSpPr>
        <p:spPr/>
        <p:txBody>
          <a:bodyPr/>
          <a:lstStyle/>
          <a:p>
            <a:fld id="{3B917CB5-27BD-4ECA-9D86-80D4B900A204}" type="slidenum">
              <a:rPr lang="en-US" smtClean="0"/>
              <a:t>5</a:t>
            </a:fld>
            <a:endParaRPr lang="en-US"/>
          </a:p>
        </p:txBody>
      </p:sp>
      <p:cxnSp>
        <p:nvCxnSpPr>
          <p:cNvPr id="6" name="Straight Connector 43">
            <a:extLst>
              <a:ext uri="{FF2B5EF4-FFF2-40B4-BE49-F238E27FC236}">
                <a16:creationId xmlns:a16="http://schemas.microsoft.com/office/drawing/2014/main" id="{A4F8AFFD-2403-46F7-8309-4994CFD2DFD1}"/>
              </a:ext>
            </a:extLst>
          </p:cNvPr>
          <p:cNvCxnSpPr/>
          <p:nvPr/>
        </p:nvCxnSpPr>
        <p:spPr>
          <a:xfrm>
            <a:off x="106980" y="3731460"/>
            <a:ext cx="11747048" cy="0"/>
          </a:xfrm>
          <a:prstGeom prst="line">
            <a:avLst/>
          </a:prstGeom>
          <a:noFill/>
          <a:ln w="38100" cap="flat" cmpd="sng" algn="ctr">
            <a:solidFill>
              <a:srgbClr val="EFAB00"/>
            </a:solidFill>
            <a:prstDash val="solid"/>
            <a:miter lim="800000"/>
          </a:ln>
          <a:effectLst/>
        </p:spPr>
      </p:cxnSp>
      <p:sp>
        <p:nvSpPr>
          <p:cNvPr id="7" name="Oval 44">
            <a:extLst>
              <a:ext uri="{FF2B5EF4-FFF2-40B4-BE49-F238E27FC236}">
                <a16:creationId xmlns:a16="http://schemas.microsoft.com/office/drawing/2014/main" id="{18C4BEDB-0CC4-4BC2-8256-F04BDB77765C}"/>
              </a:ext>
            </a:extLst>
          </p:cNvPr>
          <p:cNvSpPr/>
          <p:nvPr/>
        </p:nvSpPr>
        <p:spPr>
          <a:xfrm>
            <a:off x="475893" y="3639285"/>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8" name="TextBox 45">
            <a:extLst>
              <a:ext uri="{FF2B5EF4-FFF2-40B4-BE49-F238E27FC236}">
                <a16:creationId xmlns:a16="http://schemas.microsoft.com/office/drawing/2014/main" id="{8C096F59-069E-40D0-BBC7-195FA7141DF4}"/>
              </a:ext>
            </a:extLst>
          </p:cNvPr>
          <p:cNvSpPr txBox="1"/>
          <p:nvPr/>
        </p:nvSpPr>
        <p:spPr>
          <a:xfrm>
            <a:off x="266202" y="3234396"/>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2012</a:t>
            </a:r>
          </a:p>
        </p:txBody>
      </p:sp>
      <p:sp>
        <p:nvSpPr>
          <p:cNvPr id="9" name="Oval 46">
            <a:extLst>
              <a:ext uri="{FF2B5EF4-FFF2-40B4-BE49-F238E27FC236}">
                <a16:creationId xmlns:a16="http://schemas.microsoft.com/office/drawing/2014/main" id="{2E64ADCC-EA1D-4FAF-A020-802EC08C9456}"/>
              </a:ext>
            </a:extLst>
          </p:cNvPr>
          <p:cNvSpPr/>
          <p:nvPr/>
        </p:nvSpPr>
        <p:spPr>
          <a:xfrm>
            <a:off x="1551544" y="3622078"/>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10" name="Oval 49">
            <a:extLst>
              <a:ext uri="{FF2B5EF4-FFF2-40B4-BE49-F238E27FC236}">
                <a16:creationId xmlns:a16="http://schemas.microsoft.com/office/drawing/2014/main" id="{8306683B-DFC1-4F62-BD28-628ECC8CB97D}"/>
              </a:ext>
            </a:extLst>
          </p:cNvPr>
          <p:cNvSpPr/>
          <p:nvPr/>
        </p:nvSpPr>
        <p:spPr>
          <a:xfrm>
            <a:off x="2965418" y="3638498"/>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11" name="Oval 50">
            <a:extLst>
              <a:ext uri="{FF2B5EF4-FFF2-40B4-BE49-F238E27FC236}">
                <a16:creationId xmlns:a16="http://schemas.microsoft.com/office/drawing/2014/main" id="{728DEE3C-A49E-44D8-B1AF-0463AC1D69A9}"/>
              </a:ext>
            </a:extLst>
          </p:cNvPr>
          <p:cNvSpPr/>
          <p:nvPr/>
        </p:nvSpPr>
        <p:spPr>
          <a:xfrm>
            <a:off x="3989810" y="3634741"/>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12" name="Oval 51">
            <a:extLst>
              <a:ext uri="{FF2B5EF4-FFF2-40B4-BE49-F238E27FC236}">
                <a16:creationId xmlns:a16="http://schemas.microsoft.com/office/drawing/2014/main" id="{E13CCBB5-F2CC-4DC1-95CC-E5B455A504D4}"/>
              </a:ext>
            </a:extLst>
          </p:cNvPr>
          <p:cNvSpPr/>
          <p:nvPr/>
        </p:nvSpPr>
        <p:spPr>
          <a:xfrm>
            <a:off x="5214205" y="3622078"/>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13" name="Oval 52">
            <a:extLst>
              <a:ext uri="{FF2B5EF4-FFF2-40B4-BE49-F238E27FC236}">
                <a16:creationId xmlns:a16="http://schemas.microsoft.com/office/drawing/2014/main" id="{8F368D9A-675D-4353-9687-C080DC9BA4DE}"/>
              </a:ext>
            </a:extLst>
          </p:cNvPr>
          <p:cNvSpPr/>
          <p:nvPr/>
        </p:nvSpPr>
        <p:spPr>
          <a:xfrm>
            <a:off x="6816088" y="3622078"/>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14" name="TextBox 58">
            <a:extLst>
              <a:ext uri="{FF2B5EF4-FFF2-40B4-BE49-F238E27FC236}">
                <a16:creationId xmlns:a16="http://schemas.microsoft.com/office/drawing/2014/main" id="{E4F4BA54-4ABF-41F0-B674-ECE148A2A609}"/>
              </a:ext>
            </a:extLst>
          </p:cNvPr>
          <p:cNvSpPr txBox="1"/>
          <p:nvPr/>
        </p:nvSpPr>
        <p:spPr>
          <a:xfrm>
            <a:off x="1337614" y="3234396"/>
            <a:ext cx="807610" cy="415156"/>
          </a:xfrm>
          <a:prstGeom prst="rect">
            <a:avLst/>
          </a:prstGeom>
          <a:noFill/>
        </p:spPr>
        <p:txBody>
          <a:bodyPr wrap="square" rtlCol="0">
            <a:noAutofit/>
          </a:bodyPr>
          <a:lstStyle/>
          <a:p>
            <a:pPr defTabSz="1088013" fontAlgn="ctr">
              <a:defRPr/>
            </a:pPr>
            <a:r>
              <a:rPr sz="2100" b="1" dirty="0">
                <a:solidFill>
                  <a:srgbClr val="00B0F0"/>
                </a:solidFill>
                <a:ea typeface="微软雅黑"/>
              </a:rPr>
              <a:t>2013</a:t>
            </a:r>
          </a:p>
        </p:txBody>
      </p:sp>
      <p:sp>
        <p:nvSpPr>
          <p:cNvPr id="15" name="TextBox 59">
            <a:extLst>
              <a:ext uri="{FF2B5EF4-FFF2-40B4-BE49-F238E27FC236}">
                <a16:creationId xmlns:a16="http://schemas.microsoft.com/office/drawing/2014/main" id="{66B3AFD6-EF82-4128-9D3C-03BE07BD95F5}"/>
              </a:ext>
            </a:extLst>
          </p:cNvPr>
          <p:cNvSpPr txBox="1"/>
          <p:nvPr/>
        </p:nvSpPr>
        <p:spPr>
          <a:xfrm>
            <a:off x="2727010" y="3234396"/>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2014</a:t>
            </a:r>
          </a:p>
        </p:txBody>
      </p:sp>
      <p:sp>
        <p:nvSpPr>
          <p:cNvPr id="16" name="TextBox 60">
            <a:extLst>
              <a:ext uri="{FF2B5EF4-FFF2-40B4-BE49-F238E27FC236}">
                <a16:creationId xmlns:a16="http://schemas.microsoft.com/office/drawing/2014/main" id="{FDB74F24-B428-4D6D-8979-A7D56C5B3CC6}"/>
              </a:ext>
            </a:extLst>
          </p:cNvPr>
          <p:cNvSpPr txBox="1"/>
          <p:nvPr/>
        </p:nvSpPr>
        <p:spPr>
          <a:xfrm>
            <a:off x="3806261" y="3234396"/>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2015</a:t>
            </a:r>
          </a:p>
        </p:txBody>
      </p:sp>
      <p:sp>
        <p:nvSpPr>
          <p:cNvPr id="17" name="TextBox 61">
            <a:extLst>
              <a:ext uri="{FF2B5EF4-FFF2-40B4-BE49-F238E27FC236}">
                <a16:creationId xmlns:a16="http://schemas.microsoft.com/office/drawing/2014/main" id="{FB923D51-DE68-4F0F-8BEF-81C46EAFEE77}"/>
              </a:ext>
            </a:extLst>
          </p:cNvPr>
          <p:cNvSpPr txBox="1"/>
          <p:nvPr/>
        </p:nvSpPr>
        <p:spPr>
          <a:xfrm>
            <a:off x="4955902" y="3234396"/>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2016</a:t>
            </a:r>
          </a:p>
        </p:txBody>
      </p:sp>
      <p:sp>
        <p:nvSpPr>
          <p:cNvPr id="18" name="TextBox 67">
            <a:extLst>
              <a:ext uri="{FF2B5EF4-FFF2-40B4-BE49-F238E27FC236}">
                <a16:creationId xmlns:a16="http://schemas.microsoft.com/office/drawing/2014/main" id="{A467B4CF-5120-47FC-ADCF-C013FF35D5B4}"/>
              </a:ext>
            </a:extLst>
          </p:cNvPr>
          <p:cNvSpPr txBox="1"/>
          <p:nvPr/>
        </p:nvSpPr>
        <p:spPr>
          <a:xfrm>
            <a:off x="6577201" y="3234396"/>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2017</a:t>
            </a:r>
          </a:p>
        </p:txBody>
      </p:sp>
      <p:sp>
        <p:nvSpPr>
          <p:cNvPr id="19" name="1786119601">
            <a:extLst>
              <a:ext uri="{FF2B5EF4-FFF2-40B4-BE49-F238E27FC236}">
                <a16:creationId xmlns:a16="http://schemas.microsoft.com/office/drawing/2014/main" id="{0AD58BA3-5427-4964-A86A-47564CA30A56}"/>
              </a:ext>
            </a:extLst>
          </p:cNvPr>
          <p:cNvSpPr txBox="1"/>
          <p:nvPr/>
        </p:nvSpPr>
        <p:spPr>
          <a:xfrm>
            <a:off x="267083" y="2351105"/>
            <a:ext cx="1331557"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became SAP's first global technical partner in China</a:t>
            </a:r>
          </a:p>
          <a:p>
            <a:pPr algn="ctr" defTabSz="1088013" fontAlgn="ctr">
              <a:defRPr/>
            </a:pPr>
            <a:r>
              <a:rPr sz="800" dirty="0">
                <a:solidFill>
                  <a:srgbClr val="00B0F0"/>
                </a:solidFill>
                <a:ea typeface="微软雅黑"/>
              </a:rPr>
              <a:t>July 2012</a:t>
            </a:r>
            <a:endParaRPr lang="en-US" sz="800" dirty="0">
              <a:solidFill>
                <a:srgbClr val="00B0F0"/>
              </a:solidFill>
              <a:ea typeface="微软雅黑"/>
            </a:endParaRPr>
          </a:p>
        </p:txBody>
      </p:sp>
      <p:sp>
        <p:nvSpPr>
          <p:cNvPr id="20" name="1588339109">
            <a:extLst>
              <a:ext uri="{FF2B5EF4-FFF2-40B4-BE49-F238E27FC236}">
                <a16:creationId xmlns:a16="http://schemas.microsoft.com/office/drawing/2014/main" id="{F60CBA73-8C7E-4936-BAE5-B3415129604D}"/>
              </a:ext>
            </a:extLst>
          </p:cNvPr>
          <p:cNvSpPr txBox="1"/>
          <p:nvPr/>
        </p:nvSpPr>
        <p:spPr>
          <a:xfrm>
            <a:off x="668472" y="4239062"/>
            <a:ext cx="1463336"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Ren Zhengfei, founder of Huawei, met with Jim Snabe, Co-CEO of SAP.</a:t>
            </a:r>
            <a:endParaRPr lang="en-US" altLang="zh-CN" sz="800" dirty="0">
              <a:solidFill>
                <a:srgbClr val="00B0F0"/>
              </a:solidFill>
              <a:ea typeface="微软雅黑"/>
            </a:endParaRPr>
          </a:p>
          <a:p>
            <a:pPr algn="ctr" defTabSz="1088013" fontAlgn="ctr">
              <a:defRPr/>
            </a:pPr>
            <a:r>
              <a:rPr sz="800" dirty="0">
                <a:solidFill>
                  <a:srgbClr val="00B0F0"/>
                </a:solidFill>
                <a:ea typeface="微软雅黑"/>
              </a:rPr>
              <a:t>Sep. 2012</a:t>
            </a:r>
            <a:endParaRPr lang="en-US" sz="800" dirty="0">
              <a:solidFill>
                <a:srgbClr val="00B0F0"/>
              </a:solidFill>
              <a:ea typeface="微软雅黑"/>
            </a:endParaRPr>
          </a:p>
        </p:txBody>
      </p:sp>
      <p:sp>
        <p:nvSpPr>
          <p:cNvPr id="21" name="1375889406">
            <a:extLst>
              <a:ext uri="{FF2B5EF4-FFF2-40B4-BE49-F238E27FC236}">
                <a16:creationId xmlns:a16="http://schemas.microsoft.com/office/drawing/2014/main" id="{28B21288-BD18-4F7A-BA1B-AF777984E60A}"/>
              </a:ext>
            </a:extLst>
          </p:cNvPr>
          <p:cNvSpPr txBox="1"/>
          <p:nvPr/>
        </p:nvSpPr>
        <p:spPr>
          <a:xfrm>
            <a:off x="2085673" y="4239062"/>
            <a:ext cx="1744249"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Day was held at Walldorf, Germany, the SAP headquarter.</a:t>
            </a:r>
          </a:p>
          <a:p>
            <a:pPr algn="ctr" defTabSz="1088013" fontAlgn="ctr">
              <a:defRPr/>
            </a:pPr>
            <a:r>
              <a:rPr sz="800" dirty="0">
                <a:solidFill>
                  <a:srgbClr val="00B0F0"/>
                </a:solidFill>
                <a:ea typeface="微软雅黑"/>
              </a:rPr>
              <a:t>July 2014</a:t>
            </a:r>
            <a:endParaRPr lang="en-US" sz="800" dirty="0">
              <a:solidFill>
                <a:srgbClr val="00B0F0"/>
              </a:solidFill>
              <a:ea typeface="微软雅黑"/>
            </a:endParaRPr>
          </a:p>
        </p:txBody>
      </p:sp>
      <p:sp>
        <p:nvSpPr>
          <p:cNvPr id="22" name="850721626">
            <a:extLst>
              <a:ext uri="{FF2B5EF4-FFF2-40B4-BE49-F238E27FC236}">
                <a16:creationId xmlns:a16="http://schemas.microsoft.com/office/drawing/2014/main" id="{05881F19-45EB-4942-8AB8-F6250E3DC95B}"/>
              </a:ext>
            </a:extLst>
          </p:cNvPr>
          <p:cNvSpPr txBox="1"/>
          <p:nvPr/>
        </p:nvSpPr>
        <p:spPr>
          <a:xfrm>
            <a:off x="3783788" y="4239062"/>
            <a:ext cx="1608404"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and SAP announced the official opening of the Huawei &amp; SAP Co-Innovation Center in Shenzhen.</a:t>
            </a:r>
          </a:p>
          <a:p>
            <a:pPr algn="ctr" defTabSz="1088013" fontAlgn="ctr">
              <a:defRPr/>
            </a:pPr>
            <a:r>
              <a:rPr sz="800" dirty="0">
                <a:solidFill>
                  <a:srgbClr val="00B0F0"/>
                </a:solidFill>
                <a:ea typeface="微软雅黑"/>
              </a:rPr>
              <a:t>June 2015</a:t>
            </a:r>
            <a:endParaRPr lang="en-US" sz="800" dirty="0">
              <a:solidFill>
                <a:srgbClr val="00B0F0"/>
              </a:solidFill>
              <a:ea typeface="微软雅黑"/>
            </a:endParaRPr>
          </a:p>
        </p:txBody>
      </p:sp>
      <p:sp>
        <p:nvSpPr>
          <p:cNvPr id="23" name="330982152">
            <a:extLst>
              <a:ext uri="{FF2B5EF4-FFF2-40B4-BE49-F238E27FC236}">
                <a16:creationId xmlns:a16="http://schemas.microsoft.com/office/drawing/2014/main" id="{0C96FCFF-2E1D-49DA-8693-6D47B16DC657}"/>
              </a:ext>
            </a:extLst>
          </p:cNvPr>
          <p:cNvSpPr txBox="1"/>
          <p:nvPr/>
        </p:nvSpPr>
        <p:spPr>
          <a:xfrm>
            <a:off x="5346056" y="4239061"/>
            <a:ext cx="1332789" cy="536476"/>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SAP conferred the dkom award on Huawei.</a:t>
            </a:r>
          </a:p>
          <a:p>
            <a:pPr algn="ctr" defTabSz="1088013" fontAlgn="ctr">
              <a:defRPr/>
            </a:pPr>
            <a:r>
              <a:rPr sz="800" dirty="0">
                <a:solidFill>
                  <a:srgbClr val="00B0F0"/>
                </a:solidFill>
                <a:ea typeface="微软雅黑"/>
              </a:rPr>
              <a:t>Dec</a:t>
            </a:r>
            <a:r>
              <a:rPr lang="en-US" sz="800" dirty="0">
                <a:solidFill>
                  <a:srgbClr val="00B0F0"/>
                </a:solidFill>
                <a:ea typeface="微软雅黑"/>
              </a:rPr>
              <a:t>.</a:t>
            </a:r>
            <a:r>
              <a:rPr sz="800" dirty="0">
                <a:solidFill>
                  <a:srgbClr val="00B0F0"/>
                </a:solidFill>
                <a:ea typeface="微软雅黑"/>
              </a:rPr>
              <a:t> 2015</a:t>
            </a:r>
            <a:endParaRPr lang="en-US" sz="800" dirty="0">
              <a:solidFill>
                <a:srgbClr val="00B0F0"/>
              </a:solidFill>
              <a:ea typeface="微软雅黑"/>
            </a:endParaRPr>
          </a:p>
        </p:txBody>
      </p:sp>
      <p:cxnSp>
        <p:nvCxnSpPr>
          <p:cNvPr id="24" name="Straight Connector 86">
            <a:extLst>
              <a:ext uri="{FF2B5EF4-FFF2-40B4-BE49-F238E27FC236}">
                <a16:creationId xmlns:a16="http://schemas.microsoft.com/office/drawing/2014/main" id="{2E39E6F4-51D9-4783-99DE-2A0F972AA04E}"/>
              </a:ext>
            </a:extLst>
          </p:cNvPr>
          <p:cNvCxnSpPr/>
          <p:nvPr/>
        </p:nvCxnSpPr>
        <p:spPr>
          <a:xfrm>
            <a:off x="5843587" y="3719248"/>
            <a:ext cx="0" cy="256314"/>
          </a:xfrm>
          <a:prstGeom prst="line">
            <a:avLst/>
          </a:prstGeom>
          <a:noFill/>
          <a:ln w="6350" cap="flat" cmpd="sng" algn="ctr">
            <a:solidFill>
              <a:srgbClr val="EFAB00"/>
            </a:solidFill>
            <a:prstDash val="solid"/>
            <a:miter lim="800000"/>
          </a:ln>
          <a:effectLst/>
        </p:spPr>
      </p:cxnSp>
      <p:sp>
        <p:nvSpPr>
          <p:cNvPr id="25" name="7640534">
            <a:extLst>
              <a:ext uri="{FF2B5EF4-FFF2-40B4-BE49-F238E27FC236}">
                <a16:creationId xmlns:a16="http://schemas.microsoft.com/office/drawing/2014/main" id="{936664B2-6F7F-42A6-89A1-799D71374B85}"/>
              </a:ext>
            </a:extLst>
          </p:cNvPr>
          <p:cNvSpPr txBox="1"/>
          <p:nvPr/>
        </p:nvSpPr>
        <p:spPr>
          <a:xfrm>
            <a:off x="4618542" y="2351105"/>
            <a:ext cx="1479839" cy="645947"/>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and SAP signed a M</a:t>
            </a:r>
            <a:r>
              <a:rPr lang="en-US" sz="800" dirty="0">
                <a:solidFill>
                  <a:srgbClr val="00B0F0"/>
                </a:solidFill>
                <a:ea typeface="微软雅黑"/>
              </a:rPr>
              <a:t>o</a:t>
            </a:r>
            <a:r>
              <a:rPr sz="800" dirty="0">
                <a:solidFill>
                  <a:srgbClr val="00B0F0"/>
                </a:solidFill>
                <a:ea typeface="微软雅黑"/>
              </a:rPr>
              <a:t>U at CeBIT 2015 to deepen collaboration in Industry 4.0 and the I</a:t>
            </a:r>
            <a:r>
              <a:rPr lang="en-US" sz="800" dirty="0">
                <a:solidFill>
                  <a:srgbClr val="00B0F0"/>
                </a:solidFill>
                <a:ea typeface="微软雅黑"/>
              </a:rPr>
              <a:t>O</a:t>
            </a:r>
            <a:r>
              <a:rPr sz="800" dirty="0">
                <a:solidFill>
                  <a:srgbClr val="00B0F0"/>
                </a:solidFill>
                <a:ea typeface="微软雅黑"/>
              </a:rPr>
              <a:t>T</a:t>
            </a:r>
          </a:p>
          <a:p>
            <a:pPr algn="ctr" defTabSz="1088013" fontAlgn="ctr">
              <a:defRPr/>
            </a:pPr>
            <a:r>
              <a:rPr sz="800" dirty="0">
                <a:solidFill>
                  <a:srgbClr val="00B0F0"/>
                </a:solidFill>
                <a:ea typeface="微软雅黑"/>
              </a:rPr>
              <a:t>Mar</a:t>
            </a:r>
            <a:r>
              <a:rPr lang="en-US" sz="800" dirty="0">
                <a:solidFill>
                  <a:srgbClr val="00B0F0"/>
                </a:solidFill>
                <a:ea typeface="微软雅黑"/>
              </a:rPr>
              <a:t>.</a:t>
            </a:r>
            <a:r>
              <a:rPr sz="800" dirty="0">
                <a:solidFill>
                  <a:srgbClr val="00B0F0"/>
                </a:solidFill>
                <a:ea typeface="微软雅黑"/>
              </a:rPr>
              <a:t> 2015</a:t>
            </a:r>
            <a:endParaRPr lang="en-US" sz="800" dirty="0">
              <a:solidFill>
                <a:srgbClr val="00B0F0"/>
              </a:solidFill>
              <a:ea typeface="微软雅黑"/>
            </a:endParaRPr>
          </a:p>
        </p:txBody>
      </p:sp>
      <p:sp>
        <p:nvSpPr>
          <p:cNvPr id="26" name="2120976718">
            <a:extLst>
              <a:ext uri="{FF2B5EF4-FFF2-40B4-BE49-F238E27FC236}">
                <a16:creationId xmlns:a16="http://schemas.microsoft.com/office/drawing/2014/main" id="{9B3BFCEA-A082-44DC-AB56-846AEB7BB2A4}"/>
              </a:ext>
            </a:extLst>
          </p:cNvPr>
          <p:cNvSpPr txBox="1"/>
          <p:nvPr/>
        </p:nvSpPr>
        <p:spPr>
          <a:xfrm>
            <a:off x="1555141" y="2351105"/>
            <a:ext cx="1574023" cy="645947"/>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and SAP jointly launched Tecal RH5885 V2, the first SAP HANA </a:t>
            </a:r>
            <a:r>
              <a:rPr lang="en-US" sz="800" dirty="0">
                <a:solidFill>
                  <a:srgbClr val="00B0F0"/>
                </a:solidFill>
                <a:ea typeface="微软雅黑"/>
              </a:rPr>
              <a:t>appliance</a:t>
            </a:r>
            <a:endParaRPr sz="800" dirty="0">
              <a:solidFill>
                <a:srgbClr val="00B0F0"/>
              </a:solidFill>
              <a:ea typeface="微软雅黑"/>
            </a:endParaRPr>
          </a:p>
          <a:p>
            <a:pPr algn="ctr" defTabSz="1088013" fontAlgn="ctr">
              <a:defRPr/>
            </a:pPr>
            <a:r>
              <a:rPr sz="800" dirty="0">
                <a:solidFill>
                  <a:srgbClr val="00B0F0"/>
                </a:solidFill>
                <a:ea typeface="微软雅黑"/>
              </a:rPr>
              <a:t>Feb. 2013</a:t>
            </a:r>
            <a:endParaRPr lang="en-US" sz="800" dirty="0">
              <a:solidFill>
                <a:srgbClr val="00B0F0"/>
              </a:solidFill>
              <a:ea typeface="微软雅黑"/>
            </a:endParaRPr>
          </a:p>
        </p:txBody>
      </p:sp>
      <p:sp>
        <p:nvSpPr>
          <p:cNvPr id="27" name="682686478">
            <a:extLst>
              <a:ext uri="{FF2B5EF4-FFF2-40B4-BE49-F238E27FC236}">
                <a16:creationId xmlns:a16="http://schemas.microsoft.com/office/drawing/2014/main" id="{77773096-E1B5-4341-BE13-29BBEDC79C7E}"/>
              </a:ext>
            </a:extLst>
          </p:cNvPr>
          <p:cNvSpPr txBox="1"/>
          <p:nvPr/>
        </p:nvSpPr>
        <p:spPr>
          <a:xfrm>
            <a:off x="3085664" y="2351105"/>
            <a:ext cx="1599660" cy="645947"/>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Strategic alliance partnership: Huawei released the certified SAP HANA FusionCube solution at CeBIT 2014</a:t>
            </a:r>
          </a:p>
          <a:p>
            <a:pPr algn="ctr" defTabSz="1088013" fontAlgn="ctr">
              <a:defRPr/>
            </a:pPr>
            <a:r>
              <a:rPr sz="800" dirty="0">
                <a:solidFill>
                  <a:srgbClr val="00B0F0"/>
                </a:solidFill>
                <a:ea typeface="微软雅黑"/>
              </a:rPr>
              <a:t>Mar. 2014</a:t>
            </a:r>
            <a:endParaRPr lang="en-US" sz="800" dirty="0">
              <a:solidFill>
                <a:srgbClr val="00B0F0"/>
              </a:solidFill>
              <a:ea typeface="微软雅黑"/>
            </a:endParaRPr>
          </a:p>
        </p:txBody>
      </p:sp>
      <p:sp>
        <p:nvSpPr>
          <p:cNvPr id="28" name="493887081">
            <a:extLst>
              <a:ext uri="{FF2B5EF4-FFF2-40B4-BE49-F238E27FC236}">
                <a16:creationId xmlns:a16="http://schemas.microsoft.com/office/drawing/2014/main" id="{D801C590-B309-4DC9-879D-A5F06BAA8860}"/>
              </a:ext>
            </a:extLst>
          </p:cNvPr>
          <p:cNvSpPr txBox="1"/>
          <p:nvPr/>
        </p:nvSpPr>
        <p:spPr>
          <a:xfrm>
            <a:off x="5954399" y="2351105"/>
            <a:ext cx="1538749"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As a top-level sponsor, Huawei attended the SAPPHIRE NOW 2016 global flagship conference held by SAP in Orlando, USA.</a:t>
            </a:r>
          </a:p>
          <a:p>
            <a:pPr algn="ctr" defTabSz="1088013" fontAlgn="ctr">
              <a:defRPr/>
            </a:pPr>
            <a:r>
              <a:rPr sz="800" dirty="0">
                <a:solidFill>
                  <a:srgbClr val="00B0F0"/>
                </a:solidFill>
                <a:ea typeface="微软雅黑"/>
              </a:rPr>
              <a:t>May 2016</a:t>
            </a:r>
            <a:endParaRPr lang="en-US" sz="800" dirty="0">
              <a:solidFill>
                <a:srgbClr val="00B0F0"/>
              </a:solidFill>
              <a:ea typeface="微软雅黑"/>
            </a:endParaRPr>
          </a:p>
        </p:txBody>
      </p:sp>
      <p:sp>
        <p:nvSpPr>
          <p:cNvPr id="29" name="394343580">
            <a:extLst>
              <a:ext uri="{FF2B5EF4-FFF2-40B4-BE49-F238E27FC236}">
                <a16:creationId xmlns:a16="http://schemas.microsoft.com/office/drawing/2014/main" id="{91BBB8B8-A29C-4605-8ED7-057FAE01FCDB}"/>
              </a:ext>
            </a:extLst>
          </p:cNvPr>
          <p:cNvSpPr txBox="1"/>
          <p:nvPr/>
        </p:nvSpPr>
        <p:spPr>
          <a:xfrm>
            <a:off x="6819955" y="4239062"/>
            <a:ext cx="1388858"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won the SAP HANA® Innovation Award at SAPPHIRE NOW held in Orlando.</a:t>
            </a:r>
            <a:endParaRPr lang="en-US" altLang="zh-CN" sz="800" dirty="0">
              <a:solidFill>
                <a:srgbClr val="00B0F0"/>
              </a:solidFill>
              <a:ea typeface="微软雅黑"/>
            </a:endParaRPr>
          </a:p>
          <a:p>
            <a:pPr algn="ctr" defTabSz="1088013" fontAlgn="ctr">
              <a:defRPr/>
            </a:pPr>
            <a:r>
              <a:rPr sz="800" dirty="0">
                <a:solidFill>
                  <a:srgbClr val="00B0F0"/>
                </a:solidFill>
                <a:ea typeface="微软雅黑"/>
              </a:rPr>
              <a:t>May 2017</a:t>
            </a:r>
            <a:endParaRPr lang="en-US" sz="800" dirty="0">
              <a:solidFill>
                <a:srgbClr val="00B0F0"/>
              </a:solidFill>
              <a:ea typeface="微软雅黑"/>
              <a:cs typeface="Arial" charset="0"/>
            </a:endParaRPr>
          </a:p>
        </p:txBody>
      </p:sp>
      <p:cxnSp>
        <p:nvCxnSpPr>
          <p:cNvPr id="30" name="Straight Connector 96">
            <a:extLst>
              <a:ext uri="{FF2B5EF4-FFF2-40B4-BE49-F238E27FC236}">
                <a16:creationId xmlns:a16="http://schemas.microsoft.com/office/drawing/2014/main" id="{0CE12C05-9487-4482-A4FC-822B87011FB0}"/>
              </a:ext>
            </a:extLst>
          </p:cNvPr>
          <p:cNvCxnSpPr/>
          <p:nvPr/>
        </p:nvCxnSpPr>
        <p:spPr>
          <a:xfrm>
            <a:off x="2154200" y="3118122"/>
            <a:ext cx="0" cy="613270"/>
          </a:xfrm>
          <a:prstGeom prst="line">
            <a:avLst/>
          </a:prstGeom>
          <a:noFill/>
          <a:ln w="6350" cap="flat" cmpd="sng" algn="ctr">
            <a:solidFill>
              <a:srgbClr val="EFAB00"/>
            </a:solidFill>
            <a:prstDash val="solid"/>
            <a:miter lim="800000"/>
          </a:ln>
          <a:effectLst/>
        </p:spPr>
      </p:cxnSp>
      <p:pic>
        <p:nvPicPr>
          <p:cNvPr id="31" name="Picture 99">
            <a:extLst>
              <a:ext uri="{FF2B5EF4-FFF2-40B4-BE49-F238E27FC236}">
                <a16:creationId xmlns:a16="http://schemas.microsoft.com/office/drawing/2014/main" id="{6BB35F66-FF01-44E4-A2E7-3420778E959F}"/>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rcRect l="8021" t="2930" r="12057" b="4033"/>
          <a:stretch/>
        </p:blipFill>
        <p:spPr>
          <a:xfrm>
            <a:off x="454263" y="1421278"/>
            <a:ext cx="1029285" cy="893770"/>
          </a:xfrm>
          <a:prstGeom prst="rect">
            <a:avLst/>
          </a:prstGeom>
          <a:ln>
            <a:solidFill>
              <a:srgbClr val="00B0F0"/>
            </a:solidFill>
          </a:ln>
        </p:spPr>
      </p:pic>
      <p:pic>
        <p:nvPicPr>
          <p:cNvPr id="32" name="Picture 100">
            <a:extLst>
              <a:ext uri="{FF2B5EF4-FFF2-40B4-BE49-F238E27FC236}">
                <a16:creationId xmlns:a16="http://schemas.microsoft.com/office/drawing/2014/main" id="{03A00699-C2AB-4FBC-81F6-28D5B08A35E5}"/>
              </a:ext>
            </a:extLst>
          </p:cNvPr>
          <p:cNvPicPr>
            <a:picLocks/>
          </p:cNvPicPr>
          <p:nvPr/>
        </p:nvPicPr>
        <p:blipFill rotWithShape="1">
          <a:blip r:embed="rId4" cstate="email">
            <a:extLst>
              <a:ext uri="{28A0092B-C50C-407E-A947-70E740481C1C}">
                <a14:useLocalDpi xmlns:a14="http://schemas.microsoft.com/office/drawing/2010/main"/>
              </a:ext>
            </a:extLst>
          </a:blip>
          <a:srcRect l="7210" r="13838" b="2771"/>
          <a:stretch/>
        </p:blipFill>
        <p:spPr>
          <a:xfrm>
            <a:off x="4826096" y="1418587"/>
            <a:ext cx="1065099" cy="896461"/>
          </a:xfrm>
          <a:prstGeom prst="rect">
            <a:avLst/>
          </a:prstGeom>
          <a:ln>
            <a:solidFill>
              <a:srgbClr val="00B0F0"/>
            </a:solidFill>
          </a:ln>
        </p:spPr>
      </p:pic>
      <p:pic>
        <p:nvPicPr>
          <p:cNvPr id="33" name="Picture 101">
            <a:extLst>
              <a:ext uri="{FF2B5EF4-FFF2-40B4-BE49-F238E27FC236}">
                <a16:creationId xmlns:a16="http://schemas.microsoft.com/office/drawing/2014/main" id="{526FA15E-74AF-4DB4-9A39-4161B76B9E7D}"/>
              </a:ext>
            </a:extLst>
          </p:cNvPr>
          <p:cNvPicPr>
            <a:picLocks/>
          </p:cNvPicPr>
          <p:nvPr/>
        </p:nvPicPr>
        <p:blipFill rotWithShape="1">
          <a:blip r:embed="rId5" cstate="email">
            <a:extLst>
              <a:ext uri="{28A0092B-C50C-407E-A947-70E740481C1C}">
                <a14:useLocalDpi xmlns:a14="http://schemas.microsoft.com/office/drawing/2010/main"/>
              </a:ext>
            </a:extLst>
          </a:blip>
          <a:srcRect l="16247" r="13515"/>
          <a:stretch/>
        </p:blipFill>
        <p:spPr>
          <a:xfrm>
            <a:off x="6238645" y="1423682"/>
            <a:ext cx="968275" cy="891366"/>
          </a:xfrm>
          <a:prstGeom prst="rect">
            <a:avLst/>
          </a:prstGeom>
          <a:ln>
            <a:solidFill>
              <a:srgbClr val="00B0F0"/>
            </a:solidFill>
          </a:ln>
        </p:spPr>
      </p:pic>
      <p:pic>
        <p:nvPicPr>
          <p:cNvPr id="34" name="Picture 103">
            <a:extLst>
              <a:ext uri="{FF2B5EF4-FFF2-40B4-BE49-F238E27FC236}">
                <a16:creationId xmlns:a16="http://schemas.microsoft.com/office/drawing/2014/main" id="{3C5D4457-7065-4293-A45C-6A1E2602484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9695" r="7248" b="3056"/>
          <a:stretch/>
        </p:blipFill>
        <p:spPr>
          <a:xfrm>
            <a:off x="3321399" y="1421208"/>
            <a:ext cx="1157247" cy="893840"/>
          </a:xfrm>
          <a:prstGeom prst="rect">
            <a:avLst/>
          </a:prstGeom>
          <a:ln>
            <a:solidFill>
              <a:srgbClr val="00B0F0"/>
            </a:solidFill>
          </a:ln>
        </p:spPr>
      </p:pic>
      <p:pic>
        <p:nvPicPr>
          <p:cNvPr id="35" name="Picture 104">
            <a:extLst>
              <a:ext uri="{FF2B5EF4-FFF2-40B4-BE49-F238E27FC236}">
                <a16:creationId xmlns:a16="http://schemas.microsoft.com/office/drawing/2014/main" id="{BC369DAB-F911-4B64-867C-FB458E1431B4}"/>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a:ext>
            </a:extLst>
          </a:blip>
          <a:srcRect l="13799" r="3993" b="3063"/>
          <a:stretch/>
        </p:blipFill>
        <p:spPr>
          <a:xfrm>
            <a:off x="1830998" y="1423190"/>
            <a:ext cx="1142952" cy="891859"/>
          </a:xfrm>
          <a:prstGeom prst="rect">
            <a:avLst/>
          </a:prstGeom>
          <a:ln>
            <a:solidFill>
              <a:srgbClr val="00B0F0"/>
            </a:solidFill>
          </a:ln>
        </p:spPr>
      </p:pic>
      <p:pic>
        <p:nvPicPr>
          <p:cNvPr id="36" name="Picture 105">
            <a:extLst>
              <a:ext uri="{FF2B5EF4-FFF2-40B4-BE49-F238E27FC236}">
                <a16:creationId xmlns:a16="http://schemas.microsoft.com/office/drawing/2014/main" id="{78A6E4F8-B1C9-4A68-80DA-F5C0867E8AB4}"/>
              </a:ext>
            </a:extLst>
          </p:cNvPr>
          <p:cNvPicPr>
            <a:picLocks/>
          </p:cNvPicPr>
          <p:nvPr/>
        </p:nvPicPr>
        <p:blipFill>
          <a:blip r:embed="rId9"/>
          <a:stretch>
            <a:fillRect/>
          </a:stretch>
        </p:blipFill>
        <p:spPr>
          <a:xfrm>
            <a:off x="6872001" y="4974727"/>
            <a:ext cx="1084467" cy="866571"/>
          </a:xfrm>
          <a:prstGeom prst="rect">
            <a:avLst/>
          </a:prstGeom>
          <a:ln>
            <a:solidFill>
              <a:srgbClr val="00B0F0"/>
            </a:solidFill>
          </a:ln>
        </p:spPr>
      </p:pic>
      <p:pic>
        <p:nvPicPr>
          <p:cNvPr id="37" name="Picture 107">
            <a:extLst>
              <a:ext uri="{FF2B5EF4-FFF2-40B4-BE49-F238E27FC236}">
                <a16:creationId xmlns:a16="http://schemas.microsoft.com/office/drawing/2014/main" id="{17ECAEB4-9111-4E15-A5DC-8FE1BA8FF7F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3441" t="-430" r="6148" b="2314"/>
          <a:stretch/>
        </p:blipFill>
        <p:spPr>
          <a:xfrm>
            <a:off x="3878212" y="4975316"/>
            <a:ext cx="1146023" cy="865983"/>
          </a:xfrm>
          <a:prstGeom prst="rect">
            <a:avLst/>
          </a:prstGeom>
          <a:ln>
            <a:solidFill>
              <a:srgbClr val="00B0F0"/>
            </a:solidFill>
          </a:ln>
        </p:spPr>
      </p:pic>
      <p:pic>
        <p:nvPicPr>
          <p:cNvPr id="38" name="Picture 108">
            <a:extLst>
              <a:ext uri="{FF2B5EF4-FFF2-40B4-BE49-F238E27FC236}">
                <a16:creationId xmlns:a16="http://schemas.microsoft.com/office/drawing/2014/main" id="{1FC2A9D9-7A9F-4DD3-9896-AF4E2858833E}"/>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5197" t="-1120" r="6226" b="1120"/>
          <a:stretch/>
        </p:blipFill>
        <p:spPr>
          <a:xfrm>
            <a:off x="780194" y="4976640"/>
            <a:ext cx="1073495" cy="864659"/>
          </a:xfrm>
          <a:prstGeom prst="rect">
            <a:avLst/>
          </a:prstGeom>
          <a:ln>
            <a:solidFill>
              <a:srgbClr val="00B0F0"/>
            </a:solidFill>
          </a:ln>
        </p:spPr>
      </p:pic>
      <p:pic>
        <p:nvPicPr>
          <p:cNvPr id="39" name="Picture 109">
            <a:extLst>
              <a:ext uri="{FF2B5EF4-FFF2-40B4-BE49-F238E27FC236}">
                <a16:creationId xmlns:a16="http://schemas.microsoft.com/office/drawing/2014/main" id="{264D6EF6-E8BA-4B33-8E2C-BCD58A1ECCFB}"/>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colorTemperature colorTemp="5900"/>
                    </a14:imgEffect>
                  </a14:imgLayer>
                </a14:imgProps>
              </a:ext>
              <a:ext uri="{28A0092B-C50C-407E-A947-70E740481C1C}">
                <a14:useLocalDpi xmlns:a14="http://schemas.microsoft.com/office/drawing/2010/main"/>
              </a:ext>
            </a:extLst>
          </a:blip>
          <a:srcRect l="2638" r="5250"/>
          <a:stretch/>
        </p:blipFill>
        <p:spPr>
          <a:xfrm>
            <a:off x="2263253" y="4982657"/>
            <a:ext cx="1205395" cy="858641"/>
          </a:xfrm>
          <a:prstGeom prst="rect">
            <a:avLst/>
          </a:prstGeom>
          <a:ln>
            <a:solidFill>
              <a:srgbClr val="00B0F0"/>
            </a:solidFill>
          </a:ln>
        </p:spPr>
      </p:pic>
      <p:pic>
        <p:nvPicPr>
          <p:cNvPr id="40" name="Picture 110">
            <a:extLst>
              <a:ext uri="{FF2B5EF4-FFF2-40B4-BE49-F238E27FC236}">
                <a16:creationId xmlns:a16="http://schemas.microsoft.com/office/drawing/2014/main" id="{9019265C-C2DE-4601-9AC0-A0F11FDF19F3}"/>
              </a:ext>
            </a:extLst>
          </p:cNvPr>
          <p:cNvPicPr>
            <a:picLocks/>
          </p:cNvPicPr>
          <p:nvPr/>
        </p:nvPicPr>
        <p:blipFill rotWithShape="1">
          <a:blip r:embed="rId14" cstate="email">
            <a:extLst>
              <a:ext uri="{28A0092B-C50C-407E-A947-70E740481C1C}">
                <a14:useLocalDpi xmlns:a14="http://schemas.microsoft.com/office/drawing/2010/main"/>
              </a:ext>
            </a:extLst>
          </a:blip>
          <a:srcRect l="29498" t="4524" r="741"/>
          <a:stretch/>
        </p:blipFill>
        <p:spPr>
          <a:xfrm>
            <a:off x="5433799" y="4977854"/>
            <a:ext cx="1028638" cy="863445"/>
          </a:xfrm>
          <a:prstGeom prst="rect">
            <a:avLst/>
          </a:prstGeom>
          <a:ln>
            <a:solidFill>
              <a:srgbClr val="00B0F0"/>
            </a:solidFill>
          </a:ln>
        </p:spPr>
      </p:pic>
      <p:cxnSp>
        <p:nvCxnSpPr>
          <p:cNvPr id="41" name="Straight Connector 113">
            <a:extLst>
              <a:ext uri="{FF2B5EF4-FFF2-40B4-BE49-F238E27FC236}">
                <a16:creationId xmlns:a16="http://schemas.microsoft.com/office/drawing/2014/main" id="{5C741F20-AF21-469D-96F3-45AB0AAAE72F}"/>
              </a:ext>
            </a:extLst>
          </p:cNvPr>
          <p:cNvCxnSpPr/>
          <p:nvPr/>
        </p:nvCxnSpPr>
        <p:spPr>
          <a:xfrm>
            <a:off x="4726563" y="3719246"/>
            <a:ext cx="0" cy="251793"/>
          </a:xfrm>
          <a:prstGeom prst="line">
            <a:avLst/>
          </a:prstGeom>
          <a:noFill/>
          <a:ln w="6350" cap="flat" cmpd="sng" algn="ctr">
            <a:solidFill>
              <a:srgbClr val="EFAB00"/>
            </a:solidFill>
            <a:prstDash val="solid"/>
            <a:miter lim="800000"/>
          </a:ln>
          <a:effectLst/>
        </p:spPr>
      </p:cxnSp>
      <p:cxnSp>
        <p:nvCxnSpPr>
          <p:cNvPr id="42" name="Straight Connector 114">
            <a:extLst>
              <a:ext uri="{FF2B5EF4-FFF2-40B4-BE49-F238E27FC236}">
                <a16:creationId xmlns:a16="http://schemas.microsoft.com/office/drawing/2014/main" id="{F39AA8FB-9C91-42CF-AD36-32F029A6288B}"/>
              </a:ext>
            </a:extLst>
          </p:cNvPr>
          <p:cNvCxnSpPr/>
          <p:nvPr/>
        </p:nvCxnSpPr>
        <p:spPr>
          <a:xfrm>
            <a:off x="8903169" y="3118120"/>
            <a:ext cx="0" cy="615094"/>
          </a:xfrm>
          <a:prstGeom prst="line">
            <a:avLst/>
          </a:prstGeom>
          <a:noFill/>
          <a:ln w="6350" cap="flat" cmpd="sng" algn="ctr">
            <a:solidFill>
              <a:srgbClr val="EFAB00"/>
            </a:solidFill>
            <a:prstDash val="solid"/>
            <a:miter lim="800000"/>
          </a:ln>
          <a:effectLst/>
        </p:spPr>
      </p:cxnSp>
      <p:sp>
        <p:nvSpPr>
          <p:cNvPr id="43" name="TextBox 116">
            <a:extLst>
              <a:ext uri="{FF2B5EF4-FFF2-40B4-BE49-F238E27FC236}">
                <a16:creationId xmlns:a16="http://schemas.microsoft.com/office/drawing/2014/main" id="{15994F19-ACC8-4855-9AA5-CADBFF2ED18B}"/>
              </a:ext>
            </a:extLst>
          </p:cNvPr>
          <p:cNvSpPr txBox="1"/>
          <p:nvPr/>
        </p:nvSpPr>
        <p:spPr>
          <a:xfrm>
            <a:off x="5728687" y="3186540"/>
            <a:ext cx="928008" cy="369114"/>
          </a:xfrm>
          <a:prstGeom prst="rect">
            <a:avLst/>
          </a:prstGeom>
          <a:noFill/>
          <a:ln>
            <a:noFill/>
          </a:ln>
        </p:spPr>
        <p:txBody>
          <a:bodyPr wrap="square" rtlCol="0">
            <a:noAutofit/>
          </a:bodyPr>
          <a:lstStyle/>
          <a:p>
            <a:pPr defTabSz="1088013" fontAlgn="ctr">
              <a:defRPr/>
            </a:pPr>
            <a:r>
              <a:rPr sz="800" b="1" dirty="0">
                <a:solidFill>
                  <a:srgbClr val="00B0F0"/>
                </a:solidFill>
                <a:ea typeface="微软雅黑"/>
              </a:rPr>
              <a:t>SAP Hybris &amp; Ariba contract signed</a:t>
            </a:r>
            <a:endParaRPr lang="en-AU" sz="800" b="1" dirty="0">
              <a:solidFill>
                <a:srgbClr val="00B0F0"/>
              </a:solidFill>
              <a:ea typeface="微软雅黑"/>
              <a:cs typeface="Arial" charset="0"/>
            </a:endParaRPr>
          </a:p>
        </p:txBody>
      </p:sp>
      <p:sp>
        <p:nvSpPr>
          <p:cNvPr id="44" name="1173824698">
            <a:extLst>
              <a:ext uri="{FF2B5EF4-FFF2-40B4-BE49-F238E27FC236}">
                <a16:creationId xmlns:a16="http://schemas.microsoft.com/office/drawing/2014/main" id="{4FB64A01-ABDD-47D8-8A51-FEF2FF89E63C}"/>
              </a:ext>
            </a:extLst>
          </p:cNvPr>
          <p:cNvSpPr txBox="1"/>
          <p:nvPr/>
        </p:nvSpPr>
        <p:spPr>
          <a:xfrm>
            <a:off x="8258121" y="4239062"/>
            <a:ext cx="1511818" cy="645947"/>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attended SAP China Summit as a diamond sponsor to explore market opportunities and innovation.</a:t>
            </a:r>
          </a:p>
          <a:p>
            <a:pPr algn="ctr" defTabSz="1088013" fontAlgn="ctr">
              <a:defRPr/>
            </a:pPr>
            <a:r>
              <a:rPr sz="800" dirty="0">
                <a:solidFill>
                  <a:srgbClr val="00B0F0"/>
                </a:solidFill>
                <a:ea typeface="微软雅黑"/>
              </a:rPr>
              <a:t>Sep. 2018</a:t>
            </a:r>
            <a:endParaRPr lang="en-US" sz="800" dirty="0">
              <a:solidFill>
                <a:srgbClr val="00B0F0"/>
              </a:solidFill>
              <a:ea typeface="微软雅黑"/>
              <a:cs typeface="Arial" charset="0"/>
            </a:endParaRPr>
          </a:p>
        </p:txBody>
      </p:sp>
      <p:sp>
        <p:nvSpPr>
          <p:cNvPr id="45" name="416263209">
            <a:extLst>
              <a:ext uri="{FF2B5EF4-FFF2-40B4-BE49-F238E27FC236}">
                <a16:creationId xmlns:a16="http://schemas.microsoft.com/office/drawing/2014/main" id="{57B08FD6-50F2-4691-9212-86BD4512E8F0}"/>
              </a:ext>
            </a:extLst>
          </p:cNvPr>
          <p:cNvSpPr txBox="1"/>
          <p:nvPr/>
        </p:nvSpPr>
        <p:spPr>
          <a:xfrm>
            <a:off x="7383314" y="2351105"/>
            <a:ext cx="1450738" cy="507530"/>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Huawei &amp; SAP Co-Innovation Center was inaugurated in Zone G of Huawei HQ, Shenzhen.</a:t>
            </a:r>
          </a:p>
          <a:p>
            <a:pPr algn="ctr" defTabSz="1088013" fontAlgn="ctr">
              <a:defRPr/>
            </a:pPr>
            <a:r>
              <a:rPr sz="800" dirty="0">
                <a:solidFill>
                  <a:srgbClr val="00B0F0"/>
                </a:solidFill>
                <a:ea typeface="微软雅黑"/>
              </a:rPr>
              <a:t>Aug. 2018</a:t>
            </a:r>
            <a:endParaRPr lang="en-US" sz="800" dirty="0">
              <a:solidFill>
                <a:srgbClr val="00B0F0"/>
              </a:solidFill>
              <a:ea typeface="微软雅黑"/>
              <a:cs typeface="Arial" charset="0"/>
            </a:endParaRPr>
          </a:p>
        </p:txBody>
      </p:sp>
      <p:sp>
        <p:nvSpPr>
          <p:cNvPr id="46" name="1108969464">
            <a:extLst>
              <a:ext uri="{FF2B5EF4-FFF2-40B4-BE49-F238E27FC236}">
                <a16:creationId xmlns:a16="http://schemas.microsoft.com/office/drawing/2014/main" id="{EA418F33-00EB-4259-A98A-259045FBB4F7}"/>
              </a:ext>
            </a:extLst>
          </p:cNvPr>
          <p:cNvSpPr txBox="1"/>
          <p:nvPr/>
        </p:nvSpPr>
        <p:spPr>
          <a:xfrm>
            <a:off x="8916335" y="2351105"/>
            <a:ext cx="1357544" cy="646097"/>
          </a:xfrm>
          <a:prstGeom prst="rect">
            <a:avLst/>
          </a:prstGeom>
          <a:noFill/>
          <a:ln>
            <a:noFill/>
          </a:ln>
        </p:spPr>
        <p:txBody>
          <a:bodyPr wrap="square" rtlCol="0">
            <a:noAutofit/>
          </a:bodyPr>
          <a:lstStyle/>
          <a:p>
            <a:pPr algn="ctr" defTabSz="1088013" fontAlgn="ctr">
              <a:defRPr/>
            </a:pPr>
            <a:r>
              <a:rPr sz="800" dirty="0">
                <a:solidFill>
                  <a:srgbClr val="00B0F0"/>
                </a:solidFill>
                <a:ea typeface="微软雅黑"/>
              </a:rPr>
              <a:t>SAP attended HUAWEI CONNECT 2018</a:t>
            </a:r>
          </a:p>
          <a:p>
            <a:pPr algn="ctr" defTabSz="1088013" fontAlgn="ctr">
              <a:defRPr/>
            </a:pPr>
            <a:r>
              <a:rPr sz="800" dirty="0">
                <a:solidFill>
                  <a:srgbClr val="00B0F0"/>
                </a:solidFill>
                <a:ea typeface="微软雅黑"/>
              </a:rPr>
              <a:t>as a diamond sponsor and major partner.</a:t>
            </a:r>
            <a:endParaRPr lang="en-US" sz="800" dirty="0">
              <a:solidFill>
                <a:srgbClr val="00B0F0"/>
              </a:solidFill>
              <a:ea typeface="微软雅黑"/>
            </a:endParaRPr>
          </a:p>
          <a:p>
            <a:pPr algn="ctr" defTabSz="1088013" fontAlgn="ctr">
              <a:defRPr/>
            </a:pPr>
            <a:r>
              <a:rPr lang="en-US" sz="800" dirty="0">
                <a:solidFill>
                  <a:srgbClr val="00B0F0"/>
                </a:solidFill>
                <a:ea typeface="微软雅黑"/>
                <a:cs typeface="Arial" charset="0"/>
              </a:rPr>
              <a:t>O</a:t>
            </a:r>
            <a:r>
              <a:rPr lang="en-US" altLang="zh-CN" sz="800" dirty="0">
                <a:solidFill>
                  <a:srgbClr val="00B0F0"/>
                </a:solidFill>
                <a:ea typeface="微软雅黑"/>
                <a:cs typeface="Arial" charset="0"/>
              </a:rPr>
              <a:t>ct. </a:t>
            </a:r>
            <a:r>
              <a:rPr lang="en-US" sz="800" dirty="0">
                <a:solidFill>
                  <a:srgbClr val="00B0F0"/>
                </a:solidFill>
                <a:ea typeface="微软雅黑"/>
                <a:cs typeface="Arial" charset="0"/>
              </a:rPr>
              <a:t>2018</a:t>
            </a:r>
          </a:p>
        </p:txBody>
      </p:sp>
      <p:cxnSp>
        <p:nvCxnSpPr>
          <p:cNvPr id="47" name="Straight Connector 123">
            <a:extLst>
              <a:ext uri="{FF2B5EF4-FFF2-40B4-BE49-F238E27FC236}">
                <a16:creationId xmlns:a16="http://schemas.microsoft.com/office/drawing/2014/main" id="{40E6FB9D-C83B-4DC3-9632-50C6069FB091}"/>
              </a:ext>
            </a:extLst>
          </p:cNvPr>
          <p:cNvCxnSpPr/>
          <p:nvPr/>
        </p:nvCxnSpPr>
        <p:spPr>
          <a:xfrm>
            <a:off x="7319725" y="3118122"/>
            <a:ext cx="0" cy="613270"/>
          </a:xfrm>
          <a:prstGeom prst="line">
            <a:avLst/>
          </a:prstGeom>
          <a:noFill/>
          <a:ln w="6350" cap="flat" cmpd="sng" algn="ctr">
            <a:solidFill>
              <a:srgbClr val="EFAB00"/>
            </a:solidFill>
            <a:prstDash val="solid"/>
            <a:miter lim="800000"/>
          </a:ln>
          <a:effectLst/>
        </p:spPr>
      </p:cxnSp>
      <p:cxnSp>
        <p:nvCxnSpPr>
          <p:cNvPr id="48" name="Straight Connector 124">
            <a:extLst>
              <a:ext uri="{FF2B5EF4-FFF2-40B4-BE49-F238E27FC236}">
                <a16:creationId xmlns:a16="http://schemas.microsoft.com/office/drawing/2014/main" id="{14A5433D-95B1-4D52-BE62-F66D3940B9E5}"/>
              </a:ext>
            </a:extLst>
          </p:cNvPr>
          <p:cNvCxnSpPr/>
          <p:nvPr/>
        </p:nvCxnSpPr>
        <p:spPr>
          <a:xfrm>
            <a:off x="5681011" y="3118122"/>
            <a:ext cx="0" cy="613270"/>
          </a:xfrm>
          <a:prstGeom prst="line">
            <a:avLst/>
          </a:prstGeom>
          <a:noFill/>
          <a:ln w="6350" cap="flat" cmpd="sng" algn="ctr">
            <a:solidFill>
              <a:srgbClr val="EFAB00"/>
            </a:solidFill>
            <a:prstDash val="solid"/>
            <a:miter lim="800000"/>
          </a:ln>
          <a:effectLst/>
        </p:spPr>
      </p:cxnSp>
      <p:sp>
        <p:nvSpPr>
          <p:cNvPr id="49" name="Rectangle 127">
            <a:extLst>
              <a:ext uri="{FF2B5EF4-FFF2-40B4-BE49-F238E27FC236}">
                <a16:creationId xmlns:a16="http://schemas.microsoft.com/office/drawing/2014/main" id="{D4C8E6AE-FC76-4BB0-B42A-E3F91E83D3C3}"/>
              </a:ext>
            </a:extLst>
          </p:cNvPr>
          <p:cNvSpPr/>
          <p:nvPr/>
        </p:nvSpPr>
        <p:spPr>
          <a:xfrm>
            <a:off x="2177829" y="3214267"/>
            <a:ext cx="732452" cy="461284"/>
          </a:xfrm>
          <a:prstGeom prst="rect">
            <a:avLst/>
          </a:prstGeom>
          <a:noFill/>
          <a:ln>
            <a:noFill/>
          </a:ln>
        </p:spPr>
        <p:txBody>
          <a:bodyPr wrap="square" rtlCol="0">
            <a:noAutofit/>
          </a:bodyPr>
          <a:lstStyle/>
          <a:p>
            <a:pPr defTabSz="1088013" fontAlgn="ctr">
              <a:defRPr/>
            </a:pPr>
            <a:r>
              <a:rPr sz="800" b="1" dirty="0">
                <a:solidFill>
                  <a:srgbClr val="00B0F0"/>
                </a:solidFill>
                <a:ea typeface="微软雅黑"/>
              </a:rPr>
              <a:t>HANA </a:t>
            </a:r>
            <a:r>
              <a:rPr lang="en-US" sz="800" b="1" dirty="0">
                <a:solidFill>
                  <a:srgbClr val="00B0F0"/>
                </a:solidFill>
                <a:ea typeface="微软雅黑"/>
              </a:rPr>
              <a:t>pl</a:t>
            </a:r>
            <a:r>
              <a:rPr sz="800" b="1" dirty="0">
                <a:solidFill>
                  <a:srgbClr val="00B0F0"/>
                </a:solidFill>
                <a:ea typeface="微软雅黑"/>
              </a:rPr>
              <a:t>atform </a:t>
            </a:r>
            <a:r>
              <a:rPr lang="en-US" sz="800" b="1" dirty="0">
                <a:solidFill>
                  <a:srgbClr val="00B0F0"/>
                </a:solidFill>
                <a:ea typeface="微软雅黑"/>
              </a:rPr>
              <a:t>a</a:t>
            </a:r>
            <a:r>
              <a:rPr sz="800" b="1" dirty="0">
                <a:solidFill>
                  <a:srgbClr val="00B0F0"/>
                </a:solidFill>
                <a:ea typeface="微软雅黑"/>
              </a:rPr>
              <a:t>doption</a:t>
            </a:r>
          </a:p>
        </p:txBody>
      </p:sp>
      <p:sp>
        <p:nvSpPr>
          <p:cNvPr id="50" name="TextBox 131">
            <a:extLst>
              <a:ext uri="{FF2B5EF4-FFF2-40B4-BE49-F238E27FC236}">
                <a16:creationId xmlns:a16="http://schemas.microsoft.com/office/drawing/2014/main" id="{D104F34B-30BB-4AB2-9847-E29DCB710D37}"/>
              </a:ext>
            </a:extLst>
          </p:cNvPr>
          <p:cNvSpPr txBox="1"/>
          <p:nvPr/>
        </p:nvSpPr>
        <p:spPr>
          <a:xfrm>
            <a:off x="8178793" y="3209019"/>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2018</a:t>
            </a:r>
          </a:p>
        </p:txBody>
      </p:sp>
      <p:sp>
        <p:nvSpPr>
          <p:cNvPr id="51" name="Oval 132">
            <a:extLst>
              <a:ext uri="{FF2B5EF4-FFF2-40B4-BE49-F238E27FC236}">
                <a16:creationId xmlns:a16="http://schemas.microsoft.com/office/drawing/2014/main" id="{B6419884-5CF5-4576-A8AF-C82016FAC480}"/>
              </a:ext>
            </a:extLst>
          </p:cNvPr>
          <p:cNvSpPr/>
          <p:nvPr/>
        </p:nvSpPr>
        <p:spPr>
          <a:xfrm>
            <a:off x="8472854" y="3593541"/>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52" name="TextBox 134">
            <a:extLst>
              <a:ext uri="{FF2B5EF4-FFF2-40B4-BE49-F238E27FC236}">
                <a16:creationId xmlns:a16="http://schemas.microsoft.com/office/drawing/2014/main" id="{72EE2B5F-D68D-420E-AEE1-8B8B7ADDDAD5}"/>
              </a:ext>
            </a:extLst>
          </p:cNvPr>
          <p:cNvSpPr txBox="1"/>
          <p:nvPr/>
        </p:nvSpPr>
        <p:spPr>
          <a:xfrm>
            <a:off x="7283808" y="3134077"/>
            <a:ext cx="1065675" cy="507530"/>
          </a:xfrm>
          <a:prstGeom prst="rect">
            <a:avLst/>
          </a:prstGeom>
          <a:noFill/>
          <a:ln>
            <a:noFill/>
          </a:ln>
        </p:spPr>
        <p:txBody>
          <a:bodyPr wrap="square" rtlCol="0">
            <a:noAutofit/>
          </a:bodyPr>
          <a:lstStyle/>
          <a:p>
            <a:pPr defTabSz="1088013" fontAlgn="ctr">
              <a:defRPr/>
            </a:pPr>
            <a:r>
              <a:rPr sz="800" b="1" dirty="0">
                <a:solidFill>
                  <a:srgbClr val="00B0F0"/>
                </a:solidFill>
                <a:ea typeface="微软雅黑"/>
              </a:rPr>
              <a:t>MaxAttention for Hybris Billing LIVE @ CBG</a:t>
            </a:r>
            <a:endParaRPr lang="en-AU" sz="800" b="1" dirty="0">
              <a:solidFill>
                <a:srgbClr val="00B0F0"/>
              </a:solidFill>
              <a:ea typeface="微软雅黑"/>
              <a:cs typeface="Arial" charset="0"/>
            </a:endParaRPr>
          </a:p>
        </p:txBody>
      </p:sp>
      <p:pic>
        <p:nvPicPr>
          <p:cNvPr id="53" name="图片 110">
            <a:extLst>
              <a:ext uri="{FF2B5EF4-FFF2-40B4-BE49-F238E27FC236}">
                <a16:creationId xmlns:a16="http://schemas.microsoft.com/office/drawing/2014/main" id="{F8B7B5B2-BC83-4105-AD76-8D0EA35CDA0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47841" y="1426819"/>
            <a:ext cx="1167864" cy="888230"/>
          </a:xfrm>
          <a:prstGeom prst="rect">
            <a:avLst/>
          </a:prstGeom>
          <a:ln>
            <a:solidFill>
              <a:srgbClr val="00B0F0"/>
            </a:solidFill>
          </a:ln>
        </p:spPr>
      </p:pic>
      <p:pic>
        <p:nvPicPr>
          <p:cNvPr id="54" name="图片 111">
            <a:extLst>
              <a:ext uri="{FF2B5EF4-FFF2-40B4-BE49-F238E27FC236}">
                <a16:creationId xmlns:a16="http://schemas.microsoft.com/office/drawing/2014/main" id="{06427D78-CE00-4D24-A0CA-D4DB3D01AF3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54369" y="1412548"/>
            <a:ext cx="1146023" cy="902500"/>
          </a:xfrm>
          <a:prstGeom prst="rect">
            <a:avLst/>
          </a:prstGeom>
          <a:ln>
            <a:solidFill>
              <a:srgbClr val="00B0F0"/>
            </a:solidFill>
          </a:ln>
        </p:spPr>
      </p:pic>
      <p:pic>
        <p:nvPicPr>
          <p:cNvPr id="55" name="图片 112">
            <a:extLst>
              <a:ext uri="{FF2B5EF4-FFF2-40B4-BE49-F238E27FC236}">
                <a16:creationId xmlns:a16="http://schemas.microsoft.com/office/drawing/2014/main" id="{AEA1B797-4F1C-4E9C-81AE-AFFF057A3A20}"/>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8366033" y="4974727"/>
            <a:ext cx="1208745" cy="866571"/>
          </a:xfrm>
          <a:prstGeom prst="rect">
            <a:avLst/>
          </a:prstGeom>
          <a:ln>
            <a:solidFill>
              <a:srgbClr val="00B0F0"/>
            </a:solidFill>
          </a:ln>
        </p:spPr>
      </p:pic>
      <p:sp>
        <p:nvSpPr>
          <p:cNvPr id="56" name="文本框 113">
            <a:extLst>
              <a:ext uri="{FF2B5EF4-FFF2-40B4-BE49-F238E27FC236}">
                <a16:creationId xmlns:a16="http://schemas.microsoft.com/office/drawing/2014/main" id="{52C1BD37-E4D2-42C4-B87D-CDEE95E8C298}"/>
              </a:ext>
            </a:extLst>
          </p:cNvPr>
          <p:cNvSpPr txBox="1"/>
          <p:nvPr/>
        </p:nvSpPr>
        <p:spPr>
          <a:xfrm>
            <a:off x="780194" y="5907741"/>
            <a:ext cx="10357580" cy="399872"/>
          </a:xfrm>
          <a:prstGeom prst="rect">
            <a:avLst/>
          </a:prstGeom>
          <a:noFill/>
        </p:spPr>
        <p:txBody>
          <a:bodyPr wrap="square" rtlCol="0">
            <a:noAutofit/>
          </a:bodyPr>
          <a:lstStyle/>
          <a:p>
            <a:pPr algn="ctr" defTabSz="1088013" fontAlgn="ctr">
              <a:defRPr/>
            </a:pPr>
            <a:r>
              <a:rPr sz="1600" dirty="0">
                <a:solidFill>
                  <a:srgbClr val="00B0F0"/>
                </a:solidFill>
                <a:ea typeface="微软雅黑"/>
              </a:rPr>
              <a:t>SAP Max</a:t>
            </a:r>
            <a:r>
              <a:rPr lang="en-US" altLang="zh-CN" sz="1600" dirty="0">
                <a:solidFill>
                  <a:srgbClr val="00B0F0"/>
                </a:solidFill>
                <a:ea typeface="微软雅黑"/>
              </a:rPr>
              <a:t>. </a:t>
            </a:r>
            <a:r>
              <a:rPr sz="1600" dirty="0">
                <a:solidFill>
                  <a:srgbClr val="00B0F0"/>
                </a:solidFill>
                <a:ea typeface="微软雅黑"/>
              </a:rPr>
              <a:t>Attention | SAP and Huawei Day | Huawei &amp; SAP Co-Innovation Center</a:t>
            </a:r>
          </a:p>
        </p:txBody>
      </p:sp>
      <p:sp>
        <p:nvSpPr>
          <p:cNvPr id="57" name="TextBox 134">
            <a:extLst>
              <a:ext uri="{FF2B5EF4-FFF2-40B4-BE49-F238E27FC236}">
                <a16:creationId xmlns:a16="http://schemas.microsoft.com/office/drawing/2014/main" id="{70496608-E7E0-49CC-9994-2DE99A61606C}"/>
              </a:ext>
            </a:extLst>
          </p:cNvPr>
          <p:cNvSpPr txBox="1"/>
          <p:nvPr/>
        </p:nvSpPr>
        <p:spPr>
          <a:xfrm>
            <a:off x="8909297" y="3123931"/>
            <a:ext cx="1065675" cy="507413"/>
          </a:xfrm>
          <a:prstGeom prst="rect">
            <a:avLst/>
          </a:prstGeom>
          <a:noFill/>
          <a:ln>
            <a:noFill/>
          </a:ln>
        </p:spPr>
        <p:txBody>
          <a:bodyPr wrap="square" rtlCol="0">
            <a:noAutofit/>
          </a:bodyPr>
          <a:lstStyle/>
          <a:p>
            <a:pPr defTabSz="1088013" fontAlgn="ctr">
              <a:defRPr/>
            </a:pPr>
            <a:r>
              <a:rPr sz="800" b="1" dirty="0">
                <a:solidFill>
                  <a:srgbClr val="00B0F0"/>
                </a:solidFill>
                <a:ea typeface="微软雅黑"/>
              </a:rPr>
              <a:t>Hybris Billing Rollout @ CBG &amp; Cloud</a:t>
            </a:r>
            <a:endParaRPr lang="en-AU" sz="800" b="1" dirty="0">
              <a:solidFill>
                <a:srgbClr val="00B0F0"/>
              </a:solidFill>
              <a:ea typeface="微软雅黑"/>
              <a:cs typeface="Arial" charset="0"/>
            </a:endParaRPr>
          </a:p>
        </p:txBody>
      </p:sp>
      <p:sp>
        <p:nvSpPr>
          <p:cNvPr id="59" name="1774019879">
            <a:extLst>
              <a:ext uri="{FF2B5EF4-FFF2-40B4-BE49-F238E27FC236}">
                <a16:creationId xmlns:a16="http://schemas.microsoft.com/office/drawing/2014/main" id="{39B62496-9512-4D87-9D7A-66A02B453EE5}"/>
              </a:ext>
            </a:extLst>
          </p:cNvPr>
          <p:cNvSpPr txBox="1">
            <a:spLocks/>
          </p:cNvSpPr>
          <p:nvPr/>
        </p:nvSpPr>
        <p:spPr>
          <a:xfrm>
            <a:off x="216944" y="173025"/>
            <a:ext cx="11568753" cy="507410"/>
          </a:xfrm>
          <a:prstGeom prst="rect">
            <a:avLst/>
          </a:prstGeom>
          <a:noFill/>
          <a:ln w="9525">
            <a:noFill/>
            <a:miter lim="800000"/>
            <a:headEnd/>
            <a:tailEnd/>
          </a:ln>
        </p:spPr>
        <p:txBody>
          <a:bodyPr vert="horz" wrap="square" lIns="91407" tIns="45703" rIns="91407" bIns="45703" anchor="t" anchorCtr="0">
            <a:noAutofit/>
          </a:bodyPr>
          <a:lstStyle>
            <a:defPPr>
              <a:defRPr lang="en-US"/>
            </a:defPPr>
            <a:lvl1pPr fontAlgn="ctr">
              <a:buSzPct val="100000"/>
              <a:defRPr sz="2799" b="1">
                <a:latin typeface="Arial" panose="020B0604020202020204" pitchFamily="34" charset="0"/>
              </a:defRPr>
            </a:lvl1pPr>
          </a:lstStyle>
          <a:p>
            <a:pPr defTabSz="914204"/>
            <a:r>
              <a:rPr sz="2798" dirty="0">
                <a:solidFill>
                  <a:srgbClr val="00B0F0"/>
                </a:solidFill>
                <a:ea typeface="微软雅黑"/>
              </a:rPr>
              <a:t>8</a:t>
            </a:r>
            <a:r>
              <a:rPr lang="en-US" sz="2798" dirty="0">
                <a:solidFill>
                  <a:srgbClr val="00B0F0"/>
                </a:solidFill>
                <a:ea typeface="微软雅黑"/>
              </a:rPr>
              <a:t>+</a:t>
            </a:r>
            <a:r>
              <a:rPr sz="2798" dirty="0">
                <a:solidFill>
                  <a:srgbClr val="00B0F0"/>
                </a:solidFill>
                <a:ea typeface="微软雅黑"/>
              </a:rPr>
              <a:t> Years </a:t>
            </a:r>
            <a:r>
              <a:rPr lang="en-US" sz="2798" dirty="0">
                <a:solidFill>
                  <a:srgbClr val="00B0F0"/>
                </a:solidFill>
                <a:ea typeface="微软雅黑"/>
              </a:rPr>
              <a:t>Co-Innovation for</a:t>
            </a:r>
            <a:r>
              <a:rPr sz="2798" dirty="0">
                <a:solidFill>
                  <a:srgbClr val="00B0F0"/>
                </a:solidFill>
                <a:ea typeface="微软雅黑"/>
              </a:rPr>
              <a:t> Build Industry-Leading HANA Solutions</a:t>
            </a:r>
          </a:p>
        </p:txBody>
      </p:sp>
      <p:sp>
        <p:nvSpPr>
          <p:cNvPr id="60" name="TextBox 131">
            <a:extLst>
              <a:ext uri="{FF2B5EF4-FFF2-40B4-BE49-F238E27FC236}">
                <a16:creationId xmlns:a16="http://schemas.microsoft.com/office/drawing/2014/main" id="{37592D82-8224-43D3-9767-676C6261CF20}"/>
              </a:ext>
            </a:extLst>
          </p:cNvPr>
          <p:cNvSpPr txBox="1"/>
          <p:nvPr/>
        </p:nvSpPr>
        <p:spPr>
          <a:xfrm>
            <a:off x="9897867" y="3209019"/>
            <a:ext cx="807610" cy="415156"/>
          </a:xfrm>
          <a:prstGeom prst="rect">
            <a:avLst/>
          </a:prstGeom>
          <a:noFill/>
        </p:spPr>
        <p:txBody>
          <a:bodyPr wrap="square" rtlCol="0">
            <a:noAutofit/>
          </a:bodyPr>
          <a:lstStyle/>
          <a:p>
            <a:pPr defTabSz="1088013" fontAlgn="ctr">
              <a:defRPr/>
            </a:pPr>
            <a:r>
              <a:rPr sz="2100" b="1">
                <a:solidFill>
                  <a:srgbClr val="00B0F0"/>
                </a:solidFill>
                <a:ea typeface="微软雅黑"/>
              </a:rPr>
              <a:t>2019</a:t>
            </a:r>
            <a:endParaRPr lang="en-AU" sz="2100" b="1" dirty="0">
              <a:solidFill>
                <a:srgbClr val="00B0F0"/>
              </a:solidFill>
              <a:ea typeface="微软雅黑"/>
              <a:cs typeface="Arial" charset="0"/>
            </a:endParaRPr>
          </a:p>
        </p:txBody>
      </p:sp>
      <p:sp>
        <p:nvSpPr>
          <p:cNvPr id="61" name="文本框 1">
            <a:extLst>
              <a:ext uri="{FF2B5EF4-FFF2-40B4-BE49-F238E27FC236}">
                <a16:creationId xmlns:a16="http://schemas.microsoft.com/office/drawing/2014/main" id="{03EA4735-647D-49CF-917E-586E7369F1E1}"/>
              </a:ext>
            </a:extLst>
          </p:cNvPr>
          <p:cNvSpPr txBox="1"/>
          <p:nvPr/>
        </p:nvSpPr>
        <p:spPr>
          <a:xfrm>
            <a:off x="9911048" y="4239062"/>
            <a:ext cx="1442700" cy="507647"/>
          </a:xfrm>
          <a:prstGeom prst="rect">
            <a:avLst/>
          </a:prstGeom>
          <a:noFill/>
        </p:spPr>
        <p:txBody>
          <a:bodyPr wrap="square" rtlCol="0">
            <a:noAutofit/>
          </a:bodyPr>
          <a:lstStyle/>
          <a:p>
            <a:pPr algn="ctr" defTabSz="914204"/>
            <a:r>
              <a:rPr lang="en-US" altLang="zh-CN" sz="800" dirty="0">
                <a:solidFill>
                  <a:srgbClr val="00B0F0"/>
                </a:solidFill>
                <a:ea typeface="微软雅黑"/>
              </a:rPr>
              <a:t>Huawei introduced the persistent memory HANA</a:t>
            </a:r>
            <a:r>
              <a:rPr lang="zh-CN" altLang="en-US" sz="800" dirty="0">
                <a:solidFill>
                  <a:srgbClr val="00B0F0"/>
                </a:solidFill>
                <a:ea typeface="微软雅黑"/>
              </a:rPr>
              <a:t> </a:t>
            </a:r>
            <a:r>
              <a:rPr lang="en-US" altLang="zh-CN" sz="800" dirty="0">
                <a:solidFill>
                  <a:srgbClr val="00B0F0"/>
                </a:solidFill>
                <a:ea typeface="微软雅黑"/>
              </a:rPr>
              <a:t>solution for larger HANA</a:t>
            </a:r>
            <a:r>
              <a:rPr lang="zh-CN" altLang="en-US" sz="800" dirty="0">
                <a:solidFill>
                  <a:srgbClr val="00B0F0"/>
                </a:solidFill>
                <a:ea typeface="微软雅黑"/>
              </a:rPr>
              <a:t> </a:t>
            </a:r>
            <a:r>
              <a:rPr lang="en-US" altLang="zh-CN" sz="800" dirty="0">
                <a:solidFill>
                  <a:srgbClr val="00B0F0"/>
                </a:solidFill>
                <a:ea typeface="微软雅黑"/>
              </a:rPr>
              <a:t>memory capacity.</a:t>
            </a:r>
          </a:p>
          <a:p>
            <a:pPr algn="ctr" defTabSz="914204" fontAlgn="ctr"/>
            <a:r>
              <a:rPr lang="en-US" sz="800" dirty="0">
                <a:solidFill>
                  <a:srgbClr val="00B0F0"/>
                </a:solidFill>
                <a:ea typeface="微软雅黑"/>
              </a:rPr>
              <a:t>M</a:t>
            </a:r>
            <a:r>
              <a:rPr lang="en-US" altLang="zh-CN" sz="800" dirty="0">
                <a:solidFill>
                  <a:srgbClr val="00B0F0"/>
                </a:solidFill>
                <a:ea typeface="微软雅黑"/>
              </a:rPr>
              <a:t>ay </a:t>
            </a:r>
            <a:r>
              <a:rPr lang="en-US" sz="800" dirty="0">
                <a:solidFill>
                  <a:srgbClr val="00B0F0"/>
                </a:solidFill>
                <a:ea typeface="微软雅黑"/>
              </a:rPr>
              <a:t>2019</a:t>
            </a:r>
            <a:endParaRPr lang="zh-CN" altLang="en-US" sz="800" dirty="0">
              <a:solidFill>
                <a:srgbClr val="00B0F0"/>
              </a:solidFill>
              <a:ea typeface="微软雅黑"/>
            </a:endParaRPr>
          </a:p>
        </p:txBody>
      </p:sp>
      <p:grpSp>
        <p:nvGrpSpPr>
          <p:cNvPr id="62" name="组合 2">
            <a:extLst>
              <a:ext uri="{FF2B5EF4-FFF2-40B4-BE49-F238E27FC236}">
                <a16:creationId xmlns:a16="http://schemas.microsoft.com/office/drawing/2014/main" id="{69AD64B9-FACC-4221-8383-C8F8B510E4D0}"/>
              </a:ext>
            </a:extLst>
          </p:cNvPr>
          <p:cNvGrpSpPr/>
          <p:nvPr/>
        </p:nvGrpSpPr>
        <p:grpSpPr>
          <a:xfrm>
            <a:off x="9984339" y="4974727"/>
            <a:ext cx="1153435" cy="866571"/>
            <a:chOff x="10717082" y="4850481"/>
            <a:chExt cx="1153702" cy="866772"/>
          </a:xfrm>
        </p:grpSpPr>
        <p:pic>
          <p:nvPicPr>
            <p:cNvPr id="63" name="Picture 22">
              <a:extLst>
                <a:ext uri="{FF2B5EF4-FFF2-40B4-BE49-F238E27FC236}">
                  <a16:creationId xmlns:a16="http://schemas.microsoft.com/office/drawing/2014/main" id="{B59129BA-7925-4788-B71A-25DA331C3A04}"/>
                </a:ext>
              </a:extLst>
            </p:cNvPr>
            <p:cNvPicPr>
              <a:picLocks noChangeAspect="1"/>
            </p:cNvPicPr>
            <p:nvPr/>
          </p:nvPicPr>
          <p:blipFill rotWithShape="1">
            <a:blip r:embed="rId18" cstate="hqprint">
              <a:alphaModFix amt="67000"/>
              <a:extLst>
                <a:ext uri="{28A0092B-C50C-407E-A947-70E740481C1C}">
                  <a14:useLocalDpi xmlns:a14="http://schemas.microsoft.com/office/drawing/2010/main"/>
                </a:ext>
              </a:extLst>
            </a:blip>
            <a:srcRect l="84702" t="-1" b="568"/>
            <a:stretch/>
          </p:blipFill>
          <p:spPr>
            <a:xfrm flipH="1">
              <a:off x="10717082" y="4850481"/>
              <a:ext cx="1153702" cy="866772"/>
            </a:xfrm>
            <a:prstGeom prst="rect">
              <a:avLst/>
            </a:prstGeom>
            <a:ln w="3175">
              <a:solidFill>
                <a:srgbClr val="00B0F0"/>
              </a:solidFill>
            </a:ln>
          </p:spPr>
        </p:pic>
        <p:pic>
          <p:nvPicPr>
            <p:cNvPr id="64" name="Picture 5">
              <a:extLst>
                <a:ext uri="{FF2B5EF4-FFF2-40B4-BE49-F238E27FC236}">
                  <a16:creationId xmlns:a16="http://schemas.microsoft.com/office/drawing/2014/main" id="{D6E52BBF-47D8-458D-ACB0-6A4784EC7E0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818651" y="4973759"/>
              <a:ext cx="940035" cy="732587"/>
            </a:xfrm>
            <a:prstGeom prst="rect">
              <a:avLst/>
            </a:prstGeom>
          </p:spPr>
        </p:pic>
      </p:grpSp>
      <p:sp>
        <p:nvSpPr>
          <p:cNvPr id="65" name="Oval 132">
            <a:extLst>
              <a:ext uri="{FF2B5EF4-FFF2-40B4-BE49-F238E27FC236}">
                <a16:creationId xmlns:a16="http://schemas.microsoft.com/office/drawing/2014/main" id="{7EE7FB28-F0ED-4BF2-8A59-033008435F1F}"/>
              </a:ext>
            </a:extLst>
          </p:cNvPr>
          <p:cNvSpPr/>
          <p:nvPr/>
        </p:nvSpPr>
        <p:spPr>
          <a:xfrm>
            <a:off x="9794750" y="3599947"/>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66" name="文本框 75">
            <a:extLst>
              <a:ext uri="{FF2B5EF4-FFF2-40B4-BE49-F238E27FC236}">
                <a16:creationId xmlns:a16="http://schemas.microsoft.com/office/drawing/2014/main" id="{B79023AA-C755-4A46-AB1C-E51D5F5FF9CF}"/>
              </a:ext>
            </a:extLst>
          </p:cNvPr>
          <p:cNvSpPr txBox="1"/>
          <p:nvPr/>
        </p:nvSpPr>
        <p:spPr>
          <a:xfrm>
            <a:off x="10402970" y="2351105"/>
            <a:ext cx="1526709" cy="707722"/>
          </a:xfrm>
          <a:prstGeom prst="rect">
            <a:avLst/>
          </a:prstGeom>
          <a:noFill/>
        </p:spPr>
        <p:txBody>
          <a:bodyPr wrap="square" rtlCol="0">
            <a:spAutoFit/>
          </a:bodyPr>
          <a:lstStyle/>
          <a:p>
            <a:pPr algn="ctr" defTabSz="914204"/>
            <a:r>
              <a:rPr lang="en-US" altLang="zh-CN" sz="800" dirty="0">
                <a:solidFill>
                  <a:srgbClr val="00B0F0"/>
                </a:solidFill>
                <a:ea typeface="微软雅黑"/>
              </a:rPr>
              <a:t>Huawei and SAP launched the FusionServer Pro </a:t>
            </a:r>
            <a:r>
              <a:rPr lang="en-US" altLang="zh-CN" sz="800" dirty="0">
                <a:solidFill>
                  <a:srgbClr val="FF0000"/>
                </a:solidFill>
                <a:ea typeface="微软雅黑"/>
              </a:rPr>
              <a:t>V6 </a:t>
            </a:r>
            <a:r>
              <a:rPr lang="en-US" altLang="zh-CN" sz="800" dirty="0">
                <a:solidFill>
                  <a:srgbClr val="00B0F0"/>
                </a:solidFill>
                <a:ea typeface="微软雅黑"/>
              </a:rPr>
              <a:t>SAP HANA solution at HUAWEI CONNECT 2020.</a:t>
            </a:r>
          </a:p>
          <a:p>
            <a:pPr algn="ctr" defTabSz="914204"/>
            <a:r>
              <a:rPr lang="en-US" altLang="zh-CN" sz="800" dirty="0">
                <a:solidFill>
                  <a:srgbClr val="00B0F0"/>
                </a:solidFill>
                <a:ea typeface="微软雅黑"/>
              </a:rPr>
              <a:t>Sep. 2020</a:t>
            </a:r>
            <a:endParaRPr lang="zh-CN" altLang="en-US" sz="800" dirty="0">
              <a:solidFill>
                <a:srgbClr val="00B0F0"/>
              </a:solidFill>
              <a:ea typeface="微软雅黑"/>
            </a:endParaRPr>
          </a:p>
        </p:txBody>
      </p:sp>
      <p:pic>
        <p:nvPicPr>
          <p:cNvPr id="67" name="图片 76">
            <a:extLst>
              <a:ext uri="{FF2B5EF4-FFF2-40B4-BE49-F238E27FC236}">
                <a16:creationId xmlns:a16="http://schemas.microsoft.com/office/drawing/2014/main" id="{7C48B2F2-F141-4C01-9BD5-7BA553E996D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34678" y="1412548"/>
            <a:ext cx="1296658" cy="902500"/>
          </a:xfrm>
          <a:prstGeom prst="rect">
            <a:avLst/>
          </a:prstGeom>
          <a:ln>
            <a:solidFill>
              <a:srgbClr val="00B0F0"/>
            </a:solidFill>
          </a:ln>
        </p:spPr>
      </p:pic>
      <p:sp>
        <p:nvSpPr>
          <p:cNvPr id="68" name="TextBox 131">
            <a:extLst>
              <a:ext uri="{FF2B5EF4-FFF2-40B4-BE49-F238E27FC236}">
                <a16:creationId xmlns:a16="http://schemas.microsoft.com/office/drawing/2014/main" id="{F042F41C-FF08-460A-A339-213A2F9DAD7B}"/>
              </a:ext>
            </a:extLst>
          </p:cNvPr>
          <p:cNvSpPr txBox="1"/>
          <p:nvPr/>
        </p:nvSpPr>
        <p:spPr>
          <a:xfrm>
            <a:off x="10978087" y="3213026"/>
            <a:ext cx="807610" cy="415156"/>
          </a:xfrm>
          <a:prstGeom prst="rect">
            <a:avLst/>
          </a:prstGeom>
          <a:noFill/>
        </p:spPr>
        <p:txBody>
          <a:bodyPr wrap="square" rtlCol="0">
            <a:noAutofit/>
          </a:bodyPr>
          <a:lstStyle/>
          <a:p>
            <a:pPr defTabSz="1088013" fontAlgn="ctr">
              <a:defRPr/>
            </a:pPr>
            <a:r>
              <a:rPr sz="2100" b="1" dirty="0">
                <a:solidFill>
                  <a:srgbClr val="00B0F0"/>
                </a:solidFill>
                <a:ea typeface="微软雅黑"/>
              </a:rPr>
              <a:t>20</a:t>
            </a:r>
            <a:r>
              <a:rPr lang="en-US" sz="2100" b="1" dirty="0">
                <a:solidFill>
                  <a:srgbClr val="00B0F0"/>
                </a:solidFill>
                <a:ea typeface="微软雅黑"/>
              </a:rPr>
              <a:t>20</a:t>
            </a:r>
            <a:endParaRPr lang="en-AU" sz="2100" b="1" dirty="0">
              <a:solidFill>
                <a:srgbClr val="00B0F0"/>
              </a:solidFill>
              <a:ea typeface="微软雅黑"/>
              <a:cs typeface="Arial" charset="0"/>
            </a:endParaRPr>
          </a:p>
        </p:txBody>
      </p:sp>
      <p:sp>
        <p:nvSpPr>
          <p:cNvPr id="69" name="Oval 132">
            <a:extLst>
              <a:ext uri="{FF2B5EF4-FFF2-40B4-BE49-F238E27FC236}">
                <a16:creationId xmlns:a16="http://schemas.microsoft.com/office/drawing/2014/main" id="{AB768DBA-5ED2-4D03-A1C9-16D288B2EA66}"/>
              </a:ext>
            </a:extLst>
          </p:cNvPr>
          <p:cNvSpPr/>
          <p:nvPr/>
        </p:nvSpPr>
        <p:spPr>
          <a:xfrm>
            <a:off x="10874970" y="3603954"/>
            <a:ext cx="220257" cy="218630"/>
          </a:xfrm>
          <a:prstGeom prst="ellipse">
            <a:avLst/>
          </a:prstGeom>
          <a:solidFill>
            <a:srgbClr val="EFAB00"/>
          </a:solidFill>
          <a:ln w="38100" cap="flat" cmpd="sng" algn="ctr">
            <a:solidFill>
              <a:srgbClr val="EFAB00"/>
            </a:solidFill>
            <a:prstDash val="solid"/>
            <a:miter lim="800000"/>
          </a:ln>
          <a:effectLst/>
        </p:spPr>
        <p:txBody>
          <a:bodyPr wrap="square" rtlCol="0" anchor="ctr">
            <a:noAutofit/>
          </a:bodyPr>
          <a:lstStyle/>
          <a:p>
            <a:pPr marL="0" marR="0" lvl="0" indent="0" algn="ctr" defTabSz="1088013" eaLnBrk="1" fontAlgn="ctr" latinLnBrk="0" hangingPunct="1">
              <a:lnSpc>
                <a:spcPct val="100000"/>
              </a:lnSpc>
              <a:spcBef>
                <a:spcPts val="0"/>
              </a:spcBef>
              <a:spcAft>
                <a:spcPts val="0"/>
              </a:spcAft>
              <a:buClrTx/>
              <a:buSzTx/>
              <a:buFontTx/>
              <a:buNone/>
              <a:tabLst/>
              <a:defRPr/>
            </a:pPr>
            <a:endParaRPr kumimoji="0" lang="en-AU" sz="2100" b="0" i="0" u="none" strike="noStrike" kern="0" cap="none" spc="0" normalizeH="0" baseline="0" noProof="0" dirty="0">
              <a:ln>
                <a:noFill/>
              </a:ln>
              <a:solidFill>
                <a:srgbClr val="1F497D">
                  <a:lumMod val="75000"/>
                </a:srgbClr>
              </a:solidFill>
              <a:effectLst/>
              <a:uLnTx/>
              <a:uFillTx/>
              <a:latin typeface="Arial"/>
              <a:ea typeface="微软雅黑"/>
              <a:cs typeface="+mn-cs"/>
            </a:endParaRPr>
          </a:p>
        </p:txBody>
      </p:sp>
      <p:sp>
        <p:nvSpPr>
          <p:cNvPr id="70" name="文本框 129">
            <a:extLst>
              <a:ext uri="{FF2B5EF4-FFF2-40B4-BE49-F238E27FC236}">
                <a16:creationId xmlns:a16="http://schemas.microsoft.com/office/drawing/2014/main" id="{ABB3163A-7940-41C0-BCAF-692669E628A9}"/>
              </a:ext>
            </a:extLst>
          </p:cNvPr>
          <p:cNvSpPr txBox="1"/>
          <p:nvPr/>
        </p:nvSpPr>
        <p:spPr>
          <a:xfrm>
            <a:off x="515315" y="834908"/>
            <a:ext cx="11010667" cy="246093"/>
          </a:xfrm>
          <a:prstGeom prst="rect">
            <a:avLst/>
          </a:prstGeom>
          <a:noFill/>
        </p:spPr>
        <p:txBody>
          <a:bodyPr wrap="square" lIns="0" tIns="0" rIns="0" bIns="0" rtlCol="0">
            <a:spAutoFit/>
          </a:bodyPr>
          <a:lstStyle/>
          <a:p>
            <a:pPr marL="285750" marR="0" lvl="0" indent="-285750" defTabSz="914478"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de-DE" altLang="zh-CN" sz="1599" b="0" i="0" u="none" strike="noStrike" kern="0" cap="none" spc="0" normalizeH="0" baseline="0" noProof="0" dirty="0">
                <a:ln>
                  <a:noFill/>
                </a:ln>
                <a:solidFill>
                  <a:srgbClr val="02FE38"/>
                </a:solidFill>
                <a:effectLst/>
                <a:uLnTx/>
                <a:uFillTx/>
                <a:ea typeface="微软雅黑" panose="020B0503020204020204" pitchFamily="34" charset="-122"/>
                <a:cs typeface="Arial" panose="020B0604020202020204" pitchFamily="34" charset="0"/>
              </a:rPr>
              <a:t>Our Latest SAP HANA solution is available for our latest 2488H V6 server with Optane Memory for big Applications</a:t>
            </a:r>
            <a:endParaRPr kumimoji="0" lang="zh-CN" altLang="en-US" sz="1599" b="0" i="0" u="none" strike="noStrike" kern="0" cap="none" spc="0" normalizeH="0" baseline="0" noProof="0" dirty="0">
              <a:ln>
                <a:noFill/>
              </a:ln>
              <a:solidFill>
                <a:srgbClr val="02FE38"/>
              </a:solidFill>
              <a:effectLst/>
              <a:uLnTx/>
              <a:uFillTx/>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8686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C9F6B5-E006-4FB6-8531-E782FED3A10C}"/>
              </a:ext>
            </a:extLst>
          </p:cNvPr>
          <p:cNvSpPr>
            <a:spLocks noGrp="1"/>
          </p:cNvSpPr>
          <p:nvPr>
            <p:ph type="sldNum" sz="quarter" idx="12"/>
          </p:nvPr>
        </p:nvSpPr>
        <p:spPr>
          <a:xfrm>
            <a:off x="186629" y="6367435"/>
            <a:ext cx="512806" cy="300257"/>
          </a:xfrm>
        </p:spPr>
        <p:txBody>
          <a:bodyPr/>
          <a:lstStyle/>
          <a:p>
            <a:fld id="{3B917CB5-27BD-4ECA-9D86-80D4B900A204}" type="slidenum">
              <a:rPr lang="en-US" smtClean="0"/>
              <a:t>6</a:t>
            </a:fld>
            <a:endParaRPr lang="en-US" dirty="0"/>
          </a:p>
        </p:txBody>
      </p:sp>
      <p:sp>
        <p:nvSpPr>
          <p:cNvPr id="6" name="矩形 81">
            <a:extLst>
              <a:ext uri="{FF2B5EF4-FFF2-40B4-BE49-F238E27FC236}">
                <a16:creationId xmlns:a16="http://schemas.microsoft.com/office/drawing/2014/main" id="{E65BA3E6-6F8A-4F34-8636-2281A493B084}"/>
              </a:ext>
            </a:extLst>
          </p:cNvPr>
          <p:cNvSpPr/>
          <p:nvPr/>
        </p:nvSpPr>
        <p:spPr>
          <a:xfrm>
            <a:off x="393632" y="1295212"/>
            <a:ext cx="3619712" cy="974521"/>
          </a:xfrm>
          <a:prstGeom prst="rect">
            <a:avLst/>
          </a:prstGeom>
          <a:solidFill>
            <a:srgbClr val="FFFFFF">
              <a:alpha val="15000"/>
            </a:srgbClr>
          </a:solidFill>
          <a:ln w="952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dirty="0">
              <a:ln>
                <a:noFill/>
              </a:ln>
              <a:solidFill>
                <a:srgbClr val="00B0F0"/>
              </a:solidFill>
              <a:effectLst/>
              <a:uLnTx/>
              <a:uFillTx/>
              <a:latin typeface="微软雅黑"/>
              <a:ea typeface="微软雅黑"/>
            </a:endParaRPr>
          </a:p>
        </p:txBody>
      </p:sp>
      <p:sp>
        <p:nvSpPr>
          <p:cNvPr id="7" name="矩形 68">
            <a:extLst>
              <a:ext uri="{FF2B5EF4-FFF2-40B4-BE49-F238E27FC236}">
                <a16:creationId xmlns:a16="http://schemas.microsoft.com/office/drawing/2014/main" id="{B2EDBA9A-481B-4F57-880C-DF4654342EB6}"/>
              </a:ext>
            </a:extLst>
          </p:cNvPr>
          <p:cNvSpPr/>
          <p:nvPr/>
        </p:nvSpPr>
        <p:spPr>
          <a:xfrm>
            <a:off x="200676" y="1458987"/>
            <a:ext cx="3776212" cy="646331"/>
          </a:xfrm>
          <a:prstGeom prst="rect">
            <a:avLst/>
          </a:prstGeom>
        </p:spPr>
        <p:txBody>
          <a:bodyPr wrap="square">
            <a:spAutoFit/>
          </a:bodyPr>
          <a:lstStyle/>
          <a:p>
            <a:pPr algn="ctr" defTabSz="913737">
              <a:spcBef>
                <a:spcPts val="300"/>
              </a:spcBef>
              <a:buClr>
                <a:srgbClr val="E9002F"/>
              </a:buClr>
              <a:buSzPct val="100000"/>
              <a:defRPr/>
            </a:pPr>
            <a:r>
              <a:rPr lang="en-US" altLang="zh-CN" b="1" kern="0" dirty="0">
                <a:solidFill>
                  <a:srgbClr val="00B050"/>
                </a:solidFill>
                <a:latin typeface="微软雅黑"/>
                <a:ea typeface="微软雅黑"/>
              </a:rPr>
              <a:t>400+ multiple joint innovations</a:t>
            </a:r>
          </a:p>
        </p:txBody>
      </p:sp>
      <p:sp>
        <p:nvSpPr>
          <p:cNvPr id="8" name="梯形 72">
            <a:extLst>
              <a:ext uri="{FF2B5EF4-FFF2-40B4-BE49-F238E27FC236}">
                <a16:creationId xmlns:a16="http://schemas.microsoft.com/office/drawing/2014/main" id="{84D19B99-6F19-48BE-88AA-3654F6D5CE70}"/>
              </a:ext>
            </a:extLst>
          </p:cNvPr>
          <p:cNvSpPr/>
          <p:nvPr/>
        </p:nvSpPr>
        <p:spPr>
          <a:xfrm rot="10800000">
            <a:off x="8124018" y="2302790"/>
            <a:ext cx="3674037" cy="3805286"/>
          </a:xfrm>
          <a:prstGeom prst="trapezoid">
            <a:avLst>
              <a:gd name="adj" fmla="val 0"/>
            </a:avLst>
          </a:prstGeom>
          <a:solidFill>
            <a:srgbClr val="FFFFFF"/>
          </a:solidFill>
          <a:ln w="12700" cap="flat" cmpd="sng" algn="ctr">
            <a:noFill/>
            <a:prstDash val="solid"/>
            <a:miter lim="800000"/>
          </a:ln>
          <a:effectLst/>
        </p:spPr>
        <p:txBody>
          <a:bodyPr rtlCol="0" anchor="ctr"/>
          <a:lstStyle/>
          <a:p>
            <a:pPr algn="ctr">
              <a:defRPr/>
            </a:pPr>
            <a:endParaRPr lang="zh-CN" altLang="en-US" sz="1799" kern="0" dirty="0">
              <a:solidFill>
                <a:srgbClr val="666666"/>
              </a:solidFill>
              <a:latin typeface="Calibri" panose="020F0502020204030204"/>
              <a:ea typeface="等线 Light" panose="02010600030101010101" pitchFamily="2" charset="-122"/>
              <a:sym typeface="Arial" pitchFamily="34" charset="0"/>
            </a:endParaRPr>
          </a:p>
        </p:txBody>
      </p:sp>
      <p:sp>
        <p:nvSpPr>
          <p:cNvPr id="9" name="梯形 79">
            <a:extLst>
              <a:ext uri="{FF2B5EF4-FFF2-40B4-BE49-F238E27FC236}">
                <a16:creationId xmlns:a16="http://schemas.microsoft.com/office/drawing/2014/main" id="{192925B2-D389-4BED-AABF-507CBEE4491A}"/>
              </a:ext>
            </a:extLst>
          </p:cNvPr>
          <p:cNvSpPr/>
          <p:nvPr/>
        </p:nvSpPr>
        <p:spPr>
          <a:xfrm rot="10800000">
            <a:off x="4179243" y="2204213"/>
            <a:ext cx="3674037" cy="4077217"/>
          </a:xfrm>
          <a:prstGeom prst="trapezoid">
            <a:avLst>
              <a:gd name="adj" fmla="val 0"/>
            </a:avLst>
          </a:prstGeom>
          <a:noFill/>
          <a:ln w="12700" cap="flat" cmpd="sng" algn="ctr">
            <a:noFill/>
            <a:prstDash val="solid"/>
            <a:miter lim="800000"/>
          </a:ln>
          <a:effectLst/>
        </p:spPr>
        <p:txBody>
          <a:bodyPr rtlCol="0" anchor="ctr"/>
          <a:lstStyle/>
          <a:p>
            <a:pPr>
              <a:defRPr/>
            </a:pPr>
            <a:endParaRPr lang="zh-CN" altLang="en-US" sz="1400" kern="0" dirty="0">
              <a:solidFill>
                <a:srgbClr val="1D1D1A"/>
              </a:solidFill>
              <a:latin typeface="微软雅黑" panose="020B0503020204020204" pitchFamily="34" charset="-122"/>
              <a:ea typeface="等线" panose="02010600030101010101" pitchFamily="2" charset="-122"/>
              <a:sym typeface="Arial" pitchFamily="34" charset="0"/>
            </a:endParaRPr>
          </a:p>
        </p:txBody>
      </p:sp>
      <p:sp>
        <p:nvSpPr>
          <p:cNvPr id="10" name="矩形 80">
            <a:extLst>
              <a:ext uri="{FF2B5EF4-FFF2-40B4-BE49-F238E27FC236}">
                <a16:creationId xmlns:a16="http://schemas.microsoft.com/office/drawing/2014/main" id="{D695B84B-59AC-4DA3-B774-03C8FAD787C1}"/>
              </a:ext>
            </a:extLst>
          </p:cNvPr>
          <p:cNvSpPr/>
          <p:nvPr/>
        </p:nvSpPr>
        <p:spPr>
          <a:xfrm>
            <a:off x="4197170" y="1285608"/>
            <a:ext cx="3674039" cy="974521"/>
          </a:xfrm>
          <a:prstGeom prst="rect">
            <a:avLst/>
          </a:prstGeom>
          <a:solidFill>
            <a:srgbClr val="FFFFFF">
              <a:alpha val="15000"/>
            </a:srgbClr>
          </a:solidFill>
          <a:ln w="952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666666"/>
              </a:solidFill>
              <a:effectLst/>
              <a:uLnTx/>
              <a:uFillTx/>
              <a:latin typeface="Calibri" panose="020F0502020204030204"/>
              <a:ea typeface="等线 Light" panose="02010600030101010101" pitchFamily="2" charset="-122"/>
            </a:endParaRPr>
          </a:p>
        </p:txBody>
      </p:sp>
      <p:sp>
        <p:nvSpPr>
          <p:cNvPr id="11" name="梯形 83">
            <a:extLst>
              <a:ext uri="{FF2B5EF4-FFF2-40B4-BE49-F238E27FC236}">
                <a16:creationId xmlns:a16="http://schemas.microsoft.com/office/drawing/2014/main" id="{E3FB1EB8-CAD5-4D0B-804B-EE6150A99EB9}"/>
              </a:ext>
            </a:extLst>
          </p:cNvPr>
          <p:cNvSpPr/>
          <p:nvPr/>
        </p:nvSpPr>
        <p:spPr>
          <a:xfrm rot="10800000">
            <a:off x="393633" y="2271588"/>
            <a:ext cx="3606740" cy="3867628"/>
          </a:xfrm>
          <a:prstGeom prst="trapezoid">
            <a:avLst>
              <a:gd name="adj" fmla="val 0"/>
            </a:avLst>
          </a:prstGeom>
          <a:solidFill>
            <a:srgbClr val="FFFFFF"/>
          </a:solidFill>
          <a:ln w="12700" cap="flat" cmpd="sng" algn="ctr">
            <a:noFill/>
            <a:prstDash val="solid"/>
            <a:miter lim="800000"/>
          </a:ln>
          <a:effectLst/>
        </p:spPr>
        <p:txBody>
          <a:bodyPr rtlCol="0" anchor="ctr"/>
          <a:lstStyle/>
          <a:p>
            <a:pPr algn="ctr">
              <a:defRPr/>
            </a:pPr>
            <a:endParaRPr lang="zh-CN" altLang="en-US" sz="1799" kern="0" dirty="0">
              <a:solidFill>
                <a:srgbClr val="666666"/>
              </a:solidFill>
              <a:latin typeface="Calibri" panose="020F0502020204030204"/>
              <a:ea typeface="等线 Light" panose="02010600030101010101" pitchFamily="2" charset="-122"/>
              <a:sym typeface="Arial" pitchFamily="34" charset="0"/>
            </a:endParaRPr>
          </a:p>
        </p:txBody>
      </p:sp>
      <p:sp>
        <p:nvSpPr>
          <p:cNvPr id="12" name="矩形 84">
            <a:extLst>
              <a:ext uri="{FF2B5EF4-FFF2-40B4-BE49-F238E27FC236}">
                <a16:creationId xmlns:a16="http://schemas.microsoft.com/office/drawing/2014/main" id="{27BAB1DC-6AF7-43EB-8E41-97E5D8463991}"/>
              </a:ext>
            </a:extLst>
          </p:cNvPr>
          <p:cNvSpPr/>
          <p:nvPr/>
        </p:nvSpPr>
        <p:spPr>
          <a:xfrm>
            <a:off x="8156066" y="2279379"/>
            <a:ext cx="3606741" cy="501963"/>
          </a:xfrm>
          <a:prstGeom prst="rect">
            <a:avLst/>
          </a:prstGeom>
          <a:noFill/>
          <a:ln w="12700" cap="flat" cmpd="sng" algn="ctr">
            <a:noFill/>
            <a:prstDash val="solid"/>
            <a:miter lim="800000"/>
          </a:ln>
          <a:effectLst/>
        </p:spPr>
        <p:txBody>
          <a:bodyPr rtlCol="0" anchor="ctr"/>
          <a:lstStyle/>
          <a:p>
            <a:pPr>
              <a:defRPr/>
            </a:pPr>
            <a:r>
              <a:rPr lang="en-US" altLang="zh-CN" sz="1400" kern="0" dirty="0">
                <a:solidFill>
                  <a:srgbClr val="1D1D1A"/>
                </a:solidFill>
                <a:latin typeface="微软雅黑"/>
                <a:ea typeface="微软雅黑"/>
              </a:rPr>
              <a:t>Huawei and SAP work together to jointly develop the SAP market</a:t>
            </a:r>
          </a:p>
        </p:txBody>
      </p:sp>
      <p:sp>
        <p:nvSpPr>
          <p:cNvPr id="13" name="文本框 115">
            <a:extLst>
              <a:ext uri="{FF2B5EF4-FFF2-40B4-BE49-F238E27FC236}">
                <a16:creationId xmlns:a16="http://schemas.microsoft.com/office/drawing/2014/main" id="{6546C34F-6B20-4225-BEAA-495B7AAEBE66}"/>
              </a:ext>
            </a:extLst>
          </p:cNvPr>
          <p:cNvSpPr txBox="1"/>
          <p:nvPr/>
        </p:nvSpPr>
        <p:spPr>
          <a:xfrm>
            <a:off x="4161423" y="2413563"/>
            <a:ext cx="3768384" cy="815365"/>
          </a:xfrm>
          <a:prstGeom prst="rect">
            <a:avLst/>
          </a:prstGeom>
          <a:noFill/>
          <a:ln w="12700" cap="flat" cmpd="sng" algn="ctr">
            <a:noFill/>
            <a:prstDash val="solid"/>
            <a:miter lim="800000"/>
          </a:ln>
          <a:effectLst/>
        </p:spPr>
        <p:txBody>
          <a:bodyPr rtlCol="0" anchor="t"/>
          <a:lstStyle>
            <a:defPPr>
              <a:defRPr lang="de-DE"/>
            </a:defPPr>
            <a:lvl1pPr>
              <a:defRPr sz="1400">
                <a:solidFill>
                  <a:prstClr val="white"/>
                </a:solidFill>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kern="0" dirty="0">
                <a:solidFill>
                  <a:srgbClr val="00B050"/>
                </a:solidFill>
                <a:latin typeface="微软雅黑"/>
                <a:ea typeface="微软雅黑"/>
              </a:rPr>
              <a:t>SAP helps Huawei build the largest SAP HANA-based big data platform in Asia to realize real-time insights in Huawei's finance, supply chain and other fields</a:t>
            </a:r>
          </a:p>
        </p:txBody>
      </p:sp>
      <p:sp>
        <p:nvSpPr>
          <p:cNvPr id="14" name="文本框 117">
            <a:extLst>
              <a:ext uri="{FF2B5EF4-FFF2-40B4-BE49-F238E27FC236}">
                <a16:creationId xmlns:a16="http://schemas.microsoft.com/office/drawing/2014/main" id="{8E158518-1CBB-44DE-8031-83D27BFADAFE}"/>
              </a:ext>
            </a:extLst>
          </p:cNvPr>
          <p:cNvSpPr txBox="1"/>
          <p:nvPr/>
        </p:nvSpPr>
        <p:spPr>
          <a:xfrm>
            <a:off x="603521" y="2302435"/>
            <a:ext cx="3186962" cy="851488"/>
          </a:xfrm>
          <a:prstGeom prst="rect">
            <a:avLst/>
          </a:prstGeom>
          <a:noFill/>
          <a:ln w="12700" cap="flat" cmpd="sng" algn="ctr">
            <a:noFill/>
            <a:prstDash val="solid"/>
            <a:miter lim="800000"/>
          </a:ln>
          <a:effectLst/>
        </p:spPr>
        <p:txBody>
          <a:bodyPr rtlCol="0" anchor="ctr"/>
          <a:lstStyle>
            <a:defPPr>
              <a:defRPr lang="de-DE"/>
            </a:defPPr>
            <a:lvl1pPr>
              <a:defRPr sz="1400">
                <a:solidFill>
                  <a:prstClr val="white"/>
                </a:solidFill>
                <a:latin typeface="微软雅黑" panose="020B0503020204020204" pitchFamily="34" charset="-122"/>
                <a:ea typeface="微软雅黑" panose="020B0503020204020204" pitchFamily="34" charset="-122"/>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Since 2012, SAP and Huawei have jointly developed more than 400 technological innovations</a:t>
            </a:r>
            <a:endParaRPr kumimoji="0" lang="en-US" altLang="zh-CN" sz="1400" b="0" i="0" u="none" strike="noStrike" kern="0" cap="none" spc="0" normalizeH="0" baseline="0" noProof="0" dirty="0">
              <a:ln>
                <a:noFill/>
              </a:ln>
              <a:solidFill>
                <a:srgbClr val="1D1D1A"/>
              </a:solidFill>
              <a:effectLst/>
              <a:uLnTx/>
              <a:uFillTx/>
              <a:latin typeface="Arial" panose="020B0604020202020204" pitchFamily="34" charset="0"/>
              <a:ea typeface="等线 Light" panose="02010600030101010101" pitchFamily="2" charset="-122"/>
            </a:endParaRPr>
          </a:p>
        </p:txBody>
      </p:sp>
      <p:pic>
        <p:nvPicPr>
          <p:cNvPr id="15" name="图片 120">
            <a:extLst>
              <a:ext uri="{FF2B5EF4-FFF2-40B4-BE49-F238E27FC236}">
                <a16:creationId xmlns:a16="http://schemas.microsoft.com/office/drawing/2014/main" id="{829102D1-34D4-438D-8B19-275B1AA90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8470" y="3473165"/>
            <a:ext cx="3870795" cy="2666051"/>
          </a:xfrm>
          <a:prstGeom prst="rect">
            <a:avLst/>
          </a:prstGeom>
        </p:spPr>
      </p:pic>
      <p:sp>
        <p:nvSpPr>
          <p:cNvPr id="16" name="矩形 121">
            <a:extLst>
              <a:ext uri="{FF2B5EF4-FFF2-40B4-BE49-F238E27FC236}">
                <a16:creationId xmlns:a16="http://schemas.microsoft.com/office/drawing/2014/main" id="{7645BB22-CB46-4841-BC27-3BDE4EBAF2A7}"/>
              </a:ext>
            </a:extLst>
          </p:cNvPr>
          <p:cNvSpPr/>
          <p:nvPr/>
        </p:nvSpPr>
        <p:spPr>
          <a:xfrm>
            <a:off x="4179242" y="1450684"/>
            <a:ext cx="3630316" cy="646331"/>
          </a:xfrm>
          <a:prstGeom prst="rect">
            <a:avLst/>
          </a:prstGeom>
        </p:spPr>
        <p:txBody>
          <a:bodyPr wrap="square">
            <a:spAutoFit/>
          </a:bodyPr>
          <a:lstStyle/>
          <a:p>
            <a:pPr algn="ctr" defTabSz="913737">
              <a:defRPr/>
            </a:pPr>
            <a:r>
              <a:rPr lang="en-US" altLang="zh-CN" b="1" kern="0" dirty="0">
                <a:solidFill>
                  <a:srgbClr val="00B050"/>
                </a:solidFill>
                <a:latin typeface="微软雅黑"/>
                <a:ea typeface="微软雅黑"/>
              </a:rPr>
              <a:t>One of SAP HANA's largest customers in China</a:t>
            </a:r>
          </a:p>
        </p:txBody>
      </p:sp>
      <p:sp>
        <p:nvSpPr>
          <p:cNvPr id="17" name="矩形 122">
            <a:extLst>
              <a:ext uri="{FF2B5EF4-FFF2-40B4-BE49-F238E27FC236}">
                <a16:creationId xmlns:a16="http://schemas.microsoft.com/office/drawing/2014/main" id="{8AA04207-9C04-4415-A0CC-F2B11E4FA9A4}"/>
              </a:ext>
            </a:extLst>
          </p:cNvPr>
          <p:cNvSpPr/>
          <p:nvPr/>
        </p:nvSpPr>
        <p:spPr>
          <a:xfrm>
            <a:off x="8124018" y="1304858"/>
            <a:ext cx="3664725" cy="974521"/>
          </a:xfrm>
          <a:prstGeom prst="rect">
            <a:avLst/>
          </a:prstGeom>
          <a:solidFill>
            <a:srgbClr val="FFFFFF">
              <a:alpha val="15000"/>
            </a:srgbClr>
          </a:solidFill>
          <a:ln w="952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dirty="0">
              <a:ln>
                <a:noFill/>
              </a:ln>
              <a:solidFill>
                <a:srgbClr val="666666"/>
              </a:solidFill>
              <a:effectLst/>
              <a:uLnTx/>
              <a:uFillTx/>
              <a:latin typeface="Calibri" panose="020F0502020204030204"/>
              <a:ea typeface="等线 Light" panose="02010600030101010101" pitchFamily="2" charset="-122"/>
            </a:endParaRPr>
          </a:p>
        </p:txBody>
      </p:sp>
      <p:sp>
        <p:nvSpPr>
          <p:cNvPr id="18" name="矩形 123">
            <a:extLst>
              <a:ext uri="{FF2B5EF4-FFF2-40B4-BE49-F238E27FC236}">
                <a16:creationId xmlns:a16="http://schemas.microsoft.com/office/drawing/2014/main" id="{F9C2965A-8583-4840-A270-39631003E873}"/>
              </a:ext>
            </a:extLst>
          </p:cNvPr>
          <p:cNvSpPr/>
          <p:nvPr/>
        </p:nvSpPr>
        <p:spPr>
          <a:xfrm>
            <a:off x="8124018" y="1475071"/>
            <a:ext cx="3674038" cy="646331"/>
          </a:xfrm>
          <a:prstGeom prst="rect">
            <a:avLst/>
          </a:prstGeom>
        </p:spPr>
        <p:txBody>
          <a:bodyPr wrap="square">
            <a:spAutoFit/>
          </a:bodyPr>
          <a:lstStyle/>
          <a:p>
            <a:pPr algn="ctr" defTabSz="913737">
              <a:defRPr/>
            </a:pPr>
            <a:r>
              <a:rPr lang="en-US" altLang="zh-CN" b="1" kern="0" dirty="0">
                <a:solidFill>
                  <a:srgbClr val="00B050"/>
                </a:solidFill>
                <a:latin typeface="微软雅黑"/>
                <a:ea typeface="微软雅黑"/>
              </a:rPr>
              <a:t>One of SAP largest market partners</a:t>
            </a:r>
          </a:p>
        </p:txBody>
      </p:sp>
      <p:grpSp>
        <p:nvGrpSpPr>
          <p:cNvPr id="19" name="组合 124">
            <a:extLst>
              <a:ext uri="{FF2B5EF4-FFF2-40B4-BE49-F238E27FC236}">
                <a16:creationId xmlns:a16="http://schemas.microsoft.com/office/drawing/2014/main" id="{67E64790-85B8-4981-9DB3-1C82CBF317A9}"/>
              </a:ext>
            </a:extLst>
          </p:cNvPr>
          <p:cNvGrpSpPr/>
          <p:nvPr/>
        </p:nvGrpSpPr>
        <p:grpSpPr>
          <a:xfrm>
            <a:off x="546921" y="3154961"/>
            <a:ext cx="3300162" cy="2666050"/>
            <a:chOff x="463297" y="3264377"/>
            <a:chExt cx="3006812" cy="2672009"/>
          </a:xfrm>
        </p:grpSpPr>
        <p:pic>
          <p:nvPicPr>
            <p:cNvPr id="20" name="图片 125">
              <a:extLst>
                <a:ext uri="{FF2B5EF4-FFF2-40B4-BE49-F238E27FC236}">
                  <a16:creationId xmlns:a16="http://schemas.microsoft.com/office/drawing/2014/main" id="{87E57CCA-7FAD-4D70-A281-240EEA646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98" y="4260590"/>
              <a:ext cx="3006811" cy="1675796"/>
            </a:xfrm>
            <a:prstGeom prst="rect">
              <a:avLst/>
            </a:prstGeom>
          </p:spPr>
        </p:pic>
        <p:pic>
          <p:nvPicPr>
            <p:cNvPr id="21" name="图片 126">
              <a:extLst>
                <a:ext uri="{FF2B5EF4-FFF2-40B4-BE49-F238E27FC236}">
                  <a16:creationId xmlns:a16="http://schemas.microsoft.com/office/drawing/2014/main" id="{FF9D7EDE-C6D1-47C7-9BD5-8CD9AC68F63A}"/>
                </a:ext>
              </a:extLst>
            </p:cNvPr>
            <p:cNvPicPr>
              <a:picLocks noChangeAspect="1"/>
            </p:cNvPicPr>
            <p:nvPr/>
          </p:nvPicPr>
          <p:blipFill>
            <a:blip r:embed="rId4"/>
            <a:stretch>
              <a:fillRect/>
            </a:stretch>
          </p:blipFill>
          <p:spPr>
            <a:xfrm>
              <a:off x="1653072" y="3264379"/>
              <a:ext cx="1817036" cy="996212"/>
            </a:xfrm>
            <a:prstGeom prst="rect">
              <a:avLst/>
            </a:prstGeom>
          </p:spPr>
        </p:pic>
        <p:pic>
          <p:nvPicPr>
            <p:cNvPr id="22" name="图片 127">
              <a:extLst>
                <a:ext uri="{FF2B5EF4-FFF2-40B4-BE49-F238E27FC236}">
                  <a16:creationId xmlns:a16="http://schemas.microsoft.com/office/drawing/2014/main" id="{AAC78243-FB98-43E6-96AC-29A6170A8040}"/>
                </a:ext>
              </a:extLst>
            </p:cNvPr>
            <p:cNvPicPr>
              <a:picLocks noChangeAspect="1"/>
            </p:cNvPicPr>
            <p:nvPr/>
          </p:nvPicPr>
          <p:blipFill>
            <a:blip r:embed="rId5"/>
            <a:stretch>
              <a:fillRect/>
            </a:stretch>
          </p:blipFill>
          <p:spPr>
            <a:xfrm>
              <a:off x="463297" y="3264377"/>
              <a:ext cx="1171956" cy="971963"/>
            </a:xfrm>
            <a:prstGeom prst="rect">
              <a:avLst/>
            </a:prstGeom>
          </p:spPr>
        </p:pic>
      </p:grpSp>
      <p:sp>
        <p:nvSpPr>
          <p:cNvPr id="23" name="1774019879">
            <a:extLst>
              <a:ext uri="{FF2B5EF4-FFF2-40B4-BE49-F238E27FC236}">
                <a16:creationId xmlns:a16="http://schemas.microsoft.com/office/drawing/2014/main" id="{0D9F6CFD-4ECF-43B1-8330-F6CC3F2D8A55}"/>
              </a:ext>
            </a:extLst>
          </p:cNvPr>
          <p:cNvSpPr txBox="1">
            <a:spLocks/>
          </p:cNvSpPr>
          <p:nvPr/>
        </p:nvSpPr>
        <p:spPr>
          <a:xfrm>
            <a:off x="257154" y="227172"/>
            <a:ext cx="11441213" cy="575723"/>
          </a:xfrm>
          <a:prstGeom prst="rect">
            <a:avLst/>
          </a:prstGeom>
          <a:noFill/>
          <a:ln w="9525">
            <a:noFill/>
            <a:miter lim="800000"/>
            <a:headEnd/>
            <a:tailEnd/>
          </a:ln>
        </p:spPr>
        <p:txBody>
          <a:bodyPr vert="horz" wrap="square" lIns="91407" tIns="45703" rIns="91407" bIns="45703" anchor="t" anchorCtr="0">
            <a:noAutofit/>
          </a:bodyPr>
          <a:lstStyle>
            <a:defPPr>
              <a:defRPr lang="en-US"/>
            </a:defPPr>
            <a:lvl1pPr defTabSz="914204" fontAlgn="ctr">
              <a:buSzPct val="100000"/>
              <a:defRPr sz="2798" b="1">
                <a:solidFill>
                  <a:srgbClr val="1D1D1A"/>
                </a:solidFill>
                <a:latin typeface="Arial" panose="020B0604020202020204" pitchFamily="34" charset="0"/>
              </a:defRPr>
            </a:lvl1pPr>
          </a:lstStyle>
          <a:p>
            <a:r>
              <a:rPr lang="en-US" altLang="zh-CN" dirty="0">
                <a:solidFill>
                  <a:srgbClr val="00B0F0"/>
                </a:solidFill>
                <a:ea typeface="微软雅黑"/>
              </a:rPr>
              <a:t>Fruitful Results from Huawei-SAP Close Cooperation</a:t>
            </a:r>
            <a:endParaRPr lang="zh-CN" altLang="en-US" dirty="0">
              <a:solidFill>
                <a:srgbClr val="00B0F0"/>
              </a:solidFill>
              <a:ea typeface="微软雅黑"/>
              <a:sym typeface="Arial" panose="020B0604020202020204" pitchFamily="34" charset="0"/>
            </a:endParaRPr>
          </a:p>
        </p:txBody>
      </p:sp>
      <p:pic>
        <p:nvPicPr>
          <p:cNvPr id="24" name="Picture 2" descr="Logo CEPSA">
            <a:extLst>
              <a:ext uri="{FF2B5EF4-FFF2-40B4-BE49-F238E27FC236}">
                <a16:creationId xmlns:a16="http://schemas.microsoft.com/office/drawing/2014/main" id="{1CAEC495-8DA8-4CEF-94AA-09B4CB4CA660}"/>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291085" y="2805631"/>
            <a:ext cx="1219618" cy="469625"/>
          </a:xfrm>
          <a:prstGeom prst="rect">
            <a:avLst/>
          </a:prstGeom>
          <a:noFill/>
        </p:spPr>
      </p:pic>
      <p:pic>
        <p:nvPicPr>
          <p:cNvPr id="25" name="Picture 2" descr="http://www.redbull.com.cn/statics/images/public/logo.png">
            <a:extLst>
              <a:ext uri="{FF2B5EF4-FFF2-40B4-BE49-F238E27FC236}">
                <a16:creationId xmlns:a16="http://schemas.microsoft.com/office/drawing/2014/main" id="{952A7396-7719-4C39-BB5C-54F5E80057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768" t="12795"/>
          <a:stretch/>
        </p:blipFill>
        <p:spPr bwMode="auto">
          <a:xfrm>
            <a:off x="9475376" y="2806971"/>
            <a:ext cx="976165" cy="4431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741A0733-799E-4C1B-A9F6-4DF3B2A5B585}"/>
              </a:ext>
            </a:extLst>
          </p:cNvPr>
          <p:cNvPicPr>
            <a:picLocks noChangeAspect="1" noChangeArrowheads="1"/>
          </p:cNvPicPr>
          <p:nvPr/>
        </p:nvPicPr>
        <p:blipFill>
          <a:blip r:embed="rId8" cstate="print"/>
          <a:srcRect/>
          <a:stretch>
            <a:fillRect/>
          </a:stretch>
        </p:blipFill>
        <p:spPr bwMode="auto">
          <a:xfrm>
            <a:off x="8419934" y="3336102"/>
            <a:ext cx="961920" cy="254431"/>
          </a:xfrm>
          <a:prstGeom prst="rect">
            <a:avLst/>
          </a:prstGeom>
          <a:noFill/>
          <a:ln w="9525">
            <a:noFill/>
            <a:miter lim="800000"/>
            <a:headEnd/>
            <a:tailEnd/>
          </a:ln>
        </p:spPr>
      </p:pic>
      <p:pic>
        <p:nvPicPr>
          <p:cNvPr id="27" name="图片 32">
            <a:extLst>
              <a:ext uri="{FF2B5EF4-FFF2-40B4-BE49-F238E27FC236}">
                <a16:creationId xmlns:a16="http://schemas.microsoft.com/office/drawing/2014/main" id="{B8BFC469-3C0F-45F4-8CFB-F8A84F36F9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87154" y="3284738"/>
            <a:ext cx="968419" cy="393667"/>
          </a:xfrm>
          <a:prstGeom prst="rect">
            <a:avLst/>
          </a:prstGeom>
        </p:spPr>
      </p:pic>
      <p:pic>
        <p:nvPicPr>
          <p:cNvPr id="28" name="图片 33">
            <a:extLst>
              <a:ext uri="{FF2B5EF4-FFF2-40B4-BE49-F238E27FC236}">
                <a16:creationId xmlns:a16="http://schemas.microsoft.com/office/drawing/2014/main" id="{6DAE3530-CDBE-4A23-ADEB-A423CB27223A}"/>
              </a:ext>
            </a:extLst>
          </p:cNvPr>
          <p:cNvPicPr>
            <a:picLocks noChangeAspect="1"/>
          </p:cNvPicPr>
          <p:nvPr/>
        </p:nvPicPr>
        <p:blipFill>
          <a:blip r:embed="rId10"/>
          <a:stretch>
            <a:fillRect/>
          </a:stretch>
        </p:blipFill>
        <p:spPr>
          <a:xfrm>
            <a:off x="9595456" y="3271367"/>
            <a:ext cx="695484" cy="351291"/>
          </a:xfrm>
          <a:prstGeom prst="rect">
            <a:avLst/>
          </a:prstGeom>
        </p:spPr>
      </p:pic>
      <p:pic>
        <p:nvPicPr>
          <p:cNvPr id="31" name="Picture 12">
            <a:extLst>
              <a:ext uri="{FF2B5EF4-FFF2-40B4-BE49-F238E27FC236}">
                <a16:creationId xmlns:a16="http://schemas.microsoft.com/office/drawing/2014/main" id="{3563C9EE-D02F-48D2-8C86-80173711EC9C}"/>
              </a:ext>
            </a:extLst>
          </p:cNvPr>
          <p:cNvPicPr>
            <a:picLocks noChangeAspect="1" noChangeArrowheads="1"/>
          </p:cNvPicPr>
          <p:nvPr/>
        </p:nvPicPr>
        <p:blipFill>
          <a:blip r:embed="rId11" cstate="print"/>
          <a:srcRect/>
          <a:stretch>
            <a:fillRect/>
          </a:stretch>
        </p:blipFill>
        <p:spPr bwMode="auto">
          <a:xfrm>
            <a:off x="10466233" y="2850024"/>
            <a:ext cx="1232134" cy="316040"/>
          </a:xfrm>
          <a:prstGeom prst="rect">
            <a:avLst/>
          </a:prstGeom>
          <a:noFill/>
          <a:ln w="9525">
            <a:noFill/>
            <a:miter lim="800000"/>
            <a:headEnd/>
            <a:tailEnd/>
          </a:ln>
        </p:spPr>
      </p:pic>
      <p:pic>
        <p:nvPicPr>
          <p:cNvPr id="34" name="Picture 33">
            <a:extLst>
              <a:ext uri="{FF2B5EF4-FFF2-40B4-BE49-F238E27FC236}">
                <a16:creationId xmlns:a16="http://schemas.microsoft.com/office/drawing/2014/main" id="{8FD2AE91-B9E5-4547-A3A3-ED790F9ED6DD}"/>
              </a:ext>
            </a:extLst>
          </p:cNvPr>
          <p:cNvPicPr>
            <a:picLocks noChangeAspect="1"/>
          </p:cNvPicPr>
          <p:nvPr/>
        </p:nvPicPr>
        <p:blipFill>
          <a:blip r:embed="rId12"/>
          <a:stretch>
            <a:fillRect/>
          </a:stretch>
        </p:blipFill>
        <p:spPr>
          <a:xfrm>
            <a:off x="8605058" y="3688542"/>
            <a:ext cx="789499" cy="715661"/>
          </a:xfrm>
          <a:prstGeom prst="rect">
            <a:avLst/>
          </a:prstGeom>
        </p:spPr>
      </p:pic>
      <p:pic>
        <p:nvPicPr>
          <p:cNvPr id="37" name="Picture 36">
            <a:extLst>
              <a:ext uri="{FF2B5EF4-FFF2-40B4-BE49-F238E27FC236}">
                <a16:creationId xmlns:a16="http://schemas.microsoft.com/office/drawing/2014/main" id="{90370B28-C524-47B2-BCF4-72FC3DDD0F14}"/>
              </a:ext>
            </a:extLst>
          </p:cNvPr>
          <p:cNvPicPr>
            <a:picLocks noChangeAspect="1"/>
          </p:cNvPicPr>
          <p:nvPr/>
        </p:nvPicPr>
        <p:blipFill>
          <a:blip r:embed="rId13"/>
          <a:stretch>
            <a:fillRect/>
          </a:stretch>
        </p:blipFill>
        <p:spPr>
          <a:xfrm>
            <a:off x="9643577" y="3677413"/>
            <a:ext cx="774955" cy="740256"/>
          </a:xfrm>
          <a:prstGeom prst="rect">
            <a:avLst/>
          </a:prstGeom>
        </p:spPr>
      </p:pic>
      <p:pic>
        <p:nvPicPr>
          <p:cNvPr id="38" name="Picture 37">
            <a:extLst>
              <a:ext uri="{FF2B5EF4-FFF2-40B4-BE49-F238E27FC236}">
                <a16:creationId xmlns:a16="http://schemas.microsoft.com/office/drawing/2014/main" id="{D59B5374-38FA-4A99-B3CC-5D2907EE73FD}"/>
              </a:ext>
            </a:extLst>
          </p:cNvPr>
          <p:cNvPicPr>
            <a:picLocks noChangeAspect="1"/>
          </p:cNvPicPr>
          <p:nvPr/>
        </p:nvPicPr>
        <p:blipFill>
          <a:blip r:embed="rId14"/>
          <a:stretch>
            <a:fillRect/>
          </a:stretch>
        </p:blipFill>
        <p:spPr>
          <a:xfrm>
            <a:off x="10763170" y="3677413"/>
            <a:ext cx="810303" cy="757837"/>
          </a:xfrm>
          <a:prstGeom prst="rect">
            <a:avLst/>
          </a:prstGeom>
        </p:spPr>
      </p:pic>
      <p:sp>
        <p:nvSpPr>
          <p:cNvPr id="39" name="文本框 26">
            <a:extLst>
              <a:ext uri="{FF2B5EF4-FFF2-40B4-BE49-F238E27FC236}">
                <a16:creationId xmlns:a16="http://schemas.microsoft.com/office/drawing/2014/main" id="{A25EC677-63EB-4240-AE57-435A63F6397E}"/>
              </a:ext>
            </a:extLst>
          </p:cNvPr>
          <p:cNvSpPr txBox="1"/>
          <p:nvPr/>
        </p:nvSpPr>
        <p:spPr>
          <a:xfrm>
            <a:off x="9439098" y="5160301"/>
            <a:ext cx="1171574" cy="646031"/>
          </a:xfrm>
          <a:prstGeom prst="rect">
            <a:avLst/>
          </a:prstGeom>
          <a:noFill/>
        </p:spPr>
        <p:txBody>
          <a:bodyPr wrap="square" rtlCol="0">
            <a:noAutofit/>
          </a:bodyPr>
          <a:lstStyle/>
          <a:p>
            <a:pPr algn="ctr" defTabSz="914478" fontAlgn="ctr">
              <a:defRPr/>
            </a:pPr>
            <a:r>
              <a:rPr lang="en-US" b="1" kern="0" dirty="0">
                <a:solidFill>
                  <a:srgbClr val="1D1D1A"/>
                </a:solidFill>
                <a:ea typeface="微软雅黑"/>
              </a:rPr>
              <a:t>6</a:t>
            </a:r>
            <a:r>
              <a:rPr b="1" kern="0" dirty="0">
                <a:solidFill>
                  <a:srgbClr val="1D1D1A"/>
                </a:solidFill>
                <a:ea typeface="微软雅黑"/>
              </a:rPr>
              <a:t>0+</a:t>
            </a:r>
          </a:p>
          <a:p>
            <a:pPr algn="ctr" defTabSz="914478" fontAlgn="ctr">
              <a:defRPr/>
            </a:pPr>
            <a:r>
              <a:rPr kern="0" dirty="0">
                <a:solidFill>
                  <a:srgbClr val="1D1D1A"/>
                </a:solidFill>
                <a:ea typeface="微软雅黑"/>
              </a:rPr>
              <a:t>countries</a:t>
            </a:r>
            <a:endParaRPr lang="zh-CN" altLang="en-US" kern="0" dirty="0">
              <a:solidFill>
                <a:srgbClr val="1D1D1A"/>
              </a:solidFill>
              <a:ea typeface="微软雅黑"/>
              <a:cs typeface="Arial" panose="020B0604020202020204" pitchFamily="34" charset="0"/>
              <a:sym typeface="Arial" panose="020B0604020202020204" pitchFamily="34" charset="0"/>
            </a:endParaRPr>
          </a:p>
        </p:txBody>
      </p:sp>
      <p:sp>
        <p:nvSpPr>
          <p:cNvPr id="40" name="文本框 27">
            <a:extLst>
              <a:ext uri="{FF2B5EF4-FFF2-40B4-BE49-F238E27FC236}">
                <a16:creationId xmlns:a16="http://schemas.microsoft.com/office/drawing/2014/main" id="{B2971EB4-2D3C-4699-9206-EE66A76B05B3}"/>
              </a:ext>
            </a:extLst>
          </p:cNvPr>
          <p:cNvSpPr txBox="1"/>
          <p:nvPr/>
        </p:nvSpPr>
        <p:spPr>
          <a:xfrm>
            <a:off x="8175316" y="5160301"/>
            <a:ext cx="1299754" cy="646031"/>
          </a:xfrm>
          <a:prstGeom prst="rect">
            <a:avLst/>
          </a:prstGeom>
          <a:noFill/>
        </p:spPr>
        <p:txBody>
          <a:bodyPr wrap="square" rtlCol="0">
            <a:noAutofit/>
          </a:bodyPr>
          <a:lstStyle/>
          <a:p>
            <a:pPr algn="ctr" defTabSz="914478" fontAlgn="ctr">
              <a:defRPr/>
            </a:pPr>
            <a:r>
              <a:rPr b="1" kern="0" dirty="0">
                <a:solidFill>
                  <a:srgbClr val="1D1D1A"/>
                </a:solidFill>
                <a:ea typeface="微软雅黑"/>
              </a:rPr>
              <a:t>1,</a:t>
            </a:r>
            <a:r>
              <a:rPr lang="en-US" b="1" kern="0" dirty="0">
                <a:solidFill>
                  <a:srgbClr val="1D1D1A"/>
                </a:solidFill>
                <a:ea typeface="微软雅黑"/>
              </a:rPr>
              <a:t>6</a:t>
            </a:r>
            <a:r>
              <a:rPr b="1" kern="0" dirty="0">
                <a:solidFill>
                  <a:srgbClr val="1D1D1A"/>
                </a:solidFill>
                <a:ea typeface="微软雅黑"/>
              </a:rPr>
              <a:t>00+</a:t>
            </a:r>
          </a:p>
          <a:p>
            <a:pPr algn="ctr" defTabSz="914478" fontAlgn="ctr">
              <a:defRPr/>
            </a:pPr>
            <a:r>
              <a:rPr kern="0" dirty="0">
                <a:solidFill>
                  <a:srgbClr val="1D1D1A"/>
                </a:solidFill>
                <a:ea typeface="微软雅黑"/>
              </a:rPr>
              <a:t>customers</a:t>
            </a:r>
            <a:endParaRPr lang="zh-CN" altLang="en-US" kern="0" dirty="0">
              <a:solidFill>
                <a:srgbClr val="1D1D1A"/>
              </a:solidFill>
              <a:ea typeface="微软雅黑"/>
              <a:cs typeface="Arial" panose="020B0604020202020204" pitchFamily="34" charset="0"/>
              <a:sym typeface="Arial" panose="020B0604020202020204" pitchFamily="34" charset="0"/>
            </a:endParaRPr>
          </a:p>
        </p:txBody>
      </p:sp>
      <p:sp>
        <p:nvSpPr>
          <p:cNvPr id="41" name="文本框 30">
            <a:extLst>
              <a:ext uri="{FF2B5EF4-FFF2-40B4-BE49-F238E27FC236}">
                <a16:creationId xmlns:a16="http://schemas.microsoft.com/office/drawing/2014/main" id="{05A16319-161A-49D3-95D7-B45F6A6B140C}"/>
              </a:ext>
            </a:extLst>
          </p:cNvPr>
          <p:cNvSpPr txBox="1"/>
          <p:nvPr/>
        </p:nvSpPr>
        <p:spPr>
          <a:xfrm>
            <a:off x="10574699" y="5176611"/>
            <a:ext cx="1184392" cy="646031"/>
          </a:xfrm>
          <a:prstGeom prst="rect">
            <a:avLst/>
          </a:prstGeom>
          <a:noFill/>
        </p:spPr>
        <p:txBody>
          <a:bodyPr wrap="square" rtlCol="0">
            <a:noAutofit/>
          </a:bodyPr>
          <a:lstStyle/>
          <a:p>
            <a:pPr algn="ctr" defTabSz="914478" fontAlgn="ctr">
              <a:defRPr/>
            </a:pPr>
            <a:r>
              <a:rPr b="1" kern="0" dirty="0">
                <a:solidFill>
                  <a:srgbClr val="1D1D1A"/>
                </a:solidFill>
                <a:ea typeface="微软雅黑"/>
              </a:rPr>
              <a:t>25+</a:t>
            </a:r>
          </a:p>
          <a:p>
            <a:pPr algn="ctr" defTabSz="914478" fontAlgn="ctr">
              <a:defRPr/>
            </a:pPr>
            <a:r>
              <a:rPr kern="0" dirty="0">
                <a:solidFill>
                  <a:srgbClr val="1D1D1A"/>
                </a:solidFill>
                <a:ea typeface="微软雅黑"/>
              </a:rPr>
              <a:t>industries</a:t>
            </a:r>
            <a:endParaRPr lang="zh-CN" altLang="en-US" kern="0" dirty="0">
              <a:solidFill>
                <a:srgbClr val="1D1D1A"/>
              </a:solidFill>
              <a:ea typeface="微软雅黑"/>
              <a:cs typeface="Arial" panose="020B0604020202020204" pitchFamily="34" charset="0"/>
              <a:sym typeface="Arial" panose="020B0604020202020204" pitchFamily="34" charset="0"/>
            </a:endParaRPr>
          </a:p>
        </p:txBody>
      </p:sp>
      <p:grpSp>
        <p:nvGrpSpPr>
          <p:cNvPr id="42" name="Group 41">
            <a:extLst>
              <a:ext uri="{FF2B5EF4-FFF2-40B4-BE49-F238E27FC236}">
                <a16:creationId xmlns:a16="http://schemas.microsoft.com/office/drawing/2014/main" id="{6D67A96B-D725-440A-98B0-D1128FD09C1B}"/>
              </a:ext>
            </a:extLst>
          </p:cNvPr>
          <p:cNvGrpSpPr/>
          <p:nvPr/>
        </p:nvGrpSpPr>
        <p:grpSpPr>
          <a:xfrm>
            <a:off x="8355204" y="4578982"/>
            <a:ext cx="939978" cy="480241"/>
            <a:chOff x="10313407" y="3836051"/>
            <a:chExt cx="939978" cy="480241"/>
          </a:xfrm>
        </p:grpSpPr>
        <p:sp>
          <p:nvSpPr>
            <p:cNvPr id="43" name="矩形 800">
              <a:extLst>
                <a:ext uri="{FF2B5EF4-FFF2-40B4-BE49-F238E27FC236}">
                  <a16:creationId xmlns:a16="http://schemas.microsoft.com/office/drawing/2014/main" id="{923B99F8-D541-43BB-8775-E22E1B9B3E02}"/>
                </a:ext>
              </a:extLst>
            </p:cNvPr>
            <p:cNvSpPr/>
            <p:nvPr/>
          </p:nvSpPr>
          <p:spPr>
            <a:xfrm>
              <a:off x="10313407" y="4177793"/>
              <a:ext cx="939978" cy="138499"/>
            </a:xfrm>
            <a:prstGeom prst="rect">
              <a:avLst/>
            </a:prstGeom>
          </p:spPr>
          <p:txBody>
            <a:bodyPr wrap="square" lIns="0" tIns="0" rIns="0" bIns="0">
              <a:spAutoFit/>
            </a:bodyPr>
            <a:lstStyle/>
            <a:p>
              <a:pPr algn="ctr" defTabSz="914278"/>
              <a:r>
                <a:rPr lang="zh-CN" altLang="en-US" sz="900" dirty="0">
                  <a:solidFill>
                    <a:schemeClr val="tx2"/>
                  </a:solidFill>
                  <a:latin typeface="微软雅黑" pitchFamily="34" charset="-122"/>
                  <a:ea typeface="微软雅黑" pitchFamily="34" charset="-122"/>
                </a:rPr>
                <a:t>中国南方电网</a:t>
              </a:r>
              <a:endParaRPr lang="en-US" altLang="zh-CN" sz="900" dirty="0">
                <a:solidFill>
                  <a:schemeClr val="tx2"/>
                </a:solidFill>
                <a:latin typeface="微软雅黑" pitchFamily="34" charset="-122"/>
                <a:ea typeface="微软雅黑" pitchFamily="34" charset="-122"/>
              </a:endParaRPr>
            </a:p>
          </p:txBody>
        </p:sp>
        <p:sp>
          <p:nvSpPr>
            <p:cNvPr id="44" name="矩形 144">
              <a:extLst>
                <a:ext uri="{FF2B5EF4-FFF2-40B4-BE49-F238E27FC236}">
                  <a16:creationId xmlns:a16="http://schemas.microsoft.com/office/drawing/2014/main" id="{98A3CDD4-BE2F-4FFE-B170-89C650D09279}"/>
                </a:ext>
              </a:extLst>
            </p:cNvPr>
            <p:cNvSpPr/>
            <p:nvPr/>
          </p:nvSpPr>
          <p:spPr>
            <a:xfrm>
              <a:off x="10340064" y="3836051"/>
              <a:ext cx="886667" cy="321545"/>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914278" eaLnBrk="1" fontAlgn="auto" latinLnBrk="0" hangingPunct="1">
                <a:lnSpc>
                  <a:spcPct val="100000"/>
                </a:lnSpc>
                <a:spcBef>
                  <a:spcPts val="0"/>
                </a:spcBef>
                <a:spcAft>
                  <a:spcPts val="0"/>
                </a:spcAft>
                <a:buClrTx/>
                <a:buSzTx/>
                <a:buFontTx/>
                <a:buNone/>
                <a:tabLst/>
                <a:defRPr/>
              </a:pPr>
              <a:endParaRPr kumimoji="0" lang="zh-CN" altLang="en-US" sz="2249" b="0" i="0" u="none" strike="noStrike" kern="0" cap="none" spc="0" normalizeH="0" baseline="0" noProof="0">
                <a:ln>
                  <a:noFill/>
                </a:ln>
                <a:solidFill>
                  <a:prstClr val="white">
                    <a:lumMod val="65000"/>
                  </a:prstClr>
                </a:solidFill>
                <a:effectLst/>
                <a:uLnTx/>
                <a:uFillTx/>
                <a:latin typeface="Arial"/>
                <a:ea typeface="微软雅黑"/>
                <a:cs typeface="+mn-cs"/>
              </a:endParaRPr>
            </a:p>
          </p:txBody>
        </p:sp>
        <p:pic>
          <p:nvPicPr>
            <p:cNvPr id="45" name="Picture 2">
              <a:extLst>
                <a:ext uri="{FF2B5EF4-FFF2-40B4-BE49-F238E27FC236}">
                  <a16:creationId xmlns:a16="http://schemas.microsoft.com/office/drawing/2014/main" id="{E5DA31F5-CFC6-49C7-A06C-86B6221C18CE}"/>
                </a:ext>
              </a:extLst>
            </p:cNvPr>
            <p:cNvPicPr>
              <a:picLocks noChangeAspect="1" noChangeArrowheads="1"/>
            </p:cNvPicPr>
            <p:nvPr/>
          </p:nvPicPr>
          <p:blipFill>
            <a:blip r:embed="rId15" cstate="print"/>
            <a:srcRect/>
            <a:stretch>
              <a:fillRect/>
            </a:stretch>
          </p:blipFill>
          <p:spPr bwMode="auto">
            <a:xfrm>
              <a:off x="10600562" y="3864356"/>
              <a:ext cx="365670" cy="258473"/>
            </a:xfrm>
            <a:prstGeom prst="rect">
              <a:avLst/>
            </a:prstGeom>
            <a:noFill/>
            <a:ln w="9525">
              <a:noFill/>
              <a:miter lim="800000"/>
              <a:headEnd/>
              <a:tailEnd/>
            </a:ln>
          </p:spPr>
        </p:pic>
      </p:grpSp>
      <p:grpSp>
        <p:nvGrpSpPr>
          <p:cNvPr id="46" name="Group 45">
            <a:extLst>
              <a:ext uri="{FF2B5EF4-FFF2-40B4-BE49-F238E27FC236}">
                <a16:creationId xmlns:a16="http://schemas.microsoft.com/office/drawing/2014/main" id="{2EE91F3B-A2A4-437B-B403-CDE606177051}"/>
              </a:ext>
            </a:extLst>
          </p:cNvPr>
          <p:cNvGrpSpPr/>
          <p:nvPr/>
        </p:nvGrpSpPr>
        <p:grpSpPr>
          <a:xfrm>
            <a:off x="9365865" y="4583467"/>
            <a:ext cx="1109903" cy="506670"/>
            <a:chOff x="6020443" y="3772786"/>
            <a:chExt cx="1109903" cy="506670"/>
          </a:xfrm>
        </p:grpSpPr>
        <p:grpSp>
          <p:nvGrpSpPr>
            <p:cNvPr id="47" name="组合 740">
              <a:extLst>
                <a:ext uri="{FF2B5EF4-FFF2-40B4-BE49-F238E27FC236}">
                  <a16:creationId xmlns:a16="http://schemas.microsoft.com/office/drawing/2014/main" id="{2466A3DE-1520-429F-B4D6-EF8EE2FA9D4E}"/>
                </a:ext>
              </a:extLst>
            </p:cNvPr>
            <p:cNvGrpSpPr/>
            <p:nvPr/>
          </p:nvGrpSpPr>
          <p:grpSpPr>
            <a:xfrm>
              <a:off x="6132062" y="3772786"/>
              <a:ext cx="886667" cy="325129"/>
              <a:chOff x="8430056" y="5374579"/>
              <a:chExt cx="1291204" cy="387236"/>
            </a:xfrm>
            <a:solidFill>
              <a:sysClr val="window" lastClr="FFFFFF">
                <a:lumMod val="95000"/>
              </a:sysClr>
            </a:solidFill>
          </p:grpSpPr>
          <p:sp>
            <p:nvSpPr>
              <p:cNvPr id="49" name="矩形 741">
                <a:extLst>
                  <a:ext uri="{FF2B5EF4-FFF2-40B4-BE49-F238E27FC236}">
                    <a16:creationId xmlns:a16="http://schemas.microsoft.com/office/drawing/2014/main" id="{31A4187E-AEED-493F-8F9F-A3DE4CF4C70F}"/>
                  </a:ext>
                </a:extLst>
              </p:cNvPr>
              <p:cNvSpPr/>
              <p:nvPr/>
            </p:nvSpPr>
            <p:spPr>
              <a:xfrm>
                <a:off x="8430056" y="5376713"/>
                <a:ext cx="1291204" cy="382968"/>
              </a:xfrm>
              <a:prstGeom prst="rect">
                <a:avLst/>
              </a:prstGeom>
              <a:grpFill/>
              <a:ln w="25400" cap="flat" cmpd="sng" algn="ctr">
                <a:noFill/>
                <a:prstDash val="solid"/>
              </a:ln>
              <a:effectLst/>
            </p:spPr>
            <p:txBody>
              <a:bodyPr rtlCol="0" anchor="ctr"/>
              <a:lstStyle/>
              <a:p>
                <a:pPr marL="0" marR="0" lvl="0" indent="0" algn="ctr" defTabSz="914278" eaLnBrk="1" fontAlgn="auto" latinLnBrk="0" hangingPunct="1">
                  <a:lnSpc>
                    <a:spcPct val="100000"/>
                  </a:lnSpc>
                  <a:spcBef>
                    <a:spcPts val="0"/>
                  </a:spcBef>
                  <a:spcAft>
                    <a:spcPts val="0"/>
                  </a:spcAft>
                  <a:buClrTx/>
                  <a:buSzTx/>
                  <a:buFontTx/>
                  <a:buNone/>
                  <a:tabLst/>
                  <a:defRPr/>
                </a:pPr>
                <a:endParaRPr kumimoji="0" lang="zh-CN" altLang="en-US" sz="2249" b="0" i="0" u="none" strike="noStrike" kern="0" cap="none" spc="0" normalizeH="0" baseline="0" noProof="0">
                  <a:ln>
                    <a:noFill/>
                  </a:ln>
                  <a:solidFill>
                    <a:prstClr val="white">
                      <a:lumMod val="65000"/>
                    </a:prstClr>
                  </a:solidFill>
                  <a:effectLst/>
                  <a:uLnTx/>
                  <a:uFillTx/>
                  <a:latin typeface="Arial"/>
                  <a:ea typeface="微软雅黑"/>
                  <a:cs typeface="+mn-cs"/>
                </a:endParaRPr>
              </a:p>
            </p:txBody>
          </p:sp>
          <p:pic>
            <p:nvPicPr>
              <p:cNvPr id="50" name="Picture 41" descr="http://pic1a.nipic.com/2008-09-17/20089170118496_2.jpg">
                <a:extLst>
                  <a:ext uri="{FF2B5EF4-FFF2-40B4-BE49-F238E27FC236}">
                    <a16:creationId xmlns:a16="http://schemas.microsoft.com/office/drawing/2014/main" id="{9D5EC794-332F-4288-A26E-8700062C5A6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2032" y="5374579"/>
                <a:ext cx="449565" cy="387236"/>
              </a:xfrm>
              <a:prstGeom prst="rect">
                <a:avLst/>
              </a:prstGeom>
              <a:grpFill/>
            </p:spPr>
          </p:pic>
        </p:grpSp>
        <p:sp>
          <p:nvSpPr>
            <p:cNvPr id="48" name="矩形 799">
              <a:extLst>
                <a:ext uri="{FF2B5EF4-FFF2-40B4-BE49-F238E27FC236}">
                  <a16:creationId xmlns:a16="http://schemas.microsoft.com/office/drawing/2014/main" id="{441AD16E-5A13-41EF-98B7-10E98504DDB7}"/>
                </a:ext>
              </a:extLst>
            </p:cNvPr>
            <p:cNvSpPr/>
            <p:nvPr/>
          </p:nvSpPr>
          <p:spPr>
            <a:xfrm>
              <a:off x="6020443" y="4140957"/>
              <a:ext cx="1109903" cy="138499"/>
            </a:xfrm>
            <a:prstGeom prst="rect">
              <a:avLst/>
            </a:prstGeom>
          </p:spPr>
          <p:txBody>
            <a:bodyPr wrap="square" lIns="0" tIns="0" rIns="0" bIns="0">
              <a:spAutoFit/>
            </a:bodyPr>
            <a:lstStyle/>
            <a:p>
              <a:pPr marL="0" marR="0" lvl="0" indent="0" algn="ctr" defTabSz="914278"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2"/>
                  </a:solidFill>
                  <a:effectLst/>
                  <a:uLnTx/>
                  <a:uFillTx/>
                  <a:latin typeface="微软雅黑" pitchFamily="34" charset="-122"/>
                  <a:ea typeface="微软雅黑" pitchFamily="34" charset="-122"/>
                </a:rPr>
                <a:t>中国电网</a:t>
              </a:r>
              <a:endParaRPr kumimoji="0" lang="en-US" altLang="zh-CN" sz="900" b="0" i="0" u="none" strike="noStrike" kern="0" cap="none" spc="0" normalizeH="0" baseline="0" noProof="0" dirty="0">
                <a:ln>
                  <a:noFill/>
                </a:ln>
                <a:solidFill>
                  <a:schemeClr val="tx2"/>
                </a:solidFill>
                <a:effectLst/>
                <a:uLnTx/>
                <a:uFillTx/>
                <a:latin typeface="微软雅黑" pitchFamily="34" charset="-122"/>
                <a:ea typeface="微软雅黑" pitchFamily="34" charset="-122"/>
              </a:endParaRPr>
            </a:p>
          </p:txBody>
        </p:sp>
      </p:grpSp>
      <p:grpSp>
        <p:nvGrpSpPr>
          <p:cNvPr id="51" name="Group 50">
            <a:extLst>
              <a:ext uri="{FF2B5EF4-FFF2-40B4-BE49-F238E27FC236}">
                <a16:creationId xmlns:a16="http://schemas.microsoft.com/office/drawing/2014/main" id="{61BE0347-20A3-412D-89CE-83CB8AFB838F}"/>
              </a:ext>
            </a:extLst>
          </p:cNvPr>
          <p:cNvGrpSpPr/>
          <p:nvPr/>
        </p:nvGrpSpPr>
        <p:grpSpPr>
          <a:xfrm>
            <a:off x="10550779" y="4578982"/>
            <a:ext cx="939978" cy="490450"/>
            <a:chOff x="10313407" y="4366166"/>
            <a:chExt cx="939978" cy="490450"/>
          </a:xfrm>
        </p:grpSpPr>
        <p:grpSp>
          <p:nvGrpSpPr>
            <p:cNvPr id="52" name="组合 737">
              <a:extLst>
                <a:ext uri="{FF2B5EF4-FFF2-40B4-BE49-F238E27FC236}">
                  <a16:creationId xmlns:a16="http://schemas.microsoft.com/office/drawing/2014/main" id="{6C3E634E-1EFE-4FE5-992F-96C8DBEB2E59}"/>
                </a:ext>
              </a:extLst>
            </p:cNvPr>
            <p:cNvGrpSpPr/>
            <p:nvPr/>
          </p:nvGrpSpPr>
          <p:grpSpPr>
            <a:xfrm>
              <a:off x="10340064" y="4366166"/>
              <a:ext cx="886667" cy="321545"/>
              <a:chOff x="8430056" y="4542704"/>
              <a:chExt cx="1291204" cy="382968"/>
            </a:xfrm>
            <a:solidFill>
              <a:sysClr val="window" lastClr="FFFFFF">
                <a:lumMod val="95000"/>
              </a:sysClr>
            </a:solidFill>
          </p:grpSpPr>
          <p:sp>
            <p:nvSpPr>
              <p:cNvPr id="54" name="矩形 738">
                <a:extLst>
                  <a:ext uri="{FF2B5EF4-FFF2-40B4-BE49-F238E27FC236}">
                    <a16:creationId xmlns:a16="http://schemas.microsoft.com/office/drawing/2014/main" id="{875B79A9-A206-4DD8-8A29-C0883E257899}"/>
                  </a:ext>
                </a:extLst>
              </p:cNvPr>
              <p:cNvSpPr/>
              <p:nvPr/>
            </p:nvSpPr>
            <p:spPr>
              <a:xfrm>
                <a:off x="8430056" y="4542704"/>
                <a:ext cx="1291204" cy="382968"/>
              </a:xfrm>
              <a:prstGeom prst="rect">
                <a:avLst/>
              </a:prstGeom>
              <a:grpFill/>
              <a:ln w="25400" cap="flat" cmpd="sng" algn="ctr">
                <a:noFill/>
                <a:prstDash val="solid"/>
              </a:ln>
              <a:effectLst/>
            </p:spPr>
            <p:txBody>
              <a:bodyPr rtlCol="0" anchor="ctr"/>
              <a:lstStyle/>
              <a:p>
                <a:pPr marL="0" marR="0" lvl="0" indent="0" algn="ctr" defTabSz="914278" eaLnBrk="1" fontAlgn="auto" latinLnBrk="0" hangingPunct="1">
                  <a:lnSpc>
                    <a:spcPct val="100000"/>
                  </a:lnSpc>
                  <a:spcBef>
                    <a:spcPts val="0"/>
                  </a:spcBef>
                  <a:spcAft>
                    <a:spcPts val="0"/>
                  </a:spcAft>
                  <a:buClrTx/>
                  <a:buSzTx/>
                  <a:buFontTx/>
                  <a:buNone/>
                  <a:tabLst/>
                  <a:defRPr/>
                </a:pPr>
                <a:endParaRPr kumimoji="0" lang="zh-CN" altLang="en-US" sz="2249" b="0" i="0" u="none" strike="noStrike" kern="0" cap="none" spc="0" normalizeH="0" baseline="0" noProof="0">
                  <a:ln>
                    <a:noFill/>
                  </a:ln>
                  <a:solidFill>
                    <a:prstClr val="white">
                      <a:lumMod val="65000"/>
                    </a:prstClr>
                  </a:solidFill>
                  <a:effectLst/>
                  <a:uLnTx/>
                  <a:uFillTx/>
                  <a:latin typeface="Arial"/>
                  <a:ea typeface="微软雅黑"/>
                  <a:cs typeface="+mn-cs"/>
                </a:endParaRPr>
              </a:p>
            </p:txBody>
          </p:sp>
          <p:pic>
            <p:nvPicPr>
              <p:cNvPr id="55" name="image21.jpg" descr="中石化.jpg">
                <a:extLst>
                  <a:ext uri="{FF2B5EF4-FFF2-40B4-BE49-F238E27FC236}">
                    <a16:creationId xmlns:a16="http://schemas.microsoft.com/office/drawing/2014/main" id="{079DCA80-0535-47AD-8560-D3207849DA6C}"/>
                  </a:ext>
                </a:extLst>
              </p:cNvPr>
              <p:cNvPicPr/>
              <p:nvPr/>
            </p:nvPicPr>
            <p:blipFill>
              <a:blip r:embed="rId17" cstate="print">
                <a:clrChange>
                  <a:clrFrom>
                    <a:srgbClr val="FFFFFF"/>
                  </a:clrFrom>
                  <a:clrTo>
                    <a:srgbClr val="FFFFFF">
                      <a:alpha val="0"/>
                    </a:srgbClr>
                  </a:clrTo>
                </a:clrChange>
              </a:blip>
              <a:stretch>
                <a:fillRect/>
              </a:stretch>
            </p:blipFill>
            <p:spPr>
              <a:xfrm>
                <a:off x="8809406" y="4564370"/>
                <a:ext cx="532505" cy="339637"/>
              </a:xfrm>
              <a:prstGeom prst="rect">
                <a:avLst/>
              </a:prstGeom>
              <a:grpFill/>
              <a:ln w="3175" cap="flat">
                <a:noFill/>
                <a:miter lim="400000"/>
              </a:ln>
              <a:effectLst/>
            </p:spPr>
          </p:pic>
        </p:grpSp>
        <p:sp>
          <p:nvSpPr>
            <p:cNvPr id="53" name="矩形 801">
              <a:extLst>
                <a:ext uri="{FF2B5EF4-FFF2-40B4-BE49-F238E27FC236}">
                  <a16:creationId xmlns:a16="http://schemas.microsoft.com/office/drawing/2014/main" id="{BE62A1EB-A075-491C-AE0D-1B622A74B8CD}"/>
                </a:ext>
              </a:extLst>
            </p:cNvPr>
            <p:cNvSpPr/>
            <p:nvPr/>
          </p:nvSpPr>
          <p:spPr>
            <a:xfrm>
              <a:off x="10313407" y="4718117"/>
              <a:ext cx="939978" cy="138499"/>
            </a:xfrm>
            <a:prstGeom prst="rect">
              <a:avLst/>
            </a:prstGeom>
          </p:spPr>
          <p:txBody>
            <a:bodyPr wrap="square" lIns="0" tIns="0" rIns="0" bIns="0">
              <a:spAutoFit/>
            </a:bodyPr>
            <a:lstStyle/>
            <a:p>
              <a:pPr algn="ctr" defTabSz="914278"/>
              <a:r>
                <a:rPr lang="zh-CN" altLang="en-US" sz="900" dirty="0">
                  <a:solidFill>
                    <a:schemeClr val="tx2"/>
                  </a:solidFill>
                  <a:latin typeface="微软雅黑" pitchFamily="34" charset="-122"/>
                  <a:ea typeface="微软雅黑" pitchFamily="34" charset="-122"/>
                </a:rPr>
                <a:t>中石化</a:t>
              </a:r>
            </a:p>
          </p:txBody>
        </p:sp>
      </p:grpSp>
    </p:spTree>
    <p:extLst>
      <p:ext uri="{BB962C8B-B14F-4D97-AF65-F5344CB8AC3E}">
        <p14:creationId xmlns:p14="http://schemas.microsoft.com/office/powerpoint/2010/main" val="420901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01E6D8-A158-4771-B962-FB15ACB41F91}"/>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6" name="同侧圆角矩形 43">
            <a:extLst>
              <a:ext uri="{FF2B5EF4-FFF2-40B4-BE49-F238E27FC236}">
                <a16:creationId xmlns:a16="http://schemas.microsoft.com/office/drawing/2014/main" id="{1201538D-9C4B-4AC9-9669-2DFA86BBDA89}"/>
              </a:ext>
            </a:extLst>
          </p:cNvPr>
          <p:cNvSpPr/>
          <p:nvPr/>
        </p:nvSpPr>
        <p:spPr bwMode="auto">
          <a:xfrm>
            <a:off x="574284" y="1765049"/>
            <a:ext cx="3606666" cy="2491718"/>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square" lIns="72524" tIns="36263" rIns="72524" bIns="36263" anchor="ctr">
            <a:noAutofit/>
          </a:bodyPr>
          <a:lstStyle/>
          <a:p>
            <a:pPr defTabSz="1218834" eaLnBrk="0" fontAlgn="ctr" hangingPunct="0">
              <a:buClr>
                <a:srgbClr val="990000"/>
              </a:buClr>
              <a:buSzPct val="60000"/>
              <a:defRPr/>
            </a:pPr>
            <a:endParaRPr lang="zh-CN" altLang="zh-CN" sz="2117" dirty="0">
              <a:solidFill>
                <a:srgbClr val="1D1D1A">
                  <a:lumMod val="75000"/>
                  <a:lumOff val="25000"/>
                </a:srgbClr>
              </a:solidFill>
              <a:ea typeface="MS PGothic" pitchFamily="34" charset="-128"/>
              <a:cs typeface="Arial" pitchFamily="34" charset="0"/>
            </a:endParaRPr>
          </a:p>
        </p:txBody>
      </p:sp>
      <p:sp>
        <p:nvSpPr>
          <p:cNvPr id="7" name="同侧圆角矩形 48">
            <a:extLst>
              <a:ext uri="{FF2B5EF4-FFF2-40B4-BE49-F238E27FC236}">
                <a16:creationId xmlns:a16="http://schemas.microsoft.com/office/drawing/2014/main" id="{B6B21688-64AB-4E18-9628-4B859A4C3660}"/>
              </a:ext>
            </a:extLst>
          </p:cNvPr>
          <p:cNvSpPr/>
          <p:nvPr/>
        </p:nvSpPr>
        <p:spPr bwMode="auto">
          <a:xfrm>
            <a:off x="578217" y="1751801"/>
            <a:ext cx="3605778" cy="400593"/>
          </a:xfrm>
          <a:prstGeom prst="round2SameRect">
            <a:avLst>
              <a:gd name="adj1" fmla="val 0"/>
              <a:gd name="adj2" fmla="val 0"/>
            </a:avLst>
          </a:prstGeom>
          <a:solidFill>
            <a:srgbClr val="0076CA"/>
          </a:solidFill>
          <a:ln w="12700" cap="flat" cmpd="sng" algn="ctr">
            <a:noFill/>
            <a:prstDash val="solid"/>
            <a:miter lim="800000"/>
          </a:ln>
          <a:effectLst/>
        </p:spPr>
        <p:txBody>
          <a:bodyPr wrap="square" anchor="ctr">
            <a:noAutofit/>
          </a:bodyPr>
          <a:lstStyle/>
          <a:p>
            <a:pPr marL="0" marR="0" lvl="0" indent="-228485" algn="ctr" defTabSz="1218834" eaLnBrk="1" fontAlgn="ctr" latinLnBrk="0" hangingPunct="1">
              <a:lnSpc>
                <a:spcPct val="100000"/>
              </a:lnSpc>
              <a:spcBef>
                <a:spcPts val="0"/>
              </a:spcBef>
              <a:spcAft>
                <a:spcPts val="0"/>
              </a:spcAft>
              <a:buClr>
                <a:srgbClr val="990000"/>
              </a:buClr>
              <a:buSzPct val="60000"/>
              <a:buFontTx/>
              <a:buNone/>
              <a:tabLst/>
              <a:defRPr/>
            </a:pPr>
            <a:endParaRPr kumimoji="0" lang="zh-CN" altLang="zh-CN" sz="20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8" name="同侧圆角矩形 52">
            <a:extLst>
              <a:ext uri="{FF2B5EF4-FFF2-40B4-BE49-F238E27FC236}">
                <a16:creationId xmlns:a16="http://schemas.microsoft.com/office/drawing/2014/main" id="{3C00B4F7-0E4A-4F4F-BE9E-FB331E4517B0}"/>
              </a:ext>
            </a:extLst>
          </p:cNvPr>
          <p:cNvSpPr/>
          <p:nvPr/>
        </p:nvSpPr>
        <p:spPr bwMode="auto">
          <a:xfrm>
            <a:off x="4250608" y="2112467"/>
            <a:ext cx="3666860" cy="2144299"/>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square" lIns="72524" tIns="36263" rIns="72524" bIns="36263" anchor="ctr">
            <a:noAutofit/>
          </a:bodyPr>
          <a:lstStyle/>
          <a:p>
            <a:pPr defTabSz="1218834" eaLnBrk="0" fontAlgn="ctr" hangingPunct="0">
              <a:buClr>
                <a:srgbClr val="990000"/>
              </a:buClr>
              <a:buSzPct val="60000"/>
              <a:defRPr/>
            </a:pPr>
            <a:endParaRPr lang="zh-CN" altLang="zh-CN" sz="2117" dirty="0">
              <a:solidFill>
                <a:srgbClr val="1D1D1A">
                  <a:lumMod val="75000"/>
                  <a:lumOff val="25000"/>
                </a:srgbClr>
              </a:solidFill>
              <a:ea typeface="MS PGothic" pitchFamily="34" charset="-128"/>
              <a:cs typeface="Arial" pitchFamily="34" charset="0"/>
            </a:endParaRPr>
          </a:p>
        </p:txBody>
      </p:sp>
      <p:sp>
        <p:nvSpPr>
          <p:cNvPr id="9" name="同侧圆角矩形 56">
            <a:extLst>
              <a:ext uri="{FF2B5EF4-FFF2-40B4-BE49-F238E27FC236}">
                <a16:creationId xmlns:a16="http://schemas.microsoft.com/office/drawing/2014/main" id="{4F54B7E8-F7CC-438A-80E8-BD958D2FBEF3}"/>
              </a:ext>
            </a:extLst>
          </p:cNvPr>
          <p:cNvSpPr/>
          <p:nvPr/>
        </p:nvSpPr>
        <p:spPr bwMode="auto">
          <a:xfrm>
            <a:off x="4225786" y="1751801"/>
            <a:ext cx="3704288" cy="400593"/>
          </a:xfrm>
          <a:prstGeom prst="round2SameRect">
            <a:avLst>
              <a:gd name="adj1" fmla="val 0"/>
              <a:gd name="adj2" fmla="val 0"/>
            </a:avLst>
          </a:prstGeom>
          <a:solidFill>
            <a:srgbClr val="0076CA"/>
          </a:solidFill>
          <a:ln w="12700" cap="flat" cmpd="sng" algn="ctr">
            <a:noFill/>
            <a:prstDash val="solid"/>
            <a:miter lim="800000"/>
          </a:ln>
          <a:effectLst/>
        </p:spPr>
        <p:txBody>
          <a:bodyPr wrap="square" anchor="ctr">
            <a:noAutofit/>
          </a:bodyPr>
          <a:lstStyle/>
          <a:p>
            <a:pPr marL="0" marR="0" lvl="0" indent="-228485" algn="ctr" defTabSz="1218834" eaLnBrk="1" fontAlgn="ctr" latinLnBrk="0" hangingPunct="1">
              <a:lnSpc>
                <a:spcPct val="100000"/>
              </a:lnSpc>
              <a:spcBef>
                <a:spcPts val="0"/>
              </a:spcBef>
              <a:spcAft>
                <a:spcPts val="0"/>
              </a:spcAft>
              <a:buClr>
                <a:srgbClr val="990000"/>
              </a:buClr>
              <a:buSzPct val="60000"/>
              <a:buFontTx/>
              <a:buNone/>
              <a:tabLst/>
              <a:defRPr/>
            </a:pPr>
            <a:endParaRPr kumimoji="0" lang="zh-CN" altLang="zh-CN" sz="20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0" name="同侧圆角矩形 57">
            <a:extLst>
              <a:ext uri="{FF2B5EF4-FFF2-40B4-BE49-F238E27FC236}">
                <a16:creationId xmlns:a16="http://schemas.microsoft.com/office/drawing/2014/main" id="{E7DF00E0-B1B6-4F72-AB23-B53388CD90E4}"/>
              </a:ext>
            </a:extLst>
          </p:cNvPr>
          <p:cNvSpPr/>
          <p:nvPr/>
        </p:nvSpPr>
        <p:spPr bwMode="auto">
          <a:xfrm>
            <a:off x="7989450" y="1751576"/>
            <a:ext cx="3641192" cy="2505190"/>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square" lIns="72524" tIns="36263" rIns="72524" bIns="36263" anchor="ctr">
            <a:noAutofit/>
          </a:bodyPr>
          <a:lstStyle/>
          <a:p>
            <a:pPr defTabSz="1218834" eaLnBrk="0" fontAlgn="ctr" hangingPunct="0">
              <a:buClr>
                <a:srgbClr val="990000"/>
              </a:buClr>
              <a:buSzPct val="60000"/>
              <a:defRPr/>
            </a:pPr>
            <a:endParaRPr lang="zh-CN" altLang="zh-CN" sz="2117" dirty="0">
              <a:solidFill>
                <a:srgbClr val="1D1D1A">
                  <a:lumMod val="75000"/>
                  <a:lumOff val="25000"/>
                </a:srgbClr>
              </a:solidFill>
              <a:ea typeface="MS PGothic" pitchFamily="34" charset="-128"/>
              <a:cs typeface="Arial" pitchFamily="34" charset="0"/>
            </a:endParaRPr>
          </a:p>
        </p:txBody>
      </p:sp>
      <p:sp>
        <p:nvSpPr>
          <p:cNvPr id="11" name="TextBox 114">
            <a:extLst>
              <a:ext uri="{FF2B5EF4-FFF2-40B4-BE49-F238E27FC236}">
                <a16:creationId xmlns:a16="http://schemas.microsoft.com/office/drawing/2014/main" id="{37826C1F-508B-4CCE-8669-94A65B2FE37A}"/>
              </a:ext>
            </a:extLst>
          </p:cNvPr>
          <p:cNvSpPr txBox="1">
            <a:spLocks noChangeArrowheads="1"/>
          </p:cNvSpPr>
          <p:nvPr/>
        </p:nvSpPr>
        <p:spPr bwMode="auto">
          <a:xfrm>
            <a:off x="8932244" y="4057165"/>
            <a:ext cx="2151526" cy="199936"/>
          </a:xfrm>
          <a:prstGeom prst="rect">
            <a:avLst/>
          </a:prstGeom>
          <a:noFill/>
          <a:ln w="9525">
            <a:noFill/>
            <a:miter lim="800000"/>
            <a:headEnd/>
            <a:tailEnd/>
          </a:ln>
        </p:spPr>
        <p:txBody>
          <a:bodyPr wrap="square" lIns="0" tIns="0" rIns="0" bIns="0">
            <a:noAutofit/>
          </a:bodyPr>
          <a:lstStyle/>
          <a:p>
            <a:pPr algn="ctr" defTabSz="914204" fontAlgn="ctr">
              <a:buSzPct val="100000"/>
            </a:pPr>
            <a:r>
              <a:rPr sz="1300" dirty="0">
                <a:solidFill>
                  <a:srgbClr val="1D1D1A"/>
                </a:solidFill>
                <a:ea typeface="微软雅黑"/>
              </a:rPr>
              <a:t>OceanStor</a:t>
            </a:r>
            <a:r>
              <a:rPr lang="en-US" sz="1300" dirty="0">
                <a:solidFill>
                  <a:srgbClr val="1D1D1A"/>
                </a:solidFill>
                <a:ea typeface="微软雅黑"/>
              </a:rPr>
              <a:t> </a:t>
            </a:r>
            <a:r>
              <a:rPr sz="1400" dirty="0">
                <a:solidFill>
                  <a:srgbClr val="1D1D1A"/>
                </a:solidFill>
                <a:ea typeface="微软雅黑"/>
              </a:rPr>
              <a:t>/Dorado</a:t>
            </a:r>
            <a:endParaRPr lang="zh-CN" altLang="zh-CN" sz="1400" dirty="0">
              <a:solidFill>
                <a:srgbClr val="1D1D1A"/>
              </a:solidFill>
              <a:ea typeface="微软雅黑"/>
              <a:cs typeface="Arial" pitchFamily="34" charset="0"/>
              <a:sym typeface="Calibri" pitchFamily="34" charset="0"/>
            </a:endParaRPr>
          </a:p>
        </p:txBody>
      </p:sp>
      <p:sp>
        <p:nvSpPr>
          <p:cNvPr id="12" name="TextBox 110">
            <a:extLst>
              <a:ext uri="{FF2B5EF4-FFF2-40B4-BE49-F238E27FC236}">
                <a16:creationId xmlns:a16="http://schemas.microsoft.com/office/drawing/2014/main" id="{F7245B97-AB39-425B-8D1B-C3F366D6D3DA}"/>
              </a:ext>
            </a:extLst>
          </p:cNvPr>
          <p:cNvSpPr txBox="1">
            <a:spLocks noChangeArrowheads="1"/>
          </p:cNvSpPr>
          <p:nvPr/>
        </p:nvSpPr>
        <p:spPr bwMode="auto">
          <a:xfrm>
            <a:off x="1700312" y="3486096"/>
            <a:ext cx="1454997" cy="184556"/>
          </a:xfrm>
          <a:prstGeom prst="rect">
            <a:avLst/>
          </a:prstGeom>
          <a:noFill/>
          <a:ln w="9525">
            <a:noFill/>
            <a:miter lim="800000"/>
            <a:headEnd/>
            <a:tailEnd/>
          </a:ln>
        </p:spPr>
        <p:txBody>
          <a:bodyPr wrap="square" lIns="0" tIns="0" rIns="0" bIns="0">
            <a:noAutofit/>
          </a:bodyPr>
          <a:lstStyle/>
          <a:p>
            <a:pPr defTabSz="914204" fontAlgn="ctr">
              <a:buSzPct val="100000"/>
            </a:pPr>
            <a:r>
              <a:rPr sz="1300" dirty="0">
                <a:solidFill>
                  <a:srgbClr val="1D1D1A"/>
                </a:solidFill>
                <a:ea typeface="微软雅黑"/>
              </a:rPr>
              <a:t>2488H V5</a:t>
            </a:r>
            <a:r>
              <a:rPr lang="en-US" sz="1300" dirty="0">
                <a:solidFill>
                  <a:srgbClr val="1D1D1A"/>
                </a:solidFill>
                <a:ea typeface="微软雅黑"/>
              </a:rPr>
              <a:t>/V6</a:t>
            </a:r>
            <a:r>
              <a:rPr sz="1300" dirty="0">
                <a:solidFill>
                  <a:srgbClr val="1D1D1A"/>
                </a:solidFill>
                <a:ea typeface="微软雅黑"/>
              </a:rPr>
              <a:t> (4</a:t>
            </a:r>
            <a:r>
              <a:rPr lang="en-US" sz="1300" dirty="0">
                <a:solidFill>
                  <a:srgbClr val="1D1D1A"/>
                </a:solidFill>
                <a:ea typeface="微软雅黑"/>
              </a:rPr>
              <a:t>S</a:t>
            </a:r>
            <a:r>
              <a:rPr sz="1300" dirty="0">
                <a:solidFill>
                  <a:srgbClr val="1D1D1A"/>
                </a:solidFill>
                <a:ea typeface="微软雅黑"/>
              </a:rPr>
              <a:t>)</a:t>
            </a:r>
          </a:p>
        </p:txBody>
      </p:sp>
      <p:sp>
        <p:nvSpPr>
          <p:cNvPr id="13" name="TextBox 110">
            <a:extLst>
              <a:ext uri="{FF2B5EF4-FFF2-40B4-BE49-F238E27FC236}">
                <a16:creationId xmlns:a16="http://schemas.microsoft.com/office/drawing/2014/main" id="{513D2D40-424E-48B1-8FB4-F808B18C32C5}"/>
              </a:ext>
            </a:extLst>
          </p:cNvPr>
          <p:cNvSpPr txBox="1">
            <a:spLocks noChangeArrowheads="1"/>
          </p:cNvSpPr>
          <p:nvPr/>
        </p:nvSpPr>
        <p:spPr bwMode="auto">
          <a:xfrm>
            <a:off x="1828925" y="4026467"/>
            <a:ext cx="1197772" cy="184556"/>
          </a:xfrm>
          <a:prstGeom prst="rect">
            <a:avLst/>
          </a:prstGeom>
          <a:noFill/>
          <a:ln w="9525">
            <a:noFill/>
            <a:miter lim="800000"/>
            <a:headEnd/>
            <a:tailEnd/>
          </a:ln>
        </p:spPr>
        <p:txBody>
          <a:bodyPr wrap="square" lIns="0" tIns="0" rIns="0" bIns="0">
            <a:noAutofit/>
          </a:bodyPr>
          <a:lstStyle/>
          <a:p>
            <a:pPr defTabSz="914204" fontAlgn="ctr">
              <a:buSzPct val="100000"/>
            </a:pPr>
            <a:r>
              <a:rPr sz="1300" dirty="0">
                <a:solidFill>
                  <a:srgbClr val="1D1D1A"/>
                </a:solidFill>
                <a:ea typeface="微软雅黑"/>
              </a:rPr>
              <a:t>2288H V5 (2S)</a:t>
            </a:r>
            <a:endParaRPr lang="zh-CN" altLang="zh-CN" sz="1300" dirty="0">
              <a:solidFill>
                <a:srgbClr val="1D1D1A"/>
              </a:solidFill>
              <a:ea typeface="微软雅黑"/>
              <a:cs typeface="Arial" pitchFamily="34" charset="0"/>
              <a:sym typeface="Calibri" pitchFamily="34" charset="0"/>
            </a:endParaRPr>
          </a:p>
        </p:txBody>
      </p:sp>
      <p:pic>
        <p:nvPicPr>
          <p:cNvPr id="14" name="图片 61">
            <a:extLst>
              <a:ext uri="{FF2B5EF4-FFF2-40B4-BE49-F238E27FC236}">
                <a16:creationId xmlns:a16="http://schemas.microsoft.com/office/drawing/2014/main" id="{3D87DDE4-358E-4D0B-B4CE-99B05AA9FB33}"/>
              </a:ext>
            </a:extLst>
          </p:cNvPr>
          <p:cNvPicPr>
            <a:picLocks/>
          </p:cNvPicPr>
          <p:nvPr/>
        </p:nvPicPr>
        <p:blipFill>
          <a:blip r:embed="rId3"/>
          <a:stretch>
            <a:fillRect/>
          </a:stretch>
        </p:blipFill>
        <p:spPr>
          <a:xfrm>
            <a:off x="1897173" y="3851315"/>
            <a:ext cx="981508" cy="161905"/>
          </a:xfrm>
          <a:prstGeom prst="rect">
            <a:avLst/>
          </a:prstGeom>
        </p:spPr>
      </p:pic>
      <p:pic>
        <p:nvPicPr>
          <p:cNvPr id="15" name="图片 62">
            <a:extLst>
              <a:ext uri="{FF2B5EF4-FFF2-40B4-BE49-F238E27FC236}">
                <a16:creationId xmlns:a16="http://schemas.microsoft.com/office/drawing/2014/main" id="{75EAE674-09B9-4EC6-AD38-E408DEAF6EEF}"/>
              </a:ext>
            </a:extLst>
          </p:cNvPr>
          <p:cNvPicPr>
            <a:picLocks/>
          </p:cNvPicPr>
          <p:nvPr/>
        </p:nvPicPr>
        <p:blipFill>
          <a:blip r:embed="rId4">
            <a:clrChange>
              <a:clrFrom>
                <a:srgbClr val="FFFFFF"/>
              </a:clrFrom>
              <a:clrTo>
                <a:srgbClr val="FFFFFF">
                  <a:alpha val="0"/>
                </a:srgbClr>
              </a:clrTo>
            </a:clrChange>
          </a:blip>
          <a:stretch>
            <a:fillRect/>
          </a:stretch>
        </p:blipFill>
        <p:spPr>
          <a:xfrm>
            <a:off x="1898025" y="3254819"/>
            <a:ext cx="982218" cy="197882"/>
          </a:xfrm>
          <a:prstGeom prst="rect">
            <a:avLst/>
          </a:prstGeom>
        </p:spPr>
      </p:pic>
      <p:sp>
        <p:nvSpPr>
          <p:cNvPr id="16" name="TextBox 110">
            <a:extLst>
              <a:ext uri="{FF2B5EF4-FFF2-40B4-BE49-F238E27FC236}">
                <a16:creationId xmlns:a16="http://schemas.microsoft.com/office/drawing/2014/main" id="{592BE397-8530-4C6B-A613-345260537357}"/>
              </a:ext>
            </a:extLst>
          </p:cNvPr>
          <p:cNvSpPr txBox="1">
            <a:spLocks noChangeArrowheads="1"/>
          </p:cNvSpPr>
          <p:nvPr/>
        </p:nvSpPr>
        <p:spPr bwMode="auto">
          <a:xfrm>
            <a:off x="1599713" y="2932021"/>
            <a:ext cx="1656193" cy="184556"/>
          </a:xfrm>
          <a:prstGeom prst="rect">
            <a:avLst/>
          </a:prstGeom>
          <a:noFill/>
          <a:ln w="9525">
            <a:noFill/>
            <a:miter lim="800000"/>
            <a:headEnd/>
            <a:tailEnd/>
          </a:ln>
        </p:spPr>
        <p:txBody>
          <a:bodyPr wrap="square" lIns="0" tIns="0" rIns="0" bIns="0">
            <a:noAutofit/>
          </a:bodyPr>
          <a:lstStyle/>
          <a:p>
            <a:pPr algn="ctr" defTabSz="914204" fontAlgn="ctr">
              <a:buSzPct val="100000"/>
            </a:pPr>
            <a:r>
              <a:rPr sz="1300" dirty="0">
                <a:solidFill>
                  <a:srgbClr val="1D1D1A"/>
                </a:solidFill>
                <a:ea typeface="微软雅黑"/>
              </a:rPr>
              <a:t>KunLun 9008 V5 (8S)</a:t>
            </a:r>
            <a:endParaRPr lang="zh-CN" altLang="zh-CN" sz="1300" dirty="0">
              <a:solidFill>
                <a:srgbClr val="1D1D1A"/>
              </a:solidFill>
              <a:ea typeface="微软雅黑"/>
              <a:cs typeface="Arial" pitchFamily="34" charset="0"/>
              <a:sym typeface="Calibri" pitchFamily="34" charset="0"/>
            </a:endParaRPr>
          </a:p>
        </p:txBody>
      </p:sp>
      <p:sp>
        <p:nvSpPr>
          <p:cNvPr id="17" name="矩形 77">
            <a:extLst>
              <a:ext uri="{FF2B5EF4-FFF2-40B4-BE49-F238E27FC236}">
                <a16:creationId xmlns:a16="http://schemas.microsoft.com/office/drawing/2014/main" id="{685330C3-6DFD-4236-A99C-6DB252D058A1}"/>
              </a:ext>
            </a:extLst>
          </p:cNvPr>
          <p:cNvSpPr/>
          <p:nvPr/>
        </p:nvSpPr>
        <p:spPr>
          <a:xfrm>
            <a:off x="651652" y="1756366"/>
            <a:ext cx="3289857" cy="369114"/>
          </a:xfrm>
          <a:prstGeom prst="rect">
            <a:avLst/>
          </a:prstGeom>
        </p:spPr>
        <p:txBody>
          <a:bodyPr wrap="square">
            <a:noAutofit/>
          </a:bodyPr>
          <a:lstStyle/>
          <a:p>
            <a:pPr algn="ctr" defTabSz="1151434" fontAlgn="ctr"/>
            <a:r>
              <a:rPr dirty="0">
                <a:solidFill>
                  <a:srgbClr val="FFFFFF"/>
                </a:solidFill>
                <a:ea typeface="微软雅黑"/>
              </a:rPr>
              <a:t>Single-node solution</a:t>
            </a:r>
            <a:endParaRPr lang="en-US" altLang="zh-CN" dirty="0">
              <a:solidFill>
                <a:srgbClr val="FFFFFF"/>
              </a:solidFill>
              <a:ea typeface="微软雅黑"/>
              <a:cs typeface="Arial" pitchFamily="34" charset="0"/>
            </a:endParaRPr>
          </a:p>
        </p:txBody>
      </p:sp>
      <p:sp>
        <p:nvSpPr>
          <p:cNvPr id="18" name="矩形 78">
            <a:extLst>
              <a:ext uri="{FF2B5EF4-FFF2-40B4-BE49-F238E27FC236}">
                <a16:creationId xmlns:a16="http://schemas.microsoft.com/office/drawing/2014/main" id="{F0521031-E4C5-4E79-97F6-12CEC7F47CF2}"/>
              </a:ext>
            </a:extLst>
          </p:cNvPr>
          <p:cNvSpPr/>
          <p:nvPr/>
        </p:nvSpPr>
        <p:spPr>
          <a:xfrm>
            <a:off x="4738624" y="1771853"/>
            <a:ext cx="2714751" cy="369114"/>
          </a:xfrm>
          <a:prstGeom prst="rect">
            <a:avLst/>
          </a:prstGeom>
        </p:spPr>
        <p:txBody>
          <a:bodyPr wrap="square">
            <a:noAutofit/>
          </a:bodyPr>
          <a:lstStyle/>
          <a:p>
            <a:pPr algn="ctr" defTabSz="1151434" fontAlgn="ctr"/>
            <a:r>
              <a:rPr dirty="0">
                <a:solidFill>
                  <a:srgbClr val="FFFFFF"/>
                </a:solidFill>
                <a:ea typeface="微软雅黑"/>
              </a:rPr>
              <a:t>Cluster solution</a:t>
            </a:r>
            <a:endParaRPr lang="en-US" altLang="zh-CN" dirty="0">
              <a:solidFill>
                <a:srgbClr val="FFFFFF"/>
              </a:solidFill>
              <a:ea typeface="微软雅黑"/>
              <a:cs typeface="Arial" pitchFamily="34" charset="0"/>
            </a:endParaRPr>
          </a:p>
        </p:txBody>
      </p:sp>
      <p:sp>
        <p:nvSpPr>
          <p:cNvPr id="19" name="矩形 79">
            <a:extLst>
              <a:ext uri="{FF2B5EF4-FFF2-40B4-BE49-F238E27FC236}">
                <a16:creationId xmlns:a16="http://schemas.microsoft.com/office/drawing/2014/main" id="{928EC2CF-F588-4867-A748-B91694B0D4E4}"/>
              </a:ext>
            </a:extLst>
          </p:cNvPr>
          <p:cNvSpPr/>
          <p:nvPr/>
        </p:nvSpPr>
        <p:spPr>
          <a:xfrm>
            <a:off x="7965020" y="1743354"/>
            <a:ext cx="3665621" cy="369114"/>
          </a:xfrm>
          <a:prstGeom prst="rect">
            <a:avLst/>
          </a:prstGeom>
          <a:solidFill>
            <a:srgbClr val="0076CA"/>
          </a:solidFill>
        </p:spPr>
        <p:txBody>
          <a:bodyPr wrap="square">
            <a:noAutofit/>
          </a:bodyPr>
          <a:lstStyle/>
          <a:p>
            <a:pPr algn="ctr" defTabSz="1151434" fontAlgn="ctr"/>
            <a:r>
              <a:rPr dirty="0">
                <a:solidFill>
                  <a:srgbClr val="FFFFFF"/>
                </a:solidFill>
                <a:ea typeface="微软雅黑"/>
              </a:rPr>
              <a:t>TDI solution</a:t>
            </a:r>
            <a:endParaRPr lang="en-US" altLang="zh-CN" dirty="0">
              <a:solidFill>
                <a:srgbClr val="FFFFFF"/>
              </a:solidFill>
              <a:ea typeface="微软雅黑"/>
              <a:cs typeface="Arial" pitchFamily="34" charset="0"/>
            </a:endParaRPr>
          </a:p>
        </p:txBody>
      </p:sp>
      <p:pic>
        <p:nvPicPr>
          <p:cNvPr id="20" name="图片 80">
            <a:extLst>
              <a:ext uri="{FF2B5EF4-FFF2-40B4-BE49-F238E27FC236}">
                <a16:creationId xmlns:a16="http://schemas.microsoft.com/office/drawing/2014/main" id="{3A087D5A-578F-42E4-94F1-A4B3BC585BF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12669" y="2388874"/>
            <a:ext cx="732996" cy="491485"/>
          </a:xfrm>
          <a:prstGeom prst="rect">
            <a:avLst/>
          </a:prstGeom>
        </p:spPr>
      </p:pic>
      <p:pic>
        <p:nvPicPr>
          <p:cNvPr id="21" name="图片 81">
            <a:extLst>
              <a:ext uri="{FF2B5EF4-FFF2-40B4-BE49-F238E27FC236}">
                <a16:creationId xmlns:a16="http://schemas.microsoft.com/office/drawing/2014/main" id="{97670918-054E-4AB1-A5E9-2E6EDA3876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57126" y="2709541"/>
            <a:ext cx="749450" cy="141468"/>
          </a:xfrm>
          <a:prstGeom prst="rect">
            <a:avLst/>
          </a:prstGeom>
        </p:spPr>
      </p:pic>
      <p:pic>
        <p:nvPicPr>
          <p:cNvPr id="22" name="图片 82">
            <a:extLst>
              <a:ext uri="{FF2B5EF4-FFF2-40B4-BE49-F238E27FC236}">
                <a16:creationId xmlns:a16="http://schemas.microsoft.com/office/drawing/2014/main" id="{DB63CF69-7021-4683-9826-6B803DC930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66445" y="2232629"/>
            <a:ext cx="1045376" cy="700942"/>
          </a:xfrm>
          <a:prstGeom prst="rect">
            <a:avLst/>
          </a:prstGeom>
        </p:spPr>
      </p:pic>
      <p:pic>
        <p:nvPicPr>
          <p:cNvPr id="23" name="图片 83">
            <a:extLst>
              <a:ext uri="{FF2B5EF4-FFF2-40B4-BE49-F238E27FC236}">
                <a16:creationId xmlns:a16="http://schemas.microsoft.com/office/drawing/2014/main" id="{A3337595-E1D0-4B4C-9142-1DF8E4FBE6F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892136" y="2388874"/>
            <a:ext cx="732996" cy="491485"/>
          </a:xfrm>
          <a:prstGeom prst="rect">
            <a:avLst/>
          </a:prstGeom>
        </p:spPr>
      </p:pic>
      <p:pic>
        <p:nvPicPr>
          <p:cNvPr id="24" name="图片 84">
            <a:extLst>
              <a:ext uri="{FF2B5EF4-FFF2-40B4-BE49-F238E27FC236}">
                <a16:creationId xmlns:a16="http://schemas.microsoft.com/office/drawing/2014/main" id="{49C5362E-0D6D-415F-AF7F-36EB42CECB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036593" y="2709541"/>
            <a:ext cx="749450" cy="141468"/>
          </a:xfrm>
          <a:prstGeom prst="rect">
            <a:avLst/>
          </a:prstGeom>
        </p:spPr>
      </p:pic>
      <p:sp>
        <p:nvSpPr>
          <p:cNvPr id="25" name="TextBox 114">
            <a:extLst>
              <a:ext uri="{FF2B5EF4-FFF2-40B4-BE49-F238E27FC236}">
                <a16:creationId xmlns:a16="http://schemas.microsoft.com/office/drawing/2014/main" id="{F9C357B0-99ED-4EEB-866A-91A8F8780892}"/>
              </a:ext>
            </a:extLst>
          </p:cNvPr>
          <p:cNvSpPr txBox="1">
            <a:spLocks noChangeArrowheads="1"/>
          </p:cNvSpPr>
          <p:nvPr/>
        </p:nvSpPr>
        <p:spPr bwMode="auto">
          <a:xfrm>
            <a:off x="5086172" y="2886632"/>
            <a:ext cx="2190343" cy="199937"/>
          </a:xfrm>
          <a:prstGeom prst="rect">
            <a:avLst/>
          </a:prstGeom>
          <a:noFill/>
          <a:ln w="9525">
            <a:noFill/>
            <a:miter lim="800000"/>
            <a:headEnd/>
            <a:tailEnd/>
          </a:ln>
        </p:spPr>
        <p:txBody>
          <a:bodyPr wrap="square" lIns="0" tIns="0" rIns="0" bIns="0">
            <a:noAutofit/>
          </a:bodyPr>
          <a:lstStyle/>
          <a:p>
            <a:pPr algn="ctr" defTabSz="914204" fontAlgn="ctr">
              <a:buSzPct val="100000"/>
            </a:pPr>
            <a:r>
              <a:rPr sz="1300" dirty="0">
                <a:solidFill>
                  <a:srgbClr val="1D1D1A"/>
                </a:solidFill>
                <a:ea typeface="微软雅黑"/>
              </a:rPr>
              <a:t>FusionServer Pro &amp; KunLun</a:t>
            </a:r>
            <a:endParaRPr lang="zh-CN" altLang="zh-CN" sz="1300" dirty="0">
              <a:solidFill>
                <a:srgbClr val="1D1D1A"/>
              </a:solidFill>
              <a:ea typeface="微软雅黑"/>
              <a:cs typeface="Arial" pitchFamily="34" charset="0"/>
              <a:sym typeface="Calibri" pitchFamily="34" charset="0"/>
            </a:endParaRPr>
          </a:p>
        </p:txBody>
      </p:sp>
      <p:sp>
        <p:nvSpPr>
          <p:cNvPr id="26" name="TextBox 114">
            <a:extLst>
              <a:ext uri="{FF2B5EF4-FFF2-40B4-BE49-F238E27FC236}">
                <a16:creationId xmlns:a16="http://schemas.microsoft.com/office/drawing/2014/main" id="{1175A971-A3D3-458E-ABEA-767AA56C05D0}"/>
              </a:ext>
            </a:extLst>
          </p:cNvPr>
          <p:cNvSpPr txBox="1">
            <a:spLocks noChangeArrowheads="1"/>
          </p:cNvSpPr>
          <p:nvPr/>
        </p:nvSpPr>
        <p:spPr bwMode="auto">
          <a:xfrm>
            <a:off x="8796964" y="2874923"/>
            <a:ext cx="2190343" cy="199937"/>
          </a:xfrm>
          <a:prstGeom prst="rect">
            <a:avLst/>
          </a:prstGeom>
          <a:noFill/>
          <a:ln w="9525">
            <a:noFill/>
            <a:miter lim="800000"/>
            <a:headEnd/>
            <a:tailEnd/>
          </a:ln>
        </p:spPr>
        <p:txBody>
          <a:bodyPr wrap="square" lIns="0" tIns="0" rIns="0" bIns="0">
            <a:noAutofit/>
          </a:bodyPr>
          <a:lstStyle/>
          <a:p>
            <a:pPr algn="ctr" defTabSz="914204" fontAlgn="ctr">
              <a:buSzPct val="100000"/>
            </a:pPr>
            <a:r>
              <a:rPr sz="1300" dirty="0">
                <a:solidFill>
                  <a:srgbClr val="1D1D1A"/>
                </a:solidFill>
                <a:ea typeface="微软雅黑"/>
              </a:rPr>
              <a:t>FusionServer Pro &amp; KunLun</a:t>
            </a:r>
            <a:endParaRPr lang="zh-CN" altLang="zh-CN" sz="1300" dirty="0">
              <a:solidFill>
                <a:srgbClr val="1D1D1A"/>
              </a:solidFill>
              <a:ea typeface="微软雅黑"/>
              <a:cs typeface="Arial" pitchFamily="34" charset="0"/>
              <a:sym typeface="Calibri" pitchFamily="34" charset="0"/>
            </a:endParaRPr>
          </a:p>
        </p:txBody>
      </p:sp>
      <p:pic>
        <p:nvPicPr>
          <p:cNvPr id="27" name="Picture 3" descr="D:\work\一体机\HANA\业内材料\硬件照片\OceanStor V3   - Front\OceanStor 6800 - Front.png">
            <a:extLst>
              <a:ext uri="{FF2B5EF4-FFF2-40B4-BE49-F238E27FC236}">
                <a16:creationId xmlns:a16="http://schemas.microsoft.com/office/drawing/2014/main" id="{C13BCAE8-5A97-4825-826E-38C121CCCF5A}"/>
              </a:ext>
            </a:extLst>
          </p:cNvPr>
          <p:cNvPicPr>
            <a:picLocks noChangeAspect="1" noChangeArrowheads="1"/>
          </p:cNvPicPr>
          <p:nvPr/>
        </p:nvPicPr>
        <p:blipFill>
          <a:blip r:embed="rId6" cstate="print"/>
          <a:srcRect/>
          <a:stretch>
            <a:fillRect/>
          </a:stretch>
        </p:blipFill>
        <p:spPr bwMode="auto">
          <a:xfrm>
            <a:off x="5824613" y="3744567"/>
            <a:ext cx="679148" cy="250731"/>
          </a:xfrm>
          <a:prstGeom prst="rect">
            <a:avLst/>
          </a:prstGeom>
          <a:noFill/>
          <a:ln w="9525">
            <a:noFill/>
            <a:miter lim="800000"/>
            <a:headEnd/>
            <a:tailEnd/>
          </a:ln>
        </p:spPr>
      </p:pic>
      <p:pic>
        <p:nvPicPr>
          <p:cNvPr id="28" name="图片 88">
            <a:extLst>
              <a:ext uri="{FF2B5EF4-FFF2-40B4-BE49-F238E27FC236}">
                <a16:creationId xmlns:a16="http://schemas.microsoft.com/office/drawing/2014/main" id="{7A717A0E-F6A6-4030-881C-4DF23A8E3CF4}"/>
              </a:ext>
            </a:extLst>
          </p:cNvPr>
          <p:cNvPicPr>
            <a:picLocks noChangeAspect="1"/>
          </p:cNvPicPr>
          <p:nvPr/>
        </p:nvPicPr>
        <p:blipFill>
          <a:blip r:embed="rId7"/>
          <a:stretch>
            <a:fillRect/>
          </a:stretch>
        </p:blipFill>
        <p:spPr>
          <a:xfrm>
            <a:off x="9989845" y="3172200"/>
            <a:ext cx="567629" cy="878050"/>
          </a:xfrm>
          <a:prstGeom prst="rect">
            <a:avLst/>
          </a:prstGeom>
        </p:spPr>
      </p:pic>
      <p:pic>
        <p:nvPicPr>
          <p:cNvPr id="29" name="Picture 3" descr="D:\work\一体机\HANA\业内材料\硬件照片\OceanStor V3   - Front\OceanStor 6800 - Front.png">
            <a:extLst>
              <a:ext uri="{FF2B5EF4-FFF2-40B4-BE49-F238E27FC236}">
                <a16:creationId xmlns:a16="http://schemas.microsoft.com/office/drawing/2014/main" id="{129B1284-2C32-4544-B6A9-3534A68C63BC}"/>
              </a:ext>
            </a:extLst>
          </p:cNvPr>
          <p:cNvPicPr>
            <a:picLocks noChangeAspect="1" noChangeArrowheads="1"/>
          </p:cNvPicPr>
          <p:nvPr/>
        </p:nvPicPr>
        <p:blipFill>
          <a:blip r:embed="rId6" cstate="print"/>
          <a:srcRect/>
          <a:stretch>
            <a:fillRect/>
          </a:stretch>
        </p:blipFill>
        <p:spPr bwMode="auto">
          <a:xfrm>
            <a:off x="9066416" y="3744567"/>
            <a:ext cx="679148" cy="250731"/>
          </a:xfrm>
          <a:prstGeom prst="rect">
            <a:avLst/>
          </a:prstGeom>
          <a:noFill/>
          <a:ln w="9525">
            <a:noFill/>
            <a:miter lim="800000"/>
            <a:headEnd/>
            <a:tailEnd/>
          </a:ln>
        </p:spPr>
      </p:pic>
      <p:sp>
        <p:nvSpPr>
          <p:cNvPr id="30" name="TextBox 110">
            <a:extLst>
              <a:ext uri="{FF2B5EF4-FFF2-40B4-BE49-F238E27FC236}">
                <a16:creationId xmlns:a16="http://schemas.microsoft.com/office/drawing/2014/main" id="{0C6AD81B-A6AE-430E-93C3-BF3757E5C84C}"/>
              </a:ext>
            </a:extLst>
          </p:cNvPr>
          <p:cNvSpPr txBox="1">
            <a:spLocks noChangeArrowheads="1"/>
          </p:cNvSpPr>
          <p:nvPr/>
        </p:nvSpPr>
        <p:spPr bwMode="auto">
          <a:xfrm>
            <a:off x="5386650" y="4018776"/>
            <a:ext cx="1589385" cy="199937"/>
          </a:xfrm>
          <a:prstGeom prst="rect">
            <a:avLst/>
          </a:prstGeom>
          <a:noFill/>
          <a:ln w="9525">
            <a:noFill/>
            <a:miter lim="800000"/>
            <a:headEnd/>
            <a:tailEnd/>
          </a:ln>
        </p:spPr>
        <p:txBody>
          <a:bodyPr wrap="square" lIns="0" tIns="0" rIns="0" bIns="0">
            <a:spAutoFit/>
          </a:bodyPr>
          <a:lstStyle/>
          <a:p>
            <a:pPr algn="ctr" defTabSz="914204">
              <a:buSzPct val="100000"/>
            </a:pPr>
            <a:r>
              <a:rPr lang="zh-CN" altLang="zh-CN" sz="1300" dirty="0">
                <a:solidFill>
                  <a:srgbClr val="1D1D1A"/>
                </a:solidFill>
                <a:ea typeface="微软雅黑"/>
                <a:cs typeface="Arial" pitchFamily="34" charset="0"/>
                <a:sym typeface="Calibri" pitchFamily="34" charset="0"/>
              </a:rPr>
              <a:t>OceanStor</a:t>
            </a:r>
          </a:p>
        </p:txBody>
      </p:sp>
      <p:sp>
        <p:nvSpPr>
          <p:cNvPr id="32" name="矩形 50">
            <a:extLst>
              <a:ext uri="{FF2B5EF4-FFF2-40B4-BE49-F238E27FC236}">
                <a16:creationId xmlns:a16="http://schemas.microsoft.com/office/drawing/2014/main" id="{9BDFFF72-F80B-4792-B6FE-55F42863EC6B}"/>
              </a:ext>
            </a:extLst>
          </p:cNvPr>
          <p:cNvSpPr/>
          <p:nvPr/>
        </p:nvSpPr>
        <p:spPr>
          <a:xfrm>
            <a:off x="8005375" y="4355791"/>
            <a:ext cx="3641193" cy="1845672"/>
          </a:xfrm>
          <a:prstGeom prst="rect">
            <a:avLst/>
          </a:prstGeom>
          <a:gradFill flip="none" rotWithShape="1">
            <a:gsLst>
              <a:gs pos="0">
                <a:srgbClr val="DCDFE3">
                  <a:alpha val="51000"/>
                </a:srgbClr>
              </a:gs>
              <a:gs pos="100000">
                <a:sysClr val="window" lastClr="FFFFFF"/>
              </a:gs>
            </a:gsLst>
            <a:lin ang="5400000" scaled="1"/>
            <a:tileRect/>
          </a:gradFill>
          <a:ln w="25400" cap="flat" cmpd="sng" algn="ctr">
            <a:noFill/>
            <a:prstDash val="solid"/>
          </a:ln>
          <a:effectLst/>
        </p:spPr>
        <p:txBody>
          <a:bodyPr wrap="square" anchor="ctr">
            <a:noAutofit/>
          </a:bodyPr>
          <a:lstStyle/>
          <a:p>
            <a:pPr algn="ctr" defTabSz="1218834" fontAlgn="ctr">
              <a:defRPr/>
            </a:pPr>
            <a:endParaRPr lang="zh-CN" altLang="en-US" kern="0">
              <a:solidFill>
                <a:prstClr val="white"/>
              </a:solidFill>
              <a:ea typeface="微软雅黑"/>
              <a:cs typeface="Arial" panose="020B0604020202020204" pitchFamily="34" charset="0"/>
            </a:endParaRPr>
          </a:p>
        </p:txBody>
      </p:sp>
      <p:sp>
        <p:nvSpPr>
          <p:cNvPr id="33" name="矩形 62">
            <a:extLst>
              <a:ext uri="{FF2B5EF4-FFF2-40B4-BE49-F238E27FC236}">
                <a16:creationId xmlns:a16="http://schemas.microsoft.com/office/drawing/2014/main" id="{0DE6A100-FB46-4888-B547-CA45DDA038F4}"/>
              </a:ext>
            </a:extLst>
          </p:cNvPr>
          <p:cNvSpPr/>
          <p:nvPr/>
        </p:nvSpPr>
        <p:spPr>
          <a:xfrm>
            <a:off x="574284" y="4362649"/>
            <a:ext cx="7342107" cy="1845672"/>
          </a:xfrm>
          <a:prstGeom prst="rect">
            <a:avLst/>
          </a:prstGeom>
          <a:gradFill flip="none" rotWithShape="1">
            <a:gsLst>
              <a:gs pos="0">
                <a:srgbClr val="DCDFE3">
                  <a:alpha val="51000"/>
                </a:srgbClr>
              </a:gs>
              <a:gs pos="100000">
                <a:sysClr val="window" lastClr="FFFFFF"/>
              </a:gs>
            </a:gsLst>
            <a:lin ang="5400000" scaled="1"/>
            <a:tileRect/>
          </a:gradFill>
          <a:ln w="25400" cap="flat" cmpd="sng" algn="ctr">
            <a:noFill/>
            <a:prstDash val="solid"/>
          </a:ln>
          <a:effectLst/>
        </p:spPr>
        <p:txBody>
          <a:bodyPr wrap="square" anchor="ctr">
            <a:noAutofit/>
          </a:bodyPr>
          <a:lstStyle/>
          <a:p>
            <a:pPr algn="ctr" defTabSz="1218834" fontAlgn="ctr">
              <a:defRPr/>
            </a:pPr>
            <a:endParaRPr lang="zh-CN" altLang="en-US" kern="0">
              <a:solidFill>
                <a:prstClr val="white"/>
              </a:solidFill>
              <a:ea typeface="微软雅黑"/>
              <a:cs typeface="Arial" panose="020B0604020202020204" pitchFamily="34" charset="0"/>
            </a:endParaRPr>
          </a:p>
        </p:txBody>
      </p:sp>
      <p:sp>
        <p:nvSpPr>
          <p:cNvPr id="34" name="右箭头 36">
            <a:extLst>
              <a:ext uri="{FF2B5EF4-FFF2-40B4-BE49-F238E27FC236}">
                <a16:creationId xmlns:a16="http://schemas.microsoft.com/office/drawing/2014/main" id="{3408DF93-AA55-4D3E-98B0-E1A9B0A4B2E1}"/>
              </a:ext>
            </a:extLst>
          </p:cNvPr>
          <p:cNvSpPr/>
          <p:nvPr/>
        </p:nvSpPr>
        <p:spPr bwMode="auto">
          <a:xfrm>
            <a:off x="2106741" y="4863899"/>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35" name="右箭头 37">
            <a:extLst>
              <a:ext uri="{FF2B5EF4-FFF2-40B4-BE49-F238E27FC236}">
                <a16:creationId xmlns:a16="http://schemas.microsoft.com/office/drawing/2014/main" id="{6456F804-E7CE-4018-BFDF-A79B4606F3E8}"/>
              </a:ext>
            </a:extLst>
          </p:cNvPr>
          <p:cNvSpPr/>
          <p:nvPr/>
        </p:nvSpPr>
        <p:spPr bwMode="auto">
          <a:xfrm>
            <a:off x="4081495" y="4863899"/>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36" name="右箭头 38">
            <a:extLst>
              <a:ext uri="{FF2B5EF4-FFF2-40B4-BE49-F238E27FC236}">
                <a16:creationId xmlns:a16="http://schemas.microsoft.com/office/drawing/2014/main" id="{18A23600-D05D-4BBB-899F-C9ED4AC13803}"/>
              </a:ext>
            </a:extLst>
          </p:cNvPr>
          <p:cNvSpPr/>
          <p:nvPr/>
        </p:nvSpPr>
        <p:spPr bwMode="auto">
          <a:xfrm>
            <a:off x="6118278" y="4863899"/>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37" name="文本框 10">
            <a:extLst>
              <a:ext uri="{FF2B5EF4-FFF2-40B4-BE49-F238E27FC236}">
                <a16:creationId xmlns:a16="http://schemas.microsoft.com/office/drawing/2014/main" id="{316B7F77-53D0-4112-9D51-D462C093A811}"/>
              </a:ext>
            </a:extLst>
          </p:cNvPr>
          <p:cNvSpPr txBox="1">
            <a:spLocks noChangeArrowheads="1"/>
          </p:cNvSpPr>
          <p:nvPr/>
        </p:nvSpPr>
        <p:spPr bwMode="auto">
          <a:xfrm>
            <a:off x="821136" y="4807920"/>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dirty="0">
                <a:solidFill>
                  <a:srgbClr val="000000"/>
                </a:solidFill>
                <a:ea typeface="微软雅黑"/>
              </a:rPr>
              <a:t>2S/1.5 TB</a:t>
            </a:r>
            <a:endParaRPr lang="zh-CN" altLang="en-US" sz="1400" dirty="0">
              <a:solidFill>
                <a:srgbClr val="000000"/>
              </a:solidFill>
              <a:ea typeface="微软雅黑"/>
            </a:endParaRPr>
          </a:p>
        </p:txBody>
      </p:sp>
      <p:sp>
        <p:nvSpPr>
          <p:cNvPr id="38" name="右箭头 40">
            <a:extLst>
              <a:ext uri="{FF2B5EF4-FFF2-40B4-BE49-F238E27FC236}">
                <a16:creationId xmlns:a16="http://schemas.microsoft.com/office/drawing/2014/main" id="{679977E4-2694-4F29-95A5-0F73CFC24D0E}"/>
              </a:ext>
            </a:extLst>
          </p:cNvPr>
          <p:cNvSpPr/>
          <p:nvPr/>
        </p:nvSpPr>
        <p:spPr bwMode="auto">
          <a:xfrm>
            <a:off x="2076654" y="5702481"/>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39" name="右箭头 41">
            <a:extLst>
              <a:ext uri="{FF2B5EF4-FFF2-40B4-BE49-F238E27FC236}">
                <a16:creationId xmlns:a16="http://schemas.microsoft.com/office/drawing/2014/main" id="{90225F6C-72F1-4BEE-8FE0-5E76711B7737}"/>
              </a:ext>
            </a:extLst>
          </p:cNvPr>
          <p:cNvSpPr/>
          <p:nvPr/>
        </p:nvSpPr>
        <p:spPr bwMode="auto">
          <a:xfrm>
            <a:off x="4051408" y="5702481"/>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40" name="右箭头 42">
            <a:extLst>
              <a:ext uri="{FF2B5EF4-FFF2-40B4-BE49-F238E27FC236}">
                <a16:creationId xmlns:a16="http://schemas.microsoft.com/office/drawing/2014/main" id="{00E0D891-FCA6-414F-9D4F-63F1C2FB7175}"/>
              </a:ext>
            </a:extLst>
          </p:cNvPr>
          <p:cNvSpPr/>
          <p:nvPr/>
        </p:nvSpPr>
        <p:spPr bwMode="auto">
          <a:xfrm>
            <a:off x="6086478" y="5697894"/>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41" name="文本框 10">
            <a:extLst>
              <a:ext uri="{FF2B5EF4-FFF2-40B4-BE49-F238E27FC236}">
                <a16:creationId xmlns:a16="http://schemas.microsoft.com/office/drawing/2014/main" id="{15382473-B066-48C3-BAF6-911A1DD652B7}"/>
              </a:ext>
            </a:extLst>
          </p:cNvPr>
          <p:cNvSpPr txBox="1">
            <a:spLocks noChangeArrowheads="1"/>
          </p:cNvSpPr>
          <p:nvPr/>
        </p:nvSpPr>
        <p:spPr bwMode="auto">
          <a:xfrm>
            <a:off x="2768872" y="4807920"/>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a:solidFill>
                  <a:srgbClr val="000000"/>
                </a:solidFill>
                <a:ea typeface="微软雅黑"/>
              </a:rPr>
              <a:t>4S/3 TB</a:t>
            </a:r>
            <a:endParaRPr lang="zh-CN" altLang="en-US" sz="1400" dirty="0">
              <a:solidFill>
                <a:srgbClr val="000000"/>
              </a:solidFill>
              <a:ea typeface="微软雅黑"/>
            </a:endParaRPr>
          </a:p>
        </p:txBody>
      </p:sp>
      <p:sp>
        <p:nvSpPr>
          <p:cNvPr id="42" name="文本框 10">
            <a:extLst>
              <a:ext uri="{FF2B5EF4-FFF2-40B4-BE49-F238E27FC236}">
                <a16:creationId xmlns:a16="http://schemas.microsoft.com/office/drawing/2014/main" id="{7CA30182-5E0D-40F6-8F41-E872A05AE28A}"/>
              </a:ext>
            </a:extLst>
          </p:cNvPr>
          <p:cNvSpPr txBox="1">
            <a:spLocks noChangeArrowheads="1"/>
          </p:cNvSpPr>
          <p:nvPr/>
        </p:nvSpPr>
        <p:spPr bwMode="auto">
          <a:xfrm>
            <a:off x="4788530" y="4807920"/>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b="1">
                <a:solidFill>
                  <a:srgbClr val="0076CA"/>
                </a:solidFill>
                <a:ea typeface="微软雅黑"/>
              </a:rPr>
              <a:t>6S/4.5 TB</a:t>
            </a:r>
            <a:endParaRPr lang="zh-CN" altLang="en-US" sz="1400" b="1" dirty="0">
              <a:solidFill>
                <a:srgbClr val="0076CA"/>
              </a:solidFill>
              <a:ea typeface="微软雅黑"/>
            </a:endParaRPr>
          </a:p>
        </p:txBody>
      </p:sp>
      <p:sp>
        <p:nvSpPr>
          <p:cNvPr id="43" name="文本框 10">
            <a:extLst>
              <a:ext uri="{FF2B5EF4-FFF2-40B4-BE49-F238E27FC236}">
                <a16:creationId xmlns:a16="http://schemas.microsoft.com/office/drawing/2014/main" id="{D2DBF79B-BE9E-49F1-9215-4E3E49CB79C9}"/>
              </a:ext>
            </a:extLst>
          </p:cNvPr>
          <p:cNvSpPr txBox="1">
            <a:spLocks noChangeArrowheads="1"/>
          </p:cNvSpPr>
          <p:nvPr/>
        </p:nvSpPr>
        <p:spPr bwMode="auto">
          <a:xfrm>
            <a:off x="6759042" y="4807920"/>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a:solidFill>
                  <a:srgbClr val="000000"/>
                </a:solidFill>
                <a:ea typeface="微软雅黑"/>
              </a:rPr>
              <a:t>8S/6 TB</a:t>
            </a:r>
            <a:endParaRPr lang="zh-CN" altLang="en-US" sz="1400" dirty="0">
              <a:solidFill>
                <a:srgbClr val="000000"/>
              </a:solidFill>
              <a:ea typeface="微软雅黑"/>
            </a:endParaRPr>
          </a:p>
        </p:txBody>
      </p:sp>
      <p:sp>
        <p:nvSpPr>
          <p:cNvPr id="44" name="文本框 10">
            <a:extLst>
              <a:ext uri="{FF2B5EF4-FFF2-40B4-BE49-F238E27FC236}">
                <a16:creationId xmlns:a16="http://schemas.microsoft.com/office/drawing/2014/main" id="{AA5589F3-1B71-4AAB-97D9-3769FFD61473}"/>
              </a:ext>
            </a:extLst>
          </p:cNvPr>
          <p:cNvSpPr txBox="1">
            <a:spLocks noChangeArrowheads="1"/>
          </p:cNvSpPr>
          <p:nvPr/>
        </p:nvSpPr>
        <p:spPr bwMode="auto">
          <a:xfrm>
            <a:off x="789336" y="5601367"/>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a:solidFill>
                  <a:srgbClr val="000000"/>
                </a:solidFill>
                <a:ea typeface="微软雅黑"/>
              </a:rPr>
              <a:t>2S/3 TB</a:t>
            </a:r>
            <a:endParaRPr lang="zh-CN" altLang="en-US" sz="1400" dirty="0">
              <a:solidFill>
                <a:srgbClr val="000000"/>
              </a:solidFill>
              <a:ea typeface="微软雅黑"/>
            </a:endParaRPr>
          </a:p>
        </p:txBody>
      </p:sp>
      <p:sp>
        <p:nvSpPr>
          <p:cNvPr id="45" name="文本框 10">
            <a:extLst>
              <a:ext uri="{FF2B5EF4-FFF2-40B4-BE49-F238E27FC236}">
                <a16:creationId xmlns:a16="http://schemas.microsoft.com/office/drawing/2014/main" id="{A8FF9758-092E-4AA6-B99D-F15A8F017D2B}"/>
              </a:ext>
            </a:extLst>
          </p:cNvPr>
          <p:cNvSpPr txBox="1">
            <a:spLocks noChangeArrowheads="1"/>
          </p:cNvSpPr>
          <p:nvPr/>
        </p:nvSpPr>
        <p:spPr bwMode="auto">
          <a:xfrm>
            <a:off x="2729849" y="5645429"/>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a:solidFill>
                  <a:srgbClr val="000000"/>
                </a:solidFill>
                <a:ea typeface="微软雅黑"/>
              </a:rPr>
              <a:t>4S/6 TB</a:t>
            </a:r>
            <a:endParaRPr lang="zh-CN" altLang="en-US" sz="1400" dirty="0">
              <a:solidFill>
                <a:srgbClr val="000000"/>
              </a:solidFill>
              <a:ea typeface="微软雅黑"/>
            </a:endParaRPr>
          </a:p>
        </p:txBody>
      </p:sp>
      <p:sp>
        <p:nvSpPr>
          <p:cNvPr id="46" name="文本框 10">
            <a:extLst>
              <a:ext uri="{FF2B5EF4-FFF2-40B4-BE49-F238E27FC236}">
                <a16:creationId xmlns:a16="http://schemas.microsoft.com/office/drawing/2014/main" id="{DDF1EF63-F3AF-497D-BCA3-B342FA996554}"/>
              </a:ext>
            </a:extLst>
          </p:cNvPr>
          <p:cNvSpPr txBox="1">
            <a:spLocks noChangeArrowheads="1"/>
          </p:cNvSpPr>
          <p:nvPr/>
        </p:nvSpPr>
        <p:spPr bwMode="auto">
          <a:xfrm>
            <a:off x="4756729" y="5652879"/>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b="1" dirty="0">
                <a:solidFill>
                  <a:srgbClr val="0076CA"/>
                </a:solidFill>
                <a:ea typeface="微软雅黑"/>
              </a:rPr>
              <a:t>6S/9 TB</a:t>
            </a:r>
            <a:endParaRPr lang="zh-CN" altLang="en-US" sz="1400" b="1" dirty="0">
              <a:solidFill>
                <a:srgbClr val="0076CA"/>
              </a:solidFill>
              <a:ea typeface="微软雅黑"/>
            </a:endParaRPr>
          </a:p>
        </p:txBody>
      </p:sp>
      <p:sp>
        <p:nvSpPr>
          <p:cNvPr id="47" name="文本框 10">
            <a:extLst>
              <a:ext uri="{FF2B5EF4-FFF2-40B4-BE49-F238E27FC236}">
                <a16:creationId xmlns:a16="http://schemas.microsoft.com/office/drawing/2014/main" id="{DC40BFA1-0975-47ED-82EB-B2F2A4676EB9}"/>
              </a:ext>
            </a:extLst>
          </p:cNvPr>
          <p:cNvSpPr txBox="1">
            <a:spLocks noChangeArrowheads="1"/>
          </p:cNvSpPr>
          <p:nvPr/>
        </p:nvSpPr>
        <p:spPr bwMode="auto">
          <a:xfrm>
            <a:off x="6727241" y="5652879"/>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a:solidFill>
                  <a:srgbClr val="000000"/>
                </a:solidFill>
                <a:ea typeface="微软雅黑"/>
              </a:rPr>
              <a:t>8S/12 TB</a:t>
            </a:r>
            <a:endParaRPr lang="zh-CN" altLang="en-US" sz="1400" dirty="0">
              <a:solidFill>
                <a:srgbClr val="000000"/>
              </a:solidFill>
              <a:ea typeface="微软雅黑"/>
            </a:endParaRPr>
          </a:p>
        </p:txBody>
      </p:sp>
      <p:pic>
        <p:nvPicPr>
          <p:cNvPr id="48" name="Picture 2">
            <a:extLst>
              <a:ext uri="{FF2B5EF4-FFF2-40B4-BE49-F238E27FC236}">
                <a16:creationId xmlns:a16="http://schemas.microsoft.com/office/drawing/2014/main" id="{5B4C260C-538B-44A3-8CA6-A93FC5D77225}"/>
              </a:ext>
            </a:extLst>
          </p:cNvPr>
          <p:cNvPicPr>
            <a:picLocks noChangeAspect="1" noChangeArrowheads="1"/>
          </p:cNvPicPr>
          <p:nvPr/>
        </p:nvPicPr>
        <p:blipFill>
          <a:blip r:embed="rId8" cstate="print"/>
          <a:srcRect/>
          <a:stretch>
            <a:fillRect/>
          </a:stretch>
        </p:blipFill>
        <p:spPr bwMode="auto">
          <a:xfrm>
            <a:off x="8324182" y="5202401"/>
            <a:ext cx="1150353" cy="387857"/>
          </a:xfrm>
          <a:prstGeom prst="rect">
            <a:avLst/>
          </a:prstGeom>
          <a:noFill/>
          <a:ln w="9525">
            <a:noFill/>
            <a:miter lim="800000"/>
            <a:headEnd/>
            <a:tailEnd/>
          </a:ln>
        </p:spPr>
      </p:pic>
      <p:sp>
        <p:nvSpPr>
          <p:cNvPr id="49" name="右箭头 75">
            <a:extLst>
              <a:ext uri="{FF2B5EF4-FFF2-40B4-BE49-F238E27FC236}">
                <a16:creationId xmlns:a16="http://schemas.microsoft.com/office/drawing/2014/main" id="{EDD5E1C9-978F-402E-85CD-9B58294194CC}"/>
              </a:ext>
            </a:extLst>
          </p:cNvPr>
          <p:cNvSpPr/>
          <p:nvPr/>
        </p:nvSpPr>
        <p:spPr bwMode="auto">
          <a:xfrm>
            <a:off x="9774014" y="4893940"/>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sp>
        <p:nvSpPr>
          <p:cNvPr id="50" name="文本框 10">
            <a:extLst>
              <a:ext uri="{FF2B5EF4-FFF2-40B4-BE49-F238E27FC236}">
                <a16:creationId xmlns:a16="http://schemas.microsoft.com/office/drawing/2014/main" id="{6E25FBFC-3B8B-4A05-AB83-5E9A6C111616}"/>
              </a:ext>
            </a:extLst>
          </p:cNvPr>
          <p:cNvSpPr txBox="1">
            <a:spLocks noChangeArrowheads="1"/>
          </p:cNvSpPr>
          <p:nvPr/>
        </p:nvSpPr>
        <p:spPr bwMode="auto">
          <a:xfrm>
            <a:off x="8389944" y="4844421"/>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dirty="0">
                <a:solidFill>
                  <a:srgbClr val="000000"/>
                </a:solidFill>
                <a:ea typeface="微软雅黑"/>
              </a:rPr>
              <a:t>2S/1.5 TB</a:t>
            </a:r>
            <a:endParaRPr lang="zh-CN" altLang="en-US" sz="1400" dirty="0">
              <a:solidFill>
                <a:srgbClr val="000000"/>
              </a:solidFill>
              <a:ea typeface="微软雅黑"/>
            </a:endParaRPr>
          </a:p>
        </p:txBody>
      </p:sp>
      <p:sp>
        <p:nvSpPr>
          <p:cNvPr id="51" name="文本框 10">
            <a:extLst>
              <a:ext uri="{FF2B5EF4-FFF2-40B4-BE49-F238E27FC236}">
                <a16:creationId xmlns:a16="http://schemas.microsoft.com/office/drawing/2014/main" id="{1C066BCC-605F-47E9-85AD-8197C839DD8F}"/>
              </a:ext>
            </a:extLst>
          </p:cNvPr>
          <p:cNvSpPr txBox="1">
            <a:spLocks noChangeArrowheads="1"/>
          </p:cNvSpPr>
          <p:nvPr/>
        </p:nvSpPr>
        <p:spPr bwMode="auto">
          <a:xfrm>
            <a:off x="8389944" y="5630478"/>
            <a:ext cx="1175526" cy="253981"/>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dirty="0">
                <a:solidFill>
                  <a:srgbClr val="000000"/>
                </a:solidFill>
                <a:ea typeface="微软雅黑"/>
              </a:rPr>
              <a:t>2S/3 TB</a:t>
            </a:r>
            <a:endParaRPr lang="zh-CN" altLang="en-US" sz="1400" dirty="0">
              <a:solidFill>
                <a:srgbClr val="000000"/>
              </a:solidFill>
              <a:ea typeface="微软雅黑"/>
            </a:endParaRPr>
          </a:p>
        </p:txBody>
      </p:sp>
      <p:sp>
        <p:nvSpPr>
          <p:cNvPr id="52" name="右箭头 79">
            <a:extLst>
              <a:ext uri="{FF2B5EF4-FFF2-40B4-BE49-F238E27FC236}">
                <a16:creationId xmlns:a16="http://schemas.microsoft.com/office/drawing/2014/main" id="{1CD7872E-4A0D-4B18-A983-480B9E66497A}"/>
              </a:ext>
            </a:extLst>
          </p:cNvPr>
          <p:cNvSpPr/>
          <p:nvPr/>
        </p:nvSpPr>
        <p:spPr bwMode="auto">
          <a:xfrm>
            <a:off x="9774014" y="5643644"/>
            <a:ext cx="397728" cy="224251"/>
          </a:xfrm>
          <a:prstGeom prst="rightArrow">
            <a:avLst>
              <a:gd name="adj1" fmla="val 50000"/>
              <a:gd name="adj2" fmla="val 91987"/>
            </a:avLst>
          </a:prstGeom>
          <a:solidFill>
            <a:srgbClr val="0076CA"/>
          </a:solidFill>
          <a:ln>
            <a:noFill/>
          </a:ln>
          <a:effectLst/>
        </p:spPr>
        <p:txBody>
          <a:bodyPr wrap="square">
            <a:noAutofit/>
          </a:bodyPr>
          <a:lstStyle/>
          <a:p>
            <a:pPr defTabSz="914204" fontAlgn="ctr">
              <a:spcBef>
                <a:spcPct val="0"/>
              </a:spcBef>
              <a:spcAft>
                <a:spcPct val="0"/>
              </a:spcAft>
              <a:defRPr/>
            </a:pPr>
            <a:endParaRPr lang="zh-CN" altLang="en-US">
              <a:solidFill>
                <a:prstClr val="black"/>
              </a:solidFill>
              <a:ea typeface="微软雅黑"/>
            </a:endParaRPr>
          </a:p>
        </p:txBody>
      </p:sp>
      <p:pic>
        <p:nvPicPr>
          <p:cNvPr id="53" name="Picture 2">
            <a:extLst>
              <a:ext uri="{FF2B5EF4-FFF2-40B4-BE49-F238E27FC236}">
                <a16:creationId xmlns:a16="http://schemas.microsoft.com/office/drawing/2014/main" id="{0E8CFB5D-B7C8-4A99-ACDD-D4CDC57863D7}"/>
              </a:ext>
            </a:extLst>
          </p:cNvPr>
          <p:cNvPicPr>
            <a:picLocks noChangeAspect="1" noChangeArrowheads="1"/>
          </p:cNvPicPr>
          <p:nvPr/>
        </p:nvPicPr>
        <p:blipFill>
          <a:blip r:embed="rId8" cstate="print"/>
          <a:srcRect/>
          <a:stretch>
            <a:fillRect/>
          </a:stretch>
        </p:blipFill>
        <p:spPr bwMode="auto">
          <a:xfrm>
            <a:off x="10339111" y="5202401"/>
            <a:ext cx="1150353" cy="387857"/>
          </a:xfrm>
          <a:prstGeom prst="rect">
            <a:avLst/>
          </a:prstGeom>
          <a:noFill/>
          <a:ln w="9525">
            <a:noFill/>
            <a:miter lim="800000"/>
            <a:headEnd/>
            <a:tailEnd/>
          </a:ln>
        </p:spPr>
      </p:pic>
      <p:sp>
        <p:nvSpPr>
          <p:cNvPr id="54" name="文本框 10">
            <a:extLst>
              <a:ext uri="{FF2B5EF4-FFF2-40B4-BE49-F238E27FC236}">
                <a16:creationId xmlns:a16="http://schemas.microsoft.com/office/drawing/2014/main" id="{8670B2DE-1342-430D-95AF-229769654E44}"/>
              </a:ext>
            </a:extLst>
          </p:cNvPr>
          <p:cNvSpPr txBox="1">
            <a:spLocks noChangeArrowheads="1"/>
          </p:cNvSpPr>
          <p:nvPr/>
        </p:nvSpPr>
        <p:spPr bwMode="auto">
          <a:xfrm>
            <a:off x="10313314" y="4844421"/>
            <a:ext cx="1175526" cy="338354"/>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dirty="0">
                <a:solidFill>
                  <a:srgbClr val="000000"/>
                </a:solidFill>
                <a:ea typeface="微软雅黑"/>
              </a:rPr>
              <a:t>4S/3 TB</a:t>
            </a:r>
            <a:endParaRPr lang="zh-CN" altLang="en-US" sz="1400" dirty="0">
              <a:solidFill>
                <a:srgbClr val="000000"/>
              </a:solidFill>
              <a:ea typeface="微软雅黑"/>
            </a:endParaRPr>
          </a:p>
        </p:txBody>
      </p:sp>
      <p:sp>
        <p:nvSpPr>
          <p:cNvPr id="55" name="文本框 10">
            <a:extLst>
              <a:ext uri="{FF2B5EF4-FFF2-40B4-BE49-F238E27FC236}">
                <a16:creationId xmlns:a16="http://schemas.microsoft.com/office/drawing/2014/main" id="{3E005786-E637-424C-9659-2453EAB51CB1}"/>
              </a:ext>
            </a:extLst>
          </p:cNvPr>
          <p:cNvSpPr txBox="1">
            <a:spLocks noChangeArrowheads="1"/>
          </p:cNvSpPr>
          <p:nvPr/>
        </p:nvSpPr>
        <p:spPr bwMode="auto">
          <a:xfrm>
            <a:off x="10309452" y="5630478"/>
            <a:ext cx="1175526" cy="291667"/>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sz="1400" dirty="0">
                <a:solidFill>
                  <a:srgbClr val="000000"/>
                </a:solidFill>
                <a:ea typeface="微软雅黑"/>
              </a:rPr>
              <a:t>4S/6 TB</a:t>
            </a:r>
            <a:endParaRPr lang="zh-CN" altLang="en-US" sz="1400" dirty="0">
              <a:solidFill>
                <a:srgbClr val="000000"/>
              </a:solidFill>
              <a:ea typeface="微软雅黑"/>
            </a:endParaRPr>
          </a:p>
        </p:txBody>
      </p:sp>
      <p:pic>
        <p:nvPicPr>
          <p:cNvPr id="56" name="图片 83" descr="RH8100前.png">
            <a:extLst>
              <a:ext uri="{FF2B5EF4-FFF2-40B4-BE49-F238E27FC236}">
                <a16:creationId xmlns:a16="http://schemas.microsoft.com/office/drawing/2014/main" id="{BF46AFEB-1D38-4E03-BC19-C3C8555E418F}"/>
              </a:ext>
            </a:extLst>
          </p:cNvPr>
          <p:cNvPicPr>
            <a:picLocks noChangeAspect="1"/>
          </p:cNvPicPr>
          <p:nvPr/>
        </p:nvPicPr>
        <p:blipFill>
          <a:blip r:embed="rId9" cstate="screen"/>
          <a:stretch>
            <a:fillRect/>
          </a:stretch>
        </p:blipFill>
        <p:spPr>
          <a:xfrm>
            <a:off x="756705" y="5102220"/>
            <a:ext cx="1072220" cy="556320"/>
          </a:xfrm>
          <a:prstGeom prst="rect">
            <a:avLst/>
          </a:prstGeom>
        </p:spPr>
      </p:pic>
      <p:pic>
        <p:nvPicPr>
          <p:cNvPr id="57" name="图片 84" descr="RH8100前.png">
            <a:extLst>
              <a:ext uri="{FF2B5EF4-FFF2-40B4-BE49-F238E27FC236}">
                <a16:creationId xmlns:a16="http://schemas.microsoft.com/office/drawing/2014/main" id="{FE95AEBF-C635-4C7F-94F0-B1C4B7407D53}"/>
              </a:ext>
            </a:extLst>
          </p:cNvPr>
          <p:cNvPicPr>
            <a:picLocks noChangeAspect="1"/>
          </p:cNvPicPr>
          <p:nvPr/>
        </p:nvPicPr>
        <p:blipFill>
          <a:blip r:embed="rId9" cstate="screen"/>
          <a:stretch>
            <a:fillRect/>
          </a:stretch>
        </p:blipFill>
        <p:spPr>
          <a:xfrm>
            <a:off x="2736669" y="5102220"/>
            <a:ext cx="1072220" cy="556320"/>
          </a:xfrm>
          <a:prstGeom prst="rect">
            <a:avLst/>
          </a:prstGeom>
        </p:spPr>
      </p:pic>
      <p:pic>
        <p:nvPicPr>
          <p:cNvPr id="58" name="图片 86" descr="RH8100前.png">
            <a:extLst>
              <a:ext uri="{FF2B5EF4-FFF2-40B4-BE49-F238E27FC236}">
                <a16:creationId xmlns:a16="http://schemas.microsoft.com/office/drawing/2014/main" id="{B780414A-67C3-48F3-8CA3-5F2A06D66903}"/>
              </a:ext>
            </a:extLst>
          </p:cNvPr>
          <p:cNvPicPr>
            <a:picLocks noChangeAspect="1"/>
          </p:cNvPicPr>
          <p:nvPr/>
        </p:nvPicPr>
        <p:blipFill>
          <a:blip r:embed="rId9" cstate="screen"/>
          <a:stretch>
            <a:fillRect/>
          </a:stretch>
        </p:blipFill>
        <p:spPr>
          <a:xfrm>
            <a:off x="4723454" y="5102220"/>
            <a:ext cx="1072220" cy="556320"/>
          </a:xfrm>
          <a:prstGeom prst="rect">
            <a:avLst/>
          </a:prstGeom>
        </p:spPr>
      </p:pic>
      <p:pic>
        <p:nvPicPr>
          <p:cNvPr id="59" name="图片 87" descr="RH8100前.png">
            <a:extLst>
              <a:ext uri="{FF2B5EF4-FFF2-40B4-BE49-F238E27FC236}">
                <a16:creationId xmlns:a16="http://schemas.microsoft.com/office/drawing/2014/main" id="{15A4E859-8690-4149-AC0C-9863D02D454D}"/>
              </a:ext>
            </a:extLst>
          </p:cNvPr>
          <p:cNvPicPr>
            <a:picLocks noChangeAspect="1"/>
          </p:cNvPicPr>
          <p:nvPr/>
        </p:nvPicPr>
        <p:blipFill>
          <a:blip r:embed="rId9" cstate="screen"/>
          <a:stretch>
            <a:fillRect/>
          </a:stretch>
        </p:blipFill>
        <p:spPr>
          <a:xfrm>
            <a:off x="6686206" y="5102220"/>
            <a:ext cx="1072220" cy="556320"/>
          </a:xfrm>
          <a:prstGeom prst="rect">
            <a:avLst/>
          </a:prstGeom>
        </p:spPr>
      </p:pic>
      <p:sp>
        <p:nvSpPr>
          <p:cNvPr id="60" name="文本框 51">
            <a:extLst>
              <a:ext uri="{FF2B5EF4-FFF2-40B4-BE49-F238E27FC236}">
                <a16:creationId xmlns:a16="http://schemas.microsoft.com/office/drawing/2014/main" id="{7A6F0913-33F1-4ACE-9FF6-98BBED43A6D8}"/>
              </a:ext>
            </a:extLst>
          </p:cNvPr>
          <p:cNvSpPr txBox="1"/>
          <p:nvPr/>
        </p:nvSpPr>
        <p:spPr>
          <a:xfrm>
            <a:off x="3166149" y="4372511"/>
            <a:ext cx="2267105" cy="307626"/>
          </a:xfrm>
          <a:prstGeom prst="rect">
            <a:avLst/>
          </a:prstGeom>
          <a:solidFill>
            <a:srgbClr val="0076CA"/>
          </a:solidFill>
        </p:spPr>
        <p:txBody>
          <a:bodyPr wrap="square" rtlCol="0">
            <a:spAutoFit/>
          </a:bodyPr>
          <a:lstStyle>
            <a:defPPr>
              <a:defRPr lang="zh-CN"/>
            </a:defPPr>
            <a:lvl1pPr algn="ctr" fontAlgn="auto">
              <a:spcBef>
                <a:spcPts val="0"/>
              </a:spcBef>
              <a:spcAft>
                <a:spcPts val="0"/>
              </a:spcAft>
              <a:defRPr sz="1800">
                <a:solidFill>
                  <a:schemeClr val="bg1"/>
                </a:solidFill>
                <a:latin typeface="+mn-ea"/>
              </a:defRPr>
            </a:lvl1pPr>
          </a:lstStyle>
          <a:p>
            <a:pPr defTabSz="914113">
              <a:buSzPct val="100000"/>
            </a:pPr>
            <a:r>
              <a:rPr lang="en-US" altLang="zh-CN" sz="1400" b="1" kern="0" dirty="0">
                <a:solidFill>
                  <a:prstClr val="white"/>
                </a:solidFill>
                <a:latin typeface="微软雅黑"/>
                <a:ea typeface="微软雅黑"/>
                <a:sym typeface="Calibri" pitchFamily="34" charset="0"/>
              </a:rPr>
              <a:t>K</a:t>
            </a:r>
            <a:r>
              <a:rPr lang="zh-CN" altLang="zh-CN" sz="1400" b="1" kern="0" dirty="0">
                <a:solidFill>
                  <a:prstClr val="white"/>
                </a:solidFill>
                <a:latin typeface="微软雅黑"/>
                <a:ea typeface="微软雅黑"/>
                <a:sym typeface="Calibri" pitchFamily="34" charset="0"/>
              </a:rPr>
              <a:t>unLun</a:t>
            </a:r>
            <a:r>
              <a:rPr lang="en-US" altLang="zh-CN" sz="1400" b="1" kern="0" dirty="0">
                <a:solidFill>
                  <a:prstClr val="white"/>
                </a:solidFill>
                <a:latin typeface="微软雅黑"/>
                <a:ea typeface="微软雅黑"/>
                <a:sym typeface="Calibri" pitchFamily="34" charset="0"/>
              </a:rPr>
              <a:t> 9008 V5</a:t>
            </a:r>
            <a:endParaRPr lang="zh-CN" altLang="zh-CN" sz="1400" b="1" kern="0" dirty="0">
              <a:solidFill>
                <a:prstClr val="white"/>
              </a:solidFill>
              <a:latin typeface="微软雅黑"/>
              <a:ea typeface="微软雅黑"/>
              <a:sym typeface="Calibri" pitchFamily="34" charset="0"/>
            </a:endParaRPr>
          </a:p>
        </p:txBody>
      </p:sp>
      <p:sp>
        <p:nvSpPr>
          <p:cNvPr id="61" name="文本框 53">
            <a:extLst>
              <a:ext uri="{FF2B5EF4-FFF2-40B4-BE49-F238E27FC236}">
                <a16:creationId xmlns:a16="http://schemas.microsoft.com/office/drawing/2014/main" id="{4A5508AB-526E-4B1F-BBFC-8E291FC7242F}"/>
              </a:ext>
            </a:extLst>
          </p:cNvPr>
          <p:cNvSpPr txBox="1"/>
          <p:nvPr/>
        </p:nvSpPr>
        <p:spPr>
          <a:xfrm>
            <a:off x="8816664" y="4362706"/>
            <a:ext cx="2267105" cy="307626"/>
          </a:xfrm>
          <a:prstGeom prst="rect">
            <a:avLst/>
          </a:prstGeom>
          <a:solidFill>
            <a:srgbClr val="0076CA"/>
          </a:solidFill>
        </p:spPr>
        <p:txBody>
          <a:bodyPr wrap="square" rtlCol="0">
            <a:spAutoFit/>
          </a:bodyPr>
          <a:lstStyle>
            <a:defPPr>
              <a:defRPr lang="zh-CN"/>
            </a:defPPr>
            <a:lvl1pPr algn="ctr" fontAlgn="auto">
              <a:spcBef>
                <a:spcPts val="0"/>
              </a:spcBef>
              <a:spcAft>
                <a:spcPts val="0"/>
              </a:spcAft>
              <a:defRPr sz="1800">
                <a:solidFill>
                  <a:schemeClr val="bg1"/>
                </a:solidFill>
                <a:latin typeface="+mn-ea"/>
              </a:defRPr>
            </a:lvl1pPr>
          </a:lstStyle>
          <a:p>
            <a:pPr defTabSz="914113">
              <a:buSzPct val="100000"/>
            </a:pPr>
            <a:r>
              <a:rPr lang="en-US" altLang="zh-CN" sz="1400" b="1" kern="0" dirty="0">
                <a:solidFill>
                  <a:prstClr val="white"/>
                </a:solidFill>
                <a:latin typeface="微软雅黑"/>
                <a:ea typeface="微软雅黑"/>
                <a:sym typeface="Calibri" pitchFamily="34" charset="0"/>
              </a:rPr>
              <a:t>2488</a:t>
            </a:r>
            <a:r>
              <a:rPr lang="zh-CN" altLang="zh-CN" sz="1400" b="1" kern="0" dirty="0">
                <a:solidFill>
                  <a:prstClr val="white"/>
                </a:solidFill>
                <a:latin typeface="微软雅黑"/>
                <a:ea typeface="微软雅黑"/>
                <a:sym typeface="Calibri" pitchFamily="34" charset="0"/>
              </a:rPr>
              <a:t>H V</a:t>
            </a:r>
            <a:r>
              <a:rPr lang="en-US" altLang="zh-CN" sz="1400" b="1" kern="0" dirty="0">
                <a:solidFill>
                  <a:prstClr val="white"/>
                </a:solidFill>
                <a:latin typeface="微软雅黑"/>
                <a:ea typeface="微软雅黑"/>
                <a:sym typeface="Calibri" pitchFamily="34" charset="0"/>
              </a:rPr>
              <a:t>5/V6</a:t>
            </a:r>
            <a:endParaRPr lang="zh-CN" altLang="zh-CN" sz="1400" b="1" kern="0" dirty="0">
              <a:solidFill>
                <a:prstClr val="white"/>
              </a:solidFill>
              <a:latin typeface="微软雅黑"/>
              <a:ea typeface="微软雅黑"/>
              <a:sym typeface="Calibri" pitchFamily="34" charset="0"/>
            </a:endParaRPr>
          </a:p>
        </p:txBody>
      </p:sp>
      <p:sp>
        <p:nvSpPr>
          <p:cNvPr id="62" name="1774019879">
            <a:extLst>
              <a:ext uri="{FF2B5EF4-FFF2-40B4-BE49-F238E27FC236}">
                <a16:creationId xmlns:a16="http://schemas.microsoft.com/office/drawing/2014/main" id="{D2915884-54A1-46AE-BF5E-A4737402A0AF}"/>
              </a:ext>
            </a:extLst>
          </p:cNvPr>
          <p:cNvSpPr txBox="1">
            <a:spLocks/>
          </p:cNvSpPr>
          <p:nvPr/>
        </p:nvSpPr>
        <p:spPr>
          <a:xfrm>
            <a:off x="365871" y="189129"/>
            <a:ext cx="11441213" cy="497570"/>
          </a:xfrm>
          <a:prstGeom prst="rect">
            <a:avLst/>
          </a:prstGeom>
          <a:noFill/>
          <a:ln w="9525">
            <a:noFill/>
            <a:miter lim="800000"/>
            <a:headEnd/>
            <a:tailEnd/>
          </a:ln>
        </p:spPr>
        <p:txBody>
          <a:bodyPr vert="horz" wrap="square" lIns="91407" tIns="45703" rIns="91407" bIns="45703" anchor="t" anchorCtr="0">
            <a:noAutofit/>
          </a:bodyPr>
          <a:lstStyle>
            <a:defPPr>
              <a:defRPr lang="en-US"/>
            </a:defPPr>
            <a:lvl1pPr defTabSz="914204" fontAlgn="ctr">
              <a:buSzPct val="100000"/>
              <a:defRPr sz="2798" b="1">
                <a:solidFill>
                  <a:srgbClr val="1D1D1A"/>
                </a:solidFill>
                <a:latin typeface="Arial" panose="020B0604020202020204" pitchFamily="34" charset="0"/>
              </a:defRPr>
            </a:lvl1pPr>
          </a:lstStyle>
          <a:p>
            <a:r>
              <a:rPr lang="en-US" altLang="zh-CN" dirty="0">
                <a:solidFill>
                  <a:srgbClr val="00B0F0"/>
                </a:solidFill>
                <a:ea typeface="微软雅黑"/>
                <a:sym typeface="Arial" panose="020B0604020202020204" pitchFamily="34" charset="0"/>
              </a:rPr>
              <a:t>Support All three SAP HANA Models for Flexible Deployment</a:t>
            </a:r>
            <a:endParaRPr lang="zh-CN" altLang="en-US" dirty="0">
              <a:solidFill>
                <a:srgbClr val="00B0F0"/>
              </a:solidFill>
              <a:ea typeface="微软雅黑"/>
              <a:sym typeface="Arial" panose="020B0604020202020204" pitchFamily="34" charset="0"/>
            </a:endParaRPr>
          </a:p>
        </p:txBody>
      </p:sp>
      <p:sp>
        <p:nvSpPr>
          <p:cNvPr id="63" name="文本框 10">
            <a:extLst>
              <a:ext uri="{FF2B5EF4-FFF2-40B4-BE49-F238E27FC236}">
                <a16:creationId xmlns:a16="http://schemas.microsoft.com/office/drawing/2014/main" id="{94F53B69-73A3-415A-8802-BFB7B236D71A}"/>
              </a:ext>
            </a:extLst>
          </p:cNvPr>
          <p:cNvSpPr txBox="1">
            <a:spLocks noChangeArrowheads="1"/>
          </p:cNvSpPr>
          <p:nvPr/>
        </p:nvSpPr>
        <p:spPr bwMode="auto">
          <a:xfrm>
            <a:off x="8061023" y="5918896"/>
            <a:ext cx="3529896" cy="253981"/>
          </a:xfrm>
          <a:prstGeom prst="rect">
            <a:avLst/>
          </a:prstGeom>
          <a:noFill/>
          <a:ln w="9525">
            <a:noFill/>
            <a:miter lim="800000"/>
            <a:headEnd/>
            <a:tailEnd/>
          </a:ln>
        </p:spPr>
        <p:txBody>
          <a:bodyPr wrap="square">
            <a:noAutofit/>
          </a:bodyPr>
          <a:lstStyle/>
          <a:p>
            <a:pPr algn="ctr" defTabSz="914204" fontAlgn="ctr">
              <a:spcBef>
                <a:spcPct val="0"/>
              </a:spcBef>
              <a:spcAft>
                <a:spcPct val="0"/>
              </a:spcAft>
            </a:pPr>
            <a:r>
              <a:rPr lang="en-US" sz="1200" dirty="0">
                <a:solidFill>
                  <a:srgbClr val="02FE38"/>
                </a:solidFill>
                <a:ea typeface="微软雅黑"/>
              </a:rPr>
              <a:t>Up to 18</a:t>
            </a:r>
            <a:r>
              <a:rPr sz="1200" dirty="0">
                <a:solidFill>
                  <a:srgbClr val="02FE38"/>
                </a:solidFill>
                <a:ea typeface="微软雅黑"/>
              </a:rPr>
              <a:t>TB</a:t>
            </a:r>
            <a:r>
              <a:rPr lang="en-US" sz="1200" dirty="0">
                <a:solidFill>
                  <a:srgbClr val="02FE38"/>
                </a:solidFill>
                <a:ea typeface="微软雅黑"/>
              </a:rPr>
              <a:t> memory/Node with 2488H V6</a:t>
            </a:r>
            <a:endParaRPr lang="zh-CN" altLang="en-US" sz="1200" dirty="0">
              <a:solidFill>
                <a:srgbClr val="02FE38"/>
              </a:solidFill>
              <a:ea typeface="微软雅黑"/>
            </a:endParaRPr>
          </a:p>
        </p:txBody>
      </p:sp>
      <p:sp>
        <p:nvSpPr>
          <p:cNvPr id="64" name="文本框 129">
            <a:extLst>
              <a:ext uri="{FF2B5EF4-FFF2-40B4-BE49-F238E27FC236}">
                <a16:creationId xmlns:a16="http://schemas.microsoft.com/office/drawing/2014/main" id="{06BAD001-7901-4F3B-B212-ACE5912384C1}"/>
              </a:ext>
            </a:extLst>
          </p:cNvPr>
          <p:cNvSpPr txBox="1"/>
          <p:nvPr/>
        </p:nvSpPr>
        <p:spPr>
          <a:xfrm>
            <a:off x="1294922" y="903786"/>
            <a:ext cx="9015391" cy="492186"/>
          </a:xfrm>
          <a:prstGeom prst="rect">
            <a:avLst/>
          </a:prstGeom>
          <a:noFill/>
        </p:spPr>
        <p:txBody>
          <a:bodyPr wrap="square" lIns="0" tIns="0" rIns="0" bIns="0" rtlCol="0">
            <a:spAutoFit/>
          </a:bodyPr>
          <a:lstStyle/>
          <a:p>
            <a:pPr marL="285750" marR="0" lvl="0" indent="-285750" defTabSz="914478"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de-DE" altLang="zh-CN" sz="1599" b="0" i="0" u="none" strike="noStrike" kern="0" cap="none" spc="0" normalizeH="0" baseline="0" noProof="0" dirty="0">
                <a:ln>
                  <a:noFill/>
                </a:ln>
                <a:solidFill>
                  <a:srgbClr val="02FE38"/>
                </a:solidFill>
                <a:effectLst/>
                <a:uLnTx/>
                <a:uFillTx/>
                <a:ea typeface="微软雅黑" panose="020B0503020204020204" pitchFamily="34" charset="-122"/>
                <a:cs typeface="Arial" panose="020B0604020202020204" pitchFamily="34" charset="0"/>
              </a:rPr>
              <a:t>All three SAP HANA Delivery models are supported for flexible deployment</a:t>
            </a:r>
          </a:p>
          <a:p>
            <a:pPr marL="285750" marR="0" lvl="0" indent="-285750" defTabSz="914478" eaLnBrk="1" fontAlgn="auto" latinLnBrk="0" hangingPunct="1">
              <a:lnSpc>
                <a:spcPct val="100000"/>
              </a:lnSpc>
              <a:spcBef>
                <a:spcPts val="0"/>
              </a:spcBef>
              <a:spcAft>
                <a:spcPts val="0"/>
              </a:spcAft>
              <a:buClrTx/>
              <a:buSzTx/>
              <a:buFont typeface="Wingdings" panose="05000000000000000000" pitchFamily="2" charset="2"/>
              <a:buChar char="ü"/>
              <a:tabLst/>
              <a:defRPr/>
            </a:pPr>
            <a:r>
              <a:rPr lang="de-DE" altLang="zh-CN" sz="1599" kern="0" dirty="0">
                <a:solidFill>
                  <a:srgbClr val="02FE38"/>
                </a:solidFill>
                <a:ea typeface="微软雅黑" panose="020B0503020204020204" pitchFamily="34" charset="-122"/>
                <a:cs typeface="Arial" panose="020B0604020202020204" pitchFamily="34" charset="0"/>
              </a:rPr>
              <a:t>With the latest 2488H V6 with Optane Memory, up to 18TB memory per node could be supported</a:t>
            </a:r>
            <a:endParaRPr kumimoji="0" lang="zh-CN" altLang="en-US" sz="1599" b="0" i="0" u="none" strike="noStrike" kern="0" cap="none" spc="0" normalizeH="0" baseline="0" noProof="0" dirty="0">
              <a:ln>
                <a:noFill/>
              </a:ln>
              <a:solidFill>
                <a:srgbClr val="02FE38"/>
              </a:solidFill>
              <a:effectLst/>
              <a:uLnTx/>
              <a:uFillTx/>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9239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A86D27-A58E-4C0C-B57E-F31623DCBF3B}"/>
              </a:ext>
            </a:extLst>
          </p:cNvPr>
          <p:cNvSpPr>
            <a:spLocks noGrp="1"/>
          </p:cNvSpPr>
          <p:nvPr>
            <p:ph type="sldNum" sz="quarter" idx="12"/>
          </p:nvPr>
        </p:nvSpPr>
        <p:spPr/>
        <p:txBody>
          <a:bodyPr/>
          <a:lstStyle/>
          <a:p>
            <a:fld id="{3B917CB5-27BD-4ECA-9D86-80D4B900A204}" type="slidenum">
              <a:rPr lang="en-US" smtClean="0"/>
              <a:t>8</a:t>
            </a:fld>
            <a:endParaRPr lang="en-US"/>
          </a:p>
        </p:txBody>
      </p:sp>
      <p:pic>
        <p:nvPicPr>
          <p:cNvPr id="6" name="图片 20">
            <a:extLst>
              <a:ext uri="{FF2B5EF4-FFF2-40B4-BE49-F238E27FC236}">
                <a16:creationId xmlns:a16="http://schemas.microsoft.com/office/drawing/2014/main" id="{552F3FE7-3587-4D77-88D0-7EA027C91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575" y="2405345"/>
            <a:ext cx="4627461" cy="2602947"/>
          </a:xfrm>
          <a:prstGeom prst="rect">
            <a:avLst/>
          </a:prstGeom>
        </p:spPr>
      </p:pic>
      <p:pic>
        <p:nvPicPr>
          <p:cNvPr id="7" name="图片 4">
            <a:extLst>
              <a:ext uri="{FF2B5EF4-FFF2-40B4-BE49-F238E27FC236}">
                <a16:creationId xmlns:a16="http://schemas.microsoft.com/office/drawing/2014/main" id="{B1DB428F-61D3-4060-BBA8-A8ADA8D7D9AC}"/>
              </a:ext>
            </a:extLst>
          </p:cNvPr>
          <p:cNvPicPr>
            <a:picLocks noChangeAspect="1"/>
          </p:cNvPicPr>
          <p:nvPr/>
        </p:nvPicPr>
        <p:blipFill>
          <a:blip r:embed="rId3">
            <a:duotone>
              <a:prstClr val="black"/>
              <a:srgbClr val="FFFFFF">
                <a:tint val="45000"/>
                <a:satMod val="400000"/>
              </a:srgbClr>
            </a:duotone>
          </a:blip>
          <a:stretch>
            <a:fillRect/>
          </a:stretch>
        </p:blipFill>
        <p:spPr>
          <a:xfrm>
            <a:off x="3651280" y="2577648"/>
            <a:ext cx="1751757" cy="363824"/>
          </a:xfrm>
          <a:prstGeom prst="rect">
            <a:avLst/>
          </a:prstGeom>
        </p:spPr>
      </p:pic>
      <p:sp>
        <p:nvSpPr>
          <p:cNvPr id="8" name="文本框 5">
            <a:extLst>
              <a:ext uri="{FF2B5EF4-FFF2-40B4-BE49-F238E27FC236}">
                <a16:creationId xmlns:a16="http://schemas.microsoft.com/office/drawing/2014/main" id="{8F9AD6E0-CFEB-48CA-B990-B92781D9502C}"/>
              </a:ext>
            </a:extLst>
          </p:cNvPr>
          <p:cNvSpPr txBox="1"/>
          <p:nvPr/>
        </p:nvSpPr>
        <p:spPr>
          <a:xfrm>
            <a:off x="699187" y="1494917"/>
            <a:ext cx="10798388" cy="646163"/>
          </a:xfrm>
          <a:prstGeom prst="rect">
            <a:avLst/>
          </a:prstGeom>
          <a:solidFill>
            <a:srgbClr val="0076CA"/>
          </a:solidFill>
        </p:spPr>
        <p:txBody>
          <a:bodyPr wrap="square" rtlCol="0">
            <a:noAutofit/>
          </a:bodyPr>
          <a:lstStyle/>
          <a:p>
            <a:pPr algn="ctr" defTabSz="1219078"/>
            <a:r>
              <a:rPr lang="en-US" sz="1999" b="1" dirty="0">
                <a:solidFill>
                  <a:srgbClr val="FFFFFF"/>
                </a:solidFill>
                <a:ea typeface="微软雅黑"/>
              </a:rPr>
              <a:t>FusionServer Pro 2488H V6 SAP HANA solution</a:t>
            </a:r>
          </a:p>
          <a:p>
            <a:pPr algn="ctr" defTabSz="1219078"/>
            <a:r>
              <a:rPr lang="en-US" sz="1600" dirty="0">
                <a:solidFill>
                  <a:srgbClr val="FFFFFF"/>
                </a:solidFill>
                <a:ea typeface="微软雅黑"/>
              </a:rPr>
              <a:t>(Single-node solution/Cluster solution/TDI solution)</a:t>
            </a:r>
          </a:p>
        </p:txBody>
      </p:sp>
      <p:sp>
        <p:nvSpPr>
          <p:cNvPr id="9" name="文本框 8">
            <a:extLst>
              <a:ext uri="{FF2B5EF4-FFF2-40B4-BE49-F238E27FC236}">
                <a16:creationId xmlns:a16="http://schemas.microsoft.com/office/drawing/2014/main" id="{E8D83507-80A3-42E8-ADB9-E54FD386F818}"/>
              </a:ext>
            </a:extLst>
          </p:cNvPr>
          <p:cNvSpPr txBox="1"/>
          <p:nvPr/>
        </p:nvSpPr>
        <p:spPr>
          <a:xfrm>
            <a:off x="555048" y="4376034"/>
            <a:ext cx="1788388" cy="922898"/>
          </a:xfrm>
          <a:prstGeom prst="rect">
            <a:avLst/>
          </a:prstGeom>
          <a:noFill/>
        </p:spPr>
        <p:txBody>
          <a:bodyPr wrap="square" rtlCol="0" anchor="ctr">
            <a:noAutofit/>
          </a:bodyPr>
          <a:lstStyle/>
          <a:p>
            <a:pPr algn="ctr" defTabSz="1219078">
              <a:lnSpc>
                <a:spcPct val="150000"/>
              </a:lnSpc>
            </a:pPr>
            <a:r>
              <a:rPr lang="en-US" sz="3199" b="1" dirty="0">
                <a:solidFill>
                  <a:srgbClr val="0076CA"/>
                </a:solidFill>
                <a:ea typeface="微软雅黑"/>
                <a:cs typeface="Arial" panose="020B0604020202020204" pitchFamily="34" charset="0"/>
              </a:rPr>
              <a:t>112</a:t>
            </a:r>
            <a:r>
              <a:rPr lang="en-US" b="1" dirty="0">
                <a:solidFill>
                  <a:srgbClr val="0076CA"/>
                </a:solidFill>
                <a:ea typeface="微软雅黑"/>
                <a:cs typeface="Arial" panose="020B0604020202020204" pitchFamily="34" charset="0"/>
              </a:rPr>
              <a:t> cores</a:t>
            </a:r>
          </a:p>
        </p:txBody>
      </p:sp>
      <p:sp>
        <p:nvSpPr>
          <p:cNvPr id="10" name="文本框 9">
            <a:extLst>
              <a:ext uri="{FF2B5EF4-FFF2-40B4-BE49-F238E27FC236}">
                <a16:creationId xmlns:a16="http://schemas.microsoft.com/office/drawing/2014/main" id="{7E01D8C0-7B09-4B54-8768-39A4A98D040D}"/>
              </a:ext>
            </a:extLst>
          </p:cNvPr>
          <p:cNvSpPr txBox="1"/>
          <p:nvPr/>
        </p:nvSpPr>
        <p:spPr>
          <a:xfrm>
            <a:off x="707763" y="5157284"/>
            <a:ext cx="1606261" cy="461545"/>
          </a:xfrm>
          <a:prstGeom prst="rect">
            <a:avLst/>
          </a:prstGeom>
          <a:noFill/>
        </p:spPr>
        <p:txBody>
          <a:bodyPr wrap="square" rtlCol="0" anchor="ctr">
            <a:noAutofit/>
          </a:bodyPr>
          <a:lstStyle/>
          <a:p>
            <a:pPr algn="ctr" defTabSz="1219078"/>
            <a:r>
              <a:rPr lang="en-US" sz="1400" dirty="0">
                <a:solidFill>
                  <a:srgbClr val="02FE38"/>
                </a:solidFill>
                <a:ea typeface="微软雅黑"/>
              </a:rPr>
              <a:t>Stronger </a:t>
            </a:r>
          </a:p>
          <a:p>
            <a:pPr algn="ctr" defTabSz="1219078"/>
            <a:r>
              <a:rPr lang="en-US" sz="1400" dirty="0">
                <a:solidFill>
                  <a:srgbClr val="02FE38"/>
                </a:solidFill>
                <a:ea typeface="微软雅黑"/>
              </a:rPr>
              <a:t>computing power</a:t>
            </a:r>
          </a:p>
        </p:txBody>
      </p:sp>
      <p:sp>
        <p:nvSpPr>
          <p:cNvPr id="11" name="文本框 11">
            <a:extLst>
              <a:ext uri="{FF2B5EF4-FFF2-40B4-BE49-F238E27FC236}">
                <a16:creationId xmlns:a16="http://schemas.microsoft.com/office/drawing/2014/main" id="{FDA55D86-A9D1-47D3-81A4-8C2508F19572}"/>
              </a:ext>
            </a:extLst>
          </p:cNvPr>
          <p:cNvSpPr txBox="1"/>
          <p:nvPr/>
        </p:nvSpPr>
        <p:spPr>
          <a:xfrm>
            <a:off x="2601990" y="4406637"/>
            <a:ext cx="1068177" cy="922898"/>
          </a:xfrm>
          <a:prstGeom prst="rect">
            <a:avLst/>
          </a:prstGeom>
          <a:noFill/>
        </p:spPr>
        <p:txBody>
          <a:bodyPr wrap="square" rtlCol="0" anchor="ctr">
            <a:noAutofit/>
          </a:bodyPr>
          <a:lstStyle/>
          <a:p>
            <a:pPr algn="ctr" defTabSz="1219078">
              <a:lnSpc>
                <a:spcPct val="150000"/>
              </a:lnSpc>
            </a:pPr>
            <a:r>
              <a:rPr lang="en-US" sz="3199" b="1" dirty="0">
                <a:solidFill>
                  <a:srgbClr val="0076CA"/>
                </a:solidFill>
                <a:ea typeface="微软雅黑"/>
                <a:cs typeface="Arial" panose="020B0604020202020204" pitchFamily="34" charset="0"/>
              </a:rPr>
              <a:t>18</a:t>
            </a:r>
            <a:r>
              <a:rPr lang="en-US" sz="1400" b="1" dirty="0">
                <a:solidFill>
                  <a:srgbClr val="0076CA"/>
                </a:solidFill>
                <a:ea typeface="微软雅黑"/>
                <a:cs typeface="Arial" panose="020B0604020202020204" pitchFamily="34" charset="0"/>
              </a:rPr>
              <a:t> TB</a:t>
            </a:r>
          </a:p>
        </p:txBody>
      </p:sp>
      <p:sp>
        <p:nvSpPr>
          <p:cNvPr id="12" name="文本框 12">
            <a:extLst>
              <a:ext uri="{FF2B5EF4-FFF2-40B4-BE49-F238E27FC236}">
                <a16:creationId xmlns:a16="http://schemas.microsoft.com/office/drawing/2014/main" id="{D65B2A2F-8913-471B-81D1-C77F4063E1CC}"/>
              </a:ext>
            </a:extLst>
          </p:cNvPr>
          <p:cNvSpPr txBox="1"/>
          <p:nvPr/>
        </p:nvSpPr>
        <p:spPr>
          <a:xfrm>
            <a:off x="2273921" y="5157283"/>
            <a:ext cx="1786250" cy="461545"/>
          </a:xfrm>
          <a:prstGeom prst="rect">
            <a:avLst/>
          </a:prstGeom>
          <a:noFill/>
        </p:spPr>
        <p:txBody>
          <a:bodyPr wrap="square" rtlCol="0" anchor="ctr">
            <a:noAutofit/>
          </a:bodyPr>
          <a:lstStyle/>
          <a:p>
            <a:pPr algn="ctr" defTabSz="1219078">
              <a:lnSpc>
                <a:spcPct val="150000"/>
              </a:lnSpc>
            </a:pPr>
            <a:r>
              <a:rPr lang="en-US" sz="1400" dirty="0">
                <a:solidFill>
                  <a:srgbClr val="02FE38"/>
                </a:solidFill>
                <a:ea typeface="微软雅黑"/>
              </a:rPr>
              <a:t>Larger memory</a:t>
            </a:r>
          </a:p>
        </p:txBody>
      </p:sp>
      <p:sp>
        <p:nvSpPr>
          <p:cNvPr id="13" name="文本框 14">
            <a:extLst>
              <a:ext uri="{FF2B5EF4-FFF2-40B4-BE49-F238E27FC236}">
                <a16:creationId xmlns:a16="http://schemas.microsoft.com/office/drawing/2014/main" id="{1E4E2073-E025-499C-9DE6-5180CDFFDA49}"/>
              </a:ext>
            </a:extLst>
          </p:cNvPr>
          <p:cNvSpPr txBox="1"/>
          <p:nvPr/>
        </p:nvSpPr>
        <p:spPr>
          <a:xfrm>
            <a:off x="4074406" y="4462953"/>
            <a:ext cx="1592027" cy="810267"/>
          </a:xfrm>
          <a:prstGeom prst="rect">
            <a:avLst/>
          </a:prstGeom>
          <a:noFill/>
        </p:spPr>
        <p:txBody>
          <a:bodyPr wrap="square" rtlCol="0" anchor="ctr">
            <a:noAutofit/>
          </a:bodyPr>
          <a:lstStyle/>
          <a:p>
            <a:pPr algn="ctr" defTabSz="1219078"/>
            <a:r>
              <a:rPr lang="en-US" b="1" dirty="0">
                <a:solidFill>
                  <a:srgbClr val="0076CA"/>
                </a:solidFill>
                <a:ea typeface="微软雅黑"/>
                <a:cs typeface="Arial" panose="020B0604020202020204" pitchFamily="34" charset="0"/>
              </a:rPr>
              <a:t>NVMe </a:t>
            </a:r>
          </a:p>
          <a:p>
            <a:pPr algn="ctr" defTabSz="1219078"/>
            <a:r>
              <a:rPr lang="en-US" b="1" dirty="0">
                <a:solidFill>
                  <a:srgbClr val="0076CA"/>
                </a:solidFill>
                <a:ea typeface="微软雅黑"/>
                <a:cs typeface="Arial" panose="020B0604020202020204" pitchFamily="34" charset="0"/>
              </a:rPr>
              <a:t>SSD</a:t>
            </a:r>
          </a:p>
        </p:txBody>
      </p:sp>
      <p:sp>
        <p:nvSpPr>
          <p:cNvPr id="14" name="文本框 15">
            <a:extLst>
              <a:ext uri="{FF2B5EF4-FFF2-40B4-BE49-F238E27FC236}">
                <a16:creationId xmlns:a16="http://schemas.microsoft.com/office/drawing/2014/main" id="{35B47D21-BF1B-412F-B779-7713A09468DD}"/>
              </a:ext>
            </a:extLst>
          </p:cNvPr>
          <p:cNvSpPr txBox="1"/>
          <p:nvPr/>
        </p:nvSpPr>
        <p:spPr>
          <a:xfrm>
            <a:off x="3903509" y="5161114"/>
            <a:ext cx="2050889" cy="461545"/>
          </a:xfrm>
          <a:prstGeom prst="rect">
            <a:avLst/>
          </a:prstGeom>
          <a:noFill/>
        </p:spPr>
        <p:txBody>
          <a:bodyPr wrap="square" rtlCol="0" anchor="ctr">
            <a:noAutofit/>
          </a:bodyPr>
          <a:lstStyle/>
          <a:p>
            <a:pPr algn="ctr" defTabSz="1219078">
              <a:lnSpc>
                <a:spcPct val="150000"/>
              </a:lnSpc>
            </a:pPr>
            <a:r>
              <a:rPr lang="en-US" sz="1400" dirty="0">
                <a:solidFill>
                  <a:srgbClr val="02FE38"/>
                </a:solidFill>
                <a:ea typeface="微软雅黑"/>
              </a:rPr>
              <a:t>Higher performance</a:t>
            </a:r>
          </a:p>
        </p:txBody>
      </p:sp>
      <p:cxnSp>
        <p:nvCxnSpPr>
          <p:cNvPr id="15" name="直接连接符 16">
            <a:extLst>
              <a:ext uri="{FF2B5EF4-FFF2-40B4-BE49-F238E27FC236}">
                <a16:creationId xmlns:a16="http://schemas.microsoft.com/office/drawing/2014/main" id="{5D706145-6BB0-4FAA-8D0F-E230EB6BF22F}"/>
              </a:ext>
            </a:extLst>
          </p:cNvPr>
          <p:cNvCxnSpPr/>
          <p:nvPr/>
        </p:nvCxnSpPr>
        <p:spPr>
          <a:xfrm>
            <a:off x="2368421" y="4550308"/>
            <a:ext cx="0" cy="1085669"/>
          </a:xfrm>
          <a:prstGeom prst="line">
            <a:avLst/>
          </a:prstGeom>
          <a:noFill/>
          <a:ln w="6350" cap="flat" cmpd="sng" algn="ctr">
            <a:solidFill>
              <a:srgbClr val="666666"/>
            </a:solidFill>
            <a:prstDash val="solid"/>
            <a:miter lim="800000"/>
          </a:ln>
          <a:effectLst/>
        </p:spPr>
      </p:cxnSp>
      <p:cxnSp>
        <p:nvCxnSpPr>
          <p:cNvPr id="16" name="直接连接符 17">
            <a:extLst>
              <a:ext uri="{FF2B5EF4-FFF2-40B4-BE49-F238E27FC236}">
                <a16:creationId xmlns:a16="http://schemas.microsoft.com/office/drawing/2014/main" id="{47D1E88E-1EBD-45CA-A2F1-150BCA869753}"/>
              </a:ext>
            </a:extLst>
          </p:cNvPr>
          <p:cNvCxnSpPr/>
          <p:nvPr/>
        </p:nvCxnSpPr>
        <p:spPr>
          <a:xfrm>
            <a:off x="3952185" y="4550308"/>
            <a:ext cx="0" cy="1085669"/>
          </a:xfrm>
          <a:prstGeom prst="line">
            <a:avLst/>
          </a:prstGeom>
          <a:noFill/>
          <a:ln w="6350" cap="flat" cmpd="sng" algn="ctr">
            <a:solidFill>
              <a:srgbClr val="666666"/>
            </a:solidFill>
            <a:prstDash val="solid"/>
            <a:miter lim="800000"/>
          </a:ln>
          <a:effectLst/>
        </p:spPr>
      </p:cxnSp>
      <p:sp>
        <p:nvSpPr>
          <p:cNvPr id="17" name="矩形 21">
            <a:extLst>
              <a:ext uri="{FF2B5EF4-FFF2-40B4-BE49-F238E27FC236}">
                <a16:creationId xmlns:a16="http://schemas.microsoft.com/office/drawing/2014/main" id="{D92B5A4A-B6B5-4579-9A98-A50A8C9766DD}"/>
              </a:ext>
            </a:extLst>
          </p:cNvPr>
          <p:cNvSpPr/>
          <p:nvPr/>
        </p:nvSpPr>
        <p:spPr>
          <a:xfrm>
            <a:off x="6313904" y="2862458"/>
            <a:ext cx="4607312" cy="738472"/>
          </a:xfrm>
          <a:prstGeom prst="rect">
            <a:avLst/>
          </a:prstGeom>
        </p:spPr>
        <p:txBody>
          <a:bodyPr wrap="square">
            <a:noAutofit/>
          </a:bodyPr>
          <a:lstStyle/>
          <a:p>
            <a:pPr marL="171450" indent="-171450" defTabSz="319487">
              <a:buFont typeface="Wingdings" panose="05000000000000000000" pitchFamily="2" charset="2"/>
              <a:buChar char="ü"/>
            </a:pPr>
            <a:r>
              <a:rPr lang="en-US" sz="1200" dirty="0">
                <a:solidFill>
                  <a:srgbClr val="02FE38"/>
                </a:solidFill>
                <a:ea typeface="微软雅黑"/>
                <a:sym typeface="+mn-lt"/>
              </a:rPr>
              <a:t>4 x 3rd Gen Intel</a:t>
            </a:r>
            <a:r>
              <a:rPr lang="en-US" sz="1200" baseline="30000" dirty="0">
                <a:solidFill>
                  <a:srgbClr val="02FE38"/>
                </a:solidFill>
                <a:ea typeface="微软雅黑"/>
                <a:sym typeface="+mn-lt"/>
              </a:rPr>
              <a:t>®</a:t>
            </a:r>
            <a:r>
              <a:rPr lang="en-US" sz="1200" dirty="0">
                <a:solidFill>
                  <a:srgbClr val="02FE38"/>
                </a:solidFill>
                <a:ea typeface="微软雅黑"/>
                <a:sym typeface="+mn-lt"/>
              </a:rPr>
              <a:t> Xeon</a:t>
            </a:r>
            <a:r>
              <a:rPr lang="en-US" sz="1200" baseline="30000" dirty="0">
                <a:solidFill>
                  <a:srgbClr val="02FE38"/>
                </a:solidFill>
                <a:ea typeface="微软雅黑"/>
                <a:sym typeface="+mn-lt"/>
              </a:rPr>
              <a:t>®</a:t>
            </a:r>
            <a:r>
              <a:rPr lang="en-US" sz="1200" dirty="0">
                <a:solidFill>
                  <a:srgbClr val="02FE38"/>
                </a:solidFill>
                <a:ea typeface="微软雅黑"/>
                <a:sym typeface="+mn-lt"/>
              </a:rPr>
              <a:t> Scalable processors with a TDP of up to 250 W/CPU and 112 cores, improving SAP BWH Benchmark performance by over 10%</a:t>
            </a:r>
          </a:p>
        </p:txBody>
      </p:sp>
      <p:sp>
        <p:nvSpPr>
          <p:cNvPr id="18" name="文本框 22">
            <a:extLst>
              <a:ext uri="{FF2B5EF4-FFF2-40B4-BE49-F238E27FC236}">
                <a16:creationId xmlns:a16="http://schemas.microsoft.com/office/drawing/2014/main" id="{562BCD61-3D87-4FB4-A18F-48E39266B79C}"/>
              </a:ext>
            </a:extLst>
          </p:cNvPr>
          <p:cNvSpPr txBox="1"/>
          <p:nvPr/>
        </p:nvSpPr>
        <p:spPr>
          <a:xfrm>
            <a:off x="5954398" y="2339813"/>
            <a:ext cx="4966819" cy="553315"/>
          </a:xfrm>
          <a:prstGeom prst="rect">
            <a:avLst/>
          </a:prstGeom>
          <a:noFill/>
        </p:spPr>
        <p:txBody>
          <a:bodyPr wrap="square" rtlCol="0">
            <a:noAutofit/>
          </a:bodyPr>
          <a:lstStyle/>
          <a:p>
            <a:pPr defTabSz="914204"/>
            <a:r>
              <a:rPr lang="en-US" sz="1600" b="1" dirty="0">
                <a:solidFill>
                  <a:srgbClr val="0076CA"/>
                </a:solidFill>
                <a:ea typeface="微软雅黑"/>
              </a:rPr>
              <a:t>Stronger computing power, improving SAPS performance by 10%*</a:t>
            </a:r>
          </a:p>
        </p:txBody>
      </p:sp>
      <p:sp>
        <p:nvSpPr>
          <p:cNvPr id="19" name="矩形 23">
            <a:extLst>
              <a:ext uri="{FF2B5EF4-FFF2-40B4-BE49-F238E27FC236}">
                <a16:creationId xmlns:a16="http://schemas.microsoft.com/office/drawing/2014/main" id="{90C73F72-82D3-4D85-A524-017F7603D76E}"/>
              </a:ext>
            </a:extLst>
          </p:cNvPr>
          <p:cNvSpPr/>
          <p:nvPr/>
        </p:nvSpPr>
        <p:spPr>
          <a:xfrm>
            <a:off x="6313904" y="3991247"/>
            <a:ext cx="5014425" cy="415390"/>
          </a:xfrm>
          <a:prstGeom prst="rect">
            <a:avLst/>
          </a:prstGeom>
        </p:spPr>
        <p:txBody>
          <a:bodyPr wrap="square">
            <a:noAutofit/>
          </a:bodyPr>
          <a:lstStyle/>
          <a:p>
            <a:pPr marL="171450" indent="-171450" defTabSz="319487">
              <a:buFont typeface="Wingdings" panose="05000000000000000000" pitchFamily="2" charset="2"/>
              <a:buChar char="ü"/>
            </a:pPr>
            <a:r>
              <a:rPr lang="en-US" sz="1200" dirty="0">
                <a:solidFill>
                  <a:srgbClr val="02FE38"/>
                </a:solidFill>
                <a:ea typeface="微软雅黑"/>
              </a:rPr>
              <a:t>48 DIMM slots, supporting the I</a:t>
            </a:r>
            <a:r>
              <a:rPr lang="en-US" altLang="zh-CN" sz="1200" dirty="0">
                <a:solidFill>
                  <a:srgbClr val="02FE38"/>
                </a:solidFill>
                <a:ea typeface="微软雅黑"/>
              </a:rPr>
              <a:t>ntel</a:t>
            </a:r>
            <a:r>
              <a:rPr lang="en-US" altLang="zh-CN" sz="1200" baseline="30000" dirty="0">
                <a:solidFill>
                  <a:srgbClr val="02FE38"/>
                </a:solidFill>
                <a:ea typeface="微软雅黑"/>
              </a:rPr>
              <a:t>®</a:t>
            </a:r>
            <a:r>
              <a:rPr lang="en-US" altLang="zh-CN" sz="1200" dirty="0">
                <a:solidFill>
                  <a:srgbClr val="02FE38"/>
                </a:solidFill>
                <a:ea typeface="微软雅黑"/>
              </a:rPr>
              <a:t> </a:t>
            </a:r>
            <a:r>
              <a:rPr lang="en-US" sz="1200" dirty="0">
                <a:solidFill>
                  <a:srgbClr val="02FE38"/>
                </a:solidFill>
                <a:ea typeface="微软雅黑"/>
              </a:rPr>
              <a:t>Optane</a:t>
            </a:r>
            <a:r>
              <a:rPr lang="en-US" sz="1200" baseline="30000" dirty="0">
                <a:solidFill>
                  <a:srgbClr val="02FE38"/>
                </a:solidFill>
                <a:ea typeface="微软雅黑"/>
              </a:rPr>
              <a:t>TM</a:t>
            </a:r>
            <a:r>
              <a:rPr lang="en-US" sz="1200" dirty="0">
                <a:solidFill>
                  <a:srgbClr val="02FE38"/>
                </a:solidFill>
                <a:ea typeface="微软雅黑"/>
              </a:rPr>
              <a:t> persistent memory (PMem) 200 series for up to 18 TB memory capacity</a:t>
            </a:r>
          </a:p>
        </p:txBody>
      </p:sp>
      <p:sp>
        <p:nvSpPr>
          <p:cNvPr id="20" name="文本框 24">
            <a:extLst>
              <a:ext uri="{FF2B5EF4-FFF2-40B4-BE49-F238E27FC236}">
                <a16:creationId xmlns:a16="http://schemas.microsoft.com/office/drawing/2014/main" id="{CA9568E5-A39F-40BB-AE26-89B634147AA5}"/>
              </a:ext>
            </a:extLst>
          </p:cNvPr>
          <p:cNvSpPr txBox="1"/>
          <p:nvPr/>
        </p:nvSpPr>
        <p:spPr>
          <a:xfrm>
            <a:off x="5954398" y="3655809"/>
            <a:ext cx="4607312" cy="461545"/>
          </a:xfrm>
          <a:prstGeom prst="rect">
            <a:avLst/>
          </a:prstGeom>
          <a:noFill/>
        </p:spPr>
        <p:txBody>
          <a:bodyPr wrap="square" rtlCol="0">
            <a:noAutofit/>
          </a:bodyPr>
          <a:lstStyle/>
          <a:p>
            <a:pPr defTabSz="914204"/>
            <a:r>
              <a:rPr lang="en-US" sz="1600" b="1" dirty="0">
                <a:solidFill>
                  <a:srgbClr val="0076CA"/>
                </a:solidFill>
                <a:ea typeface="微软雅黑"/>
              </a:rPr>
              <a:t>Larger memory, reducing CAPEX by 20%</a:t>
            </a:r>
          </a:p>
        </p:txBody>
      </p:sp>
      <p:sp>
        <p:nvSpPr>
          <p:cNvPr id="21" name="矩形 25">
            <a:extLst>
              <a:ext uri="{FF2B5EF4-FFF2-40B4-BE49-F238E27FC236}">
                <a16:creationId xmlns:a16="http://schemas.microsoft.com/office/drawing/2014/main" id="{5A6EF517-2516-4FFC-8CE2-21F06BBEA037}"/>
              </a:ext>
            </a:extLst>
          </p:cNvPr>
          <p:cNvSpPr/>
          <p:nvPr/>
        </p:nvSpPr>
        <p:spPr>
          <a:xfrm>
            <a:off x="6286139" y="4943706"/>
            <a:ext cx="5014424" cy="461545"/>
          </a:xfrm>
          <a:prstGeom prst="rect">
            <a:avLst/>
          </a:prstGeom>
        </p:spPr>
        <p:txBody>
          <a:bodyPr wrap="square">
            <a:noAutofit/>
          </a:bodyPr>
          <a:lstStyle/>
          <a:p>
            <a:pPr marL="171450" indent="-171450" defTabSz="319487">
              <a:buFont typeface="Wingdings" panose="05000000000000000000" pitchFamily="2" charset="2"/>
              <a:buChar char="ü"/>
            </a:pPr>
            <a:r>
              <a:rPr lang="en-US" altLang="zh-CN" sz="1200" dirty="0">
                <a:solidFill>
                  <a:srgbClr val="02FE38"/>
                </a:solidFill>
                <a:ea typeface="微软雅黑"/>
              </a:rPr>
              <a:t>Supporting HANA appliances with NVMe SSDs and SAS SSDs, </a:t>
            </a:r>
            <a:r>
              <a:rPr lang="en-US" sz="1200" dirty="0">
                <a:solidFill>
                  <a:srgbClr val="02FE38"/>
                </a:solidFill>
                <a:ea typeface="微软雅黑"/>
              </a:rPr>
              <a:t>NVMe SSDs yield a 30% higher performance over SAS SSDs.</a:t>
            </a:r>
          </a:p>
        </p:txBody>
      </p:sp>
      <p:sp>
        <p:nvSpPr>
          <p:cNvPr id="22" name="文本框 26">
            <a:extLst>
              <a:ext uri="{FF2B5EF4-FFF2-40B4-BE49-F238E27FC236}">
                <a16:creationId xmlns:a16="http://schemas.microsoft.com/office/drawing/2014/main" id="{F7BA0549-C04C-45E1-B3B8-ADCC47A5C995}"/>
              </a:ext>
            </a:extLst>
          </p:cNvPr>
          <p:cNvSpPr txBox="1"/>
          <p:nvPr/>
        </p:nvSpPr>
        <p:spPr>
          <a:xfrm>
            <a:off x="5954398" y="4649939"/>
            <a:ext cx="5096261" cy="461545"/>
          </a:xfrm>
          <a:prstGeom prst="rect">
            <a:avLst/>
          </a:prstGeom>
          <a:noFill/>
        </p:spPr>
        <p:txBody>
          <a:bodyPr wrap="square" rtlCol="0">
            <a:noAutofit/>
          </a:bodyPr>
          <a:lstStyle/>
          <a:p>
            <a:pPr defTabSz="914204"/>
            <a:r>
              <a:rPr lang="en-US" sz="1600" b="1" dirty="0">
                <a:solidFill>
                  <a:srgbClr val="0076CA"/>
                </a:solidFill>
                <a:ea typeface="微软雅黑"/>
              </a:rPr>
              <a:t>NVMe SSD, boosting performance by 30%</a:t>
            </a:r>
          </a:p>
        </p:txBody>
      </p:sp>
      <p:sp>
        <p:nvSpPr>
          <p:cNvPr id="23" name="矩形 2">
            <a:extLst>
              <a:ext uri="{FF2B5EF4-FFF2-40B4-BE49-F238E27FC236}">
                <a16:creationId xmlns:a16="http://schemas.microsoft.com/office/drawing/2014/main" id="{78FF9A83-C0BB-4D6D-8EF3-B05F491F7022}"/>
              </a:ext>
            </a:extLst>
          </p:cNvPr>
          <p:cNvSpPr/>
          <p:nvPr/>
        </p:nvSpPr>
        <p:spPr>
          <a:xfrm>
            <a:off x="6370928" y="5724703"/>
            <a:ext cx="5039238" cy="415402"/>
          </a:xfrm>
          <a:prstGeom prst="rect">
            <a:avLst/>
          </a:prstGeom>
        </p:spPr>
        <p:txBody>
          <a:bodyPr wrap="square">
            <a:spAutoFit/>
          </a:bodyPr>
          <a:lstStyle/>
          <a:p>
            <a:pPr defTabSz="1219200"/>
            <a:r>
              <a:rPr lang="en-US" altLang="zh-CN" sz="700" dirty="0">
                <a:solidFill>
                  <a:srgbClr val="1D1D1A">
                    <a:lumMod val="75000"/>
                    <a:lumOff val="25000"/>
                  </a:srgbClr>
                </a:solidFill>
                <a:ea typeface="微软雅黑"/>
                <a:cs typeface="Arial" panose="020B0604020202020204" pitchFamily="34" charset="0"/>
              </a:rPr>
              <a:t>*SAP Application Performance Standard (SAPS) is an authoritative performance indicator in the SAP industry. Generally, SAPS in HANA projects refers to the score in the SD2 benchmark test. In technical terms, 100 SAPS is equivalent to 2,400 SAP transactions per hour, or 6,000 dialog steps (screen changes) and 2,000 postings per hour.</a:t>
            </a:r>
            <a:endParaRPr lang="zh-CN" altLang="en-US" sz="700" dirty="0">
              <a:solidFill>
                <a:srgbClr val="1D1D1A">
                  <a:lumMod val="75000"/>
                  <a:lumOff val="25000"/>
                </a:srgbClr>
              </a:solidFill>
              <a:ea typeface="微软雅黑"/>
              <a:cs typeface="Arial" panose="020B0604020202020204" pitchFamily="34" charset="0"/>
            </a:endParaRPr>
          </a:p>
        </p:txBody>
      </p:sp>
      <p:sp>
        <p:nvSpPr>
          <p:cNvPr id="24" name="标题 1">
            <a:extLst>
              <a:ext uri="{FF2B5EF4-FFF2-40B4-BE49-F238E27FC236}">
                <a16:creationId xmlns:a16="http://schemas.microsoft.com/office/drawing/2014/main" id="{806BC7A2-9FB3-4453-A7F5-B6593FC5C721}"/>
              </a:ext>
            </a:extLst>
          </p:cNvPr>
          <p:cNvSpPr txBox="1">
            <a:spLocks/>
          </p:cNvSpPr>
          <p:nvPr/>
        </p:nvSpPr>
        <p:spPr>
          <a:xfrm>
            <a:off x="278182" y="189391"/>
            <a:ext cx="11219394" cy="528504"/>
          </a:xfrm>
          <a:prstGeom prst="rect">
            <a:avLst/>
          </a:prstGeom>
        </p:spPr>
        <p:txBody>
          <a:bodyPr lIns="89929" tIns="45666" rIns="91324" bIns="45666" anchor="ctr" anchorCtr="0">
            <a:noAutofit/>
          </a:bodyPr>
          <a:lstStyle>
            <a:lvl1pPr algn="l" defTabSz="1187322" rtl="0" eaLnBrk="1" latinLnBrk="0" hangingPunct="1">
              <a:lnSpc>
                <a:spcPct val="90000"/>
              </a:lnSpc>
              <a:spcBef>
                <a:spcPct val="0"/>
              </a:spcBef>
              <a:buNone/>
              <a:defRPr kumimoji="1" lang="zh-CN" altLang="en-US" sz="3385" b="1" kern="1200" dirty="0">
                <a:solidFill>
                  <a:schemeClr val="tx1"/>
                </a:solidFill>
                <a:effectLst/>
                <a:latin typeface="Arial" pitchFamily="34" charset="0"/>
                <a:ea typeface="微软雅黑" pitchFamily="34" charset="-122"/>
                <a:cs typeface="Arial" pitchFamily="34" charset="0"/>
              </a:defRPr>
            </a:lvl1pPr>
          </a:lstStyle>
          <a:p>
            <a:pPr marL="0" marR="0" lvl="0" indent="0" algn="l" defTabSz="1187322" rtl="0" eaLnBrk="1" fontAlgn="auto" latinLnBrk="0" hangingPunct="1">
              <a:lnSpc>
                <a:spcPct val="90000"/>
              </a:lnSpc>
              <a:spcBef>
                <a:spcPct val="0"/>
              </a:spcBef>
              <a:spcAft>
                <a:spcPts val="0"/>
              </a:spcAft>
              <a:buClrTx/>
              <a:buSzTx/>
              <a:buFontTx/>
              <a:buNone/>
              <a:tabLst/>
              <a:defRPr/>
            </a:pPr>
            <a:r>
              <a:rPr kumimoji="1" lang="en-US" altLang="en-US" sz="2900" b="1" i="0" u="none" strike="noStrike" kern="1200" cap="none" spc="0" normalizeH="0" baseline="0" noProof="0" dirty="0">
                <a:ln>
                  <a:noFill/>
                </a:ln>
                <a:solidFill>
                  <a:srgbClr val="00B0F0"/>
                </a:solidFill>
                <a:effectLst/>
                <a:uLnTx/>
                <a:uFillTx/>
                <a:latin typeface="Arial" pitchFamily="34" charset="0"/>
                <a:ea typeface="微软雅黑" pitchFamily="34" charset="-122"/>
                <a:cs typeface="Arial" pitchFamily="34" charset="0"/>
              </a:rPr>
              <a:t>FusionServer Pro V6 SAP HANA Solution is READY</a:t>
            </a:r>
          </a:p>
        </p:txBody>
      </p:sp>
    </p:spTree>
    <p:extLst>
      <p:ext uri="{BB962C8B-B14F-4D97-AF65-F5344CB8AC3E}">
        <p14:creationId xmlns:p14="http://schemas.microsoft.com/office/powerpoint/2010/main" val="13352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FEC259D-1348-4508-A79D-768B62D933FF}"/>
              </a:ext>
            </a:extLst>
          </p:cNvPr>
          <p:cNvSpPr/>
          <p:nvPr/>
        </p:nvSpPr>
        <p:spPr>
          <a:xfrm>
            <a:off x="818147" y="1046066"/>
            <a:ext cx="10693668" cy="51578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4DDDCFB-B5FF-45E8-8F4F-30E0D7521831}"/>
              </a:ext>
            </a:extLst>
          </p:cNvPr>
          <p:cNvSpPr>
            <a:spLocks noGrp="1"/>
          </p:cNvSpPr>
          <p:nvPr>
            <p:ph type="sldNum" sz="quarter" idx="12"/>
          </p:nvPr>
        </p:nvSpPr>
        <p:spPr/>
        <p:txBody>
          <a:bodyPr/>
          <a:lstStyle/>
          <a:p>
            <a:fld id="{3B917CB5-27BD-4ECA-9D86-80D4B900A204}" type="slidenum">
              <a:rPr lang="en-US" smtClean="0"/>
              <a:t>9</a:t>
            </a:fld>
            <a:endParaRPr lang="en-US"/>
          </a:p>
        </p:txBody>
      </p:sp>
      <p:grpSp>
        <p:nvGrpSpPr>
          <p:cNvPr id="6" name="Group 5">
            <a:extLst>
              <a:ext uri="{FF2B5EF4-FFF2-40B4-BE49-F238E27FC236}">
                <a16:creationId xmlns:a16="http://schemas.microsoft.com/office/drawing/2014/main" id="{A8C0E625-2CBD-4C2F-A52C-BD180AE5E554}"/>
              </a:ext>
            </a:extLst>
          </p:cNvPr>
          <p:cNvGrpSpPr/>
          <p:nvPr/>
        </p:nvGrpSpPr>
        <p:grpSpPr>
          <a:xfrm>
            <a:off x="1182835" y="1046066"/>
            <a:ext cx="10242906" cy="5157824"/>
            <a:chOff x="1182835" y="1046066"/>
            <a:chExt cx="10242906" cy="5157824"/>
          </a:xfrm>
        </p:grpSpPr>
        <p:sp>
          <p:nvSpPr>
            <p:cNvPr id="7" name="矩形 10">
              <a:extLst>
                <a:ext uri="{FF2B5EF4-FFF2-40B4-BE49-F238E27FC236}">
                  <a16:creationId xmlns:a16="http://schemas.microsoft.com/office/drawing/2014/main" id="{C79C8ADE-8A73-46F6-B1F9-407D513D213C}"/>
                </a:ext>
              </a:extLst>
            </p:cNvPr>
            <p:cNvSpPr/>
            <p:nvPr/>
          </p:nvSpPr>
          <p:spPr>
            <a:xfrm>
              <a:off x="3380385" y="1046066"/>
              <a:ext cx="5820911" cy="707702"/>
            </a:xfrm>
            <a:prstGeom prst="rect">
              <a:avLst/>
            </a:prstGeom>
          </p:spPr>
          <p:txBody>
            <a:bodyPr wrap="none">
              <a:noAutofit/>
            </a:bodyPr>
            <a:lstStyle/>
            <a:p>
              <a:pPr marL="0" marR="0" lvl="0" indent="0" algn="ctr" defTabSz="1219078"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dirty="0">
                  <a:ln>
                    <a:noFill/>
                  </a:ln>
                  <a:solidFill>
                    <a:srgbClr val="0076CA"/>
                  </a:solidFill>
                  <a:effectLst/>
                  <a:uLnTx/>
                  <a:uFillTx/>
                  <a:ea typeface="微软雅黑"/>
                  <a:cs typeface="Times New Roman" panose="02020603050405020304" pitchFamily="18" charset="0"/>
                </a:rPr>
                <a:t>SAP</a:t>
              </a:r>
              <a:r>
                <a:rPr kumimoji="0" lang="en-US" sz="1999" b="1" i="0" u="none" strike="noStrike" kern="0" cap="none" spc="0" normalizeH="0" baseline="30000" noProof="0" dirty="0">
                  <a:ln>
                    <a:noFill/>
                  </a:ln>
                  <a:solidFill>
                    <a:srgbClr val="0076CA"/>
                  </a:solidFill>
                  <a:effectLst/>
                  <a:uLnTx/>
                  <a:uFillTx/>
                  <a:ea typeface="微软雅黑"/>
                  <a:cs typeface="Times New Roman" panose="02020603050405020304" pitchFamily="18" charset="0"/>
                </a:rPr>
                <a:t>®</a:t>
              </a:r>
              <a:r>
                <a:rPr kumimoji="0" lang="en-US" sz="1999" b="1" i="0" u="none" strike="noStrike" kern="0" cap="none" spc="0" normalizeH="0" baseline="0" noProof="0" dirty="0">
                  <a:ln>
                    <a:noFill/>
                  </a:ln>
                  <a:solidFill>
                    <a:srgbClr val="0076CA"/>
                  </a:solidFill>
                  <a:effectLst/>
                  <a:uLnTx/>
                  <a:uFillTx/>
                  <a:ea typeface="微软雅黑"/>
                  <a:cs typeface="Times New Roman" panose="02020603050405020304" pitchFamily="18" charset="0"/>
                </a:rPr>
                <a:t> BWH Benchmark for 4-socket servers</a:t>
              </a:r>
            </a:p>
            <a:p>
              <a:pPr marL="0" marR="0" lvl="0" indent="0" algn="ctr" defTabSz="1219078" eaLnBrk="1" fontAlgn="auto" latinLnBrk="0" hangingPunct="1">
                <a:lnSpc>
                  <a:spcPct val="100000"/>
                </a:lnSpc>
                <a:spcBef>
                  <a:spcPts val="0"/>
                </a:spcBef>
                <a:spcAft>
                  <a:spcPts val="0"/>
                </a:spcAft>
                <a:buClrTx/>
                <a:buSzTx/>
                <a:buFontTx/>
                <a:buNone/>
                <a:tabLst/>
                <a:defRPr/>
              </a:pPr>
              <a:r>
                <a:rPr kumimoji="0" lang="en-US" sz="1999" b="1" i="0" u="none" strike="noStrike" kern="0" cap="none" spc="0" normalizeH="0" baseline="0" noProof="0" dirty="0">
                  <a:ln>
                    <a:noFill/>
                  </a:ln>
                  <a:solidFill>
                    <a:srgbClr val="0076CA"/>
                  </a:solidFill>
                  <a:effectLst/>
                  <a:uLnTx/>
                  <a:uFillTx/>
                  <a:ea typeface="微软雅黑"/>
                  <a:cs typeface="Times New Roman" panose="02020603050405020304" pitchFamily="18" charset="0"/>
                </a:rPr>
                <a:t>Query Executions per Hour</a:t>
              </a:r>
            </a:p>
          </p:txBody>
        </p:sp>
        <p:sp>
          <p:nvSpPr>
            <p:cNvPr id="8" name="矩形 12">
              <a:extLst>
                <a:ext uri="{FF2B5EF4-FFF2-40B4-BE49-F238E27FC236}">
                  <a16:creationId xmlns:a16="http://schemas.microsoft.com/office/drawing/2014/main" id="{650127BE-2201-4897-988E-C79D49D87141}"/>
                </a:ext>
              </a:extLst>
            </p:cNvPr>
            <p:cNvSpPr/>
            <p:nvPr/>
          </p:nvSpPr>
          <p:spPr>
            <a:xfrm>
              <a:off x="1251446" y="5737204"/>
              <a:ext cx="10078787" cy="466686"/>
            </a:xfrm>
            <a:prstGeom prst="rect">
              <a:avLst/>
            </a:prstGeom>
          </p:spPr>
          <p:txBody>
            <a:bodyPr wrap="square">
              <a:spAutoFit/>
            </a:bodyPr>
            <a:lstStyle/>
            <a:p>
              <a:pPr marL="0" marR="0" lvl="0" indent="0" defTabSz="1219078" eaLnBrk="1" fontAlgn="auto" latinLnBrk="0" hangingPunct="1">
                <a:lnSpc>
                  <a:spcPct val="100000"/>
                </a:lnSpc>
                <a:spcBef>
                  <a:spcPts val="200"/>
                </a:spcBef>
                <a:spcAft>
                  <a:spcPts val="200"/>
                </a:spcAft>
                <a:buClrTx/>
                <a:buSzTx/>
                <a:buFontTx/>
                <a:buNone/>
                <a:tabLst/>
                <a:defRPr/>
              </a:pPr>
              <a:r>
                <a:rPr kumimoji="0" lang="en-US" altLang="zh-CN" sz="1200" b="0" i="1" u="none" strike="noStrike" kern="0" cap="none" spc="0" normalizeH="0" baseline="0" noProof="0" dirty="0">
                  <a:ln>
                    <a:noFill/>
                  </a:ln>
                  <a:solidFill>
                    <a:srgbClr val="00B0F0"/>
                  </a:solidFill>
                  <a:effectLst/>
                  <a:uLnTx/>
                  <a:uFillTx/>
                  <a:ea typeface="微软雅黑"/>
                </a:rPr>
                <a:t>SAP BWH Benchmark: 5.2 billion data records, Intel Cooper Lake and Cascade Lake CPU</a:t>
              </a:r>
            </a:p>
            <a:p>
              <a:pPr marL="0" marR="0" lvl="0" indent="0" defTabSz="1219200" eaLnBrk="1" fontAlgn="auto" latinLnBrk="0" hangingPunct="1">
                <a:lnSpc>
                  <a:spcPct val="100000"/>
                </a:lnSpc>
                <a:spcBef>
                  <a:spcPts val="200"/>
                </a:spcBef>
                <a:spcAft>
                  <a:spcPts val="200"/>
                </a:spcAft>
                <a:buClrTx/>
                <a:buSzTx/>
                <a:buFontTx/>
                <a:buNone/>
                <a:tabLst/>
                <a:defRPr/>
              </a:pPr>
              <a:r>
                <a:rPr kumimoji="0" lang="en-US" altLang="zh-CN" sz="900" b="0" i="1" u="none" strike="noStrike" kern="0" cap="none" spc="0" normalizeH="0" baseline="0" noProof="0" dirty="0">
                  <a:ln>
                    <a:noFill/>
                  </a:ln>
                  <a:solidFill>
                    <a:srgbClr val="00B0F0"/>
                  </a:solidFill>
                  <a:effectLst/>
                  <a:uLnTx/>
                  <a:uFillTx/>
                  <a:ea typeface="微软雅黑"/>
                </a:rPr>
                <a:t>Source: https://www.sap.com/dmc/exp/2018-benchmark-directory/#/bwh?filters=3782ae74-cbb3-4dc6-ba44-fefe87d9ed4f;6bc6523a-6abc-4c6d-8964-91e7d3b5f5be</a:t>
              </a:r>
            </a:p>
          </p:txBody>
        </p:sp>
        <p:graphicFrame>
          <p:nvGraphicFramePr>
            <p:cNvPr id="9" name="图表 14">
              <a:extLst>
                <a:ext uri="{FF2B5EF4-FFF2-40B4-BE49-F238E27FC236}">
                  <a16:creationId xmlns:a16="http://schemas.microsoft.com/office/drawing/2014/main" id="{1F045D0A-CCA3-44A5-8E21-5A2805CCEFB2}"/>
                </a:ext>
              </a:extLst>
            </p:cNvPr>
            <p:cNvGraphicFramePr/>
            <p:nvPr>
              <p:extLst>
                <p:ext uri="{D42A27DB-BD31-4B8C-83A1-F6EECF244321}">
                  <p14:modId xmlns:p14="http://schemas.microsoft.com/office/powerpoint/2010/main" val="953723158"/>
                </p:ext>
              </p:extLst>
            </p:nvPr>
          </p:nvGraphicFramePr>
          <p:xfrm>
            <a:off x="1182835" y="2173127"/>
            <a:ext cx="5507739" cy="3500017"/>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16">
              <a:extLst>
                <a:ext uri="{FF2B5EF4-FFF2-40B4-BE49-F238E27FC236}">
                  <a16:creationId xmlns:a16="http://schemas.microsoft.com/office/drawing/2014/main" id="{256E5F4A-66A6-49B7-8F64-92E1B3211EC3}"/>
                </a:ext>
              </a:extLst>
            </p:cNvPr>
            <p:cNvSpPr/>
            <p:nvPr/>
          </p:nvSpPr>
          <p:spPr>
            <a:xfrm>
              <a:off x="3808393" y="1876503"/>
              <a:ext cx="971025" cy="579043"/>
            </a:xfrm>
            <a:prstGeom prst="rect">
              <a:avLst/>
            </a:prstGeom>
          </p:spPr>
          <p:txBody>
            <a:bodyPr wrap="square" lIns="24932" tIns="12465" rIns="24932" bIns="12465">
              <a:spAutoFit/>
            </a:bodyPr>
            <a:lstStyle/>
            <a:p>
              <a:pPr marL="0" marR="0" lvl="0" indent="0" algn="ctr" defTabSz="1219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a:rPr>
                <a:t>Top1</a:t>
              </a:r>
            </a:p>
            <a:p>
              <a:pPr marL="0" marR="0" lvl="0" indent="0" algn="ctr" defTabSz="1219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a:rPr>
                <a:t>HANA Benchmark</a:t>
              </a:r>
            </a:p>
          </p:txBody>
        </p:sp>
        <p:sp>
          <p:nvSpPr>
            <p:cNvPr id="11" name="椭圆 17">
              <a:extLst>
                <a:ext uri="{FF2B5EF4-FFF2-40B4-BE49-F238E27FC236}">
                  <a16:creationId xmlns:a16="http://schemas.microsoft.com/office/drawing/2014/main" id="{6F992960-210E-449F-860A-D952E0B0FC3F}"/>
                </a:ext>
              </a:extLst>
            </p:cNvPr>
            <p:cNvSpPr/>
            <p:nvPr/>
          </p:nvSpPr>
          <p:spPr>
            <a:xfrm>
              <a:off x="3779816" y="1672521"/>
              <a:ext cx="1028182" cy="995553"/>
            </a:xfrm>
            <a:prstGeom prst="ellipse">
              <a:avLst/>
            </a:prstGeom>
            <a:noFill/>
            <a:ln w="63500" cap="flat" cmpd="sng" algn="ctr">
              <a:gradFill>
                <a:gsLst>
                  <a:gs pos="0">
                    <a:srgbClr val="FFC000"/>
                  </a:gs>
                  <a:gs pos="100000">
                    <a:srgbClr val="4E6C8A"/>
                  </a:gs>
                </a:gsLst>
                <a:lin ang="5400000" scaled="0"/>
              </a:gra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white"/>
                </a:solidFill>
                <a:effectLst/>
                <a:uLnTx/>
                <a:uFillTx/>
                <a:latin typeface="微软雅黑" panose="020B0503020204020204" pitchFamily="34" charset="-122"/>
                <a:ea typeface="微软雅黑"/>
              </a:endParaRPr>
            </a:p>
          </p:txBody>
        </p:sp>
        <p:sp>
          <p:nvSpPr>
            <p:cNvPr id="12" name="矩形标注 18">
              <a:extLst>
                <a:ext uri="{FF2B5EF4-FFF2-40B4-BE49-F238E27FC236}">
                  <a16:creationId xmlns:a16="http://schemas.microsoft.com/office/drawing/2014/main" id="{F1EE8519-489F-4317-8A00-0B8AF76F98FB}"/>
                </a:ext>
              </a:extLst>
            </p:cNvPr>
            <p:cNvSpPr/>
            <p:nvPr/>
          </p:nvSpPr>
          <p:spPr>
            <a:xfrm>
              <a:off x="2354832" y="1928215"/>
              <a:ext cx="1337004" cy="440794"/>
            </a:xfrm>
            <a:prstGeom prst="wedgeRectCallout">
              <a:avLst>
                <a:gd name="adj1" fmla="val -54984"/>
                <a:gd name="adj2" fmla="val 128451"/>
              </a:avLst>
            </a:prstGeom>
            <a:solidFill>
              <a:srgbClr val="FFA200"/>
            </a:solidFill>
            <a:ln w="12700" cap="flat" cmpd="sng" algn="ctr">
              <a:no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ea typeface="微软雅黑"/>
                </a:rPr>
                <a:t>Huawei</a:t>
              </a:r>
              <a:r>
                <a:rPr kumimoji="0" lang="zh-CN" altLang="en-US" sz="1200" b="1" i="0" u="none" strike="noStrike" kern="0" cap="none" spc="0" normalizeH="0" baseline="0" noProof="0" dirty="0">
                  <a:ln>
                    <a:noFill/>
                  </a:ln>
                  <a:solidFill>
                    <a:prstClr val="white"/>
                  </a:solidFill>
                  <a:effectLst/>
                  <a:uLnTx/>
                  <a:uFillTx/>
                  <a:ea typeface="微软雅黑"/>
                </a:rPr>
                <a:t> </a:t>
              </a:r>
              <a:r>
                <a:rPr kumimoji="0" lang="en-US" altLang="zh-CN" sz="1200" b="1" i="0" u="none" strike="noStrike" kern="0" cap="none" spc="0" normalizeH="0" baseline="0" noProof="0" dirty="0">
                  <a:ln>
                    <a:noFill/>
                  </a:ln>
                  <a:solidFill>
                    <a:prstClr val="white"/>
                  </a:solidFill>
                  <a:effectLst/>
                  <a:uLnTx/>
                  <a:uFillTx/>
                  <a:ea typeface="微软雅黑"/>
                </a:rPr>
                <a:t>2488H V6</a:t>
              </a:r>
              <a:endParaRPr kumimoji="0" lang="zh-CN" altLang="en-US" sz="1200" b="1" i="0" u="none" strike="noStrike" kern="0" cap="none" spc="0" normalizeH="0" baseline="0" noProof="0" dirty="0">
                <a:ln>
                  <a:noFill/>
                </a:ln>
                <a:solidFill>
                  <a:prstClr val="white"/>
                </a:solidFill>
                <a:effectLst/>
                <a:uLnTx/>
                <a:uFillTx/>
                <a:ea typeface="微软雅黑"/>
              </a:endParaRPr>
            </a:p>
          </p:txBody>
        </p:sp>
        <p:graphicFrame>
          <p:nvGraphicFramePr>
            <p:cNvPr id="13" name="图表 19">
              <a:extLst>
                <a:ext uri="{FF2B5EF4-FFF2-40B4-BE49-F238E27FC236}">
                  <a16:creationId xmlns:a16="http://schemas.microsoft.com/office/drawing/2014/main" id="{27CB369D-BD84-4DBF-B4FB-42817F1497FB}"/>
                </a:ext>
              </a:extLst>
            </p:cNvPr>
            <p:cNvGraphicFramePr/>
            <p:nvPr>
              <p:extLst>
                <p:ext uri="{D42A27DB-BD31-4B8C-83A1-F6EECF244321}">
                  <p14:modId xmlns:p14="http://schemas.microsoft.com/office/powerpoint/2010/main" val="3621754067"/>
                </p:ext>
              </p:extLst>
            </p:nvPr>
          </p:nvGraphicFramePr>
          <p:xfrm>
            <a:off x="6867136" y="2244807"/>
            <a:ext cx="4558605" cy="3481781"/>
          </p:xfrm>
          <a:graphic>
            <a:graphicData uri="http://schemas.openxmlformats.org/drawingml/2006/chart">
              <c:chart xmlns:c="http://schemas.openxmlformats.org/drawingml/2006/chart" xmlns:r="http://schemas.openxmlformats.org/officeDocument/2006/relationships" r:id="rId3"/>
            </a:graphicData>
          </a:graphic>
        </p:graphicFrame>
        <p:sp>
          <p:nvSpPr>
            <p:cNvPr id="14" name="矩形 20">
              <a:extLst>
                <a:ext uri="{FF2B5EF4-FFF2-40B4-BE49-F238E27FC236}">
                  <a16:creationId xmlns:a16="http://schemas.microsoft.com/office/drawing/2014/main" id="{19FB364F-F6EE-42BD-BF69-C06DCF85D971}"/>
                </a:ext>
              </a:extLst>
            </p:cNvPr>
            <p:cNvSpPr/>
            <p:nvPr/>
          </p:nvSpPr>
          <p:spPr>
            <a:xfrm>
              <a:off x="9463078" y="1725114"/>
              <a:ext cx="971025" cy="579043"/>
            </a:xfrm>
            <a:prstGeom prst="rect">
              <a:avLst/>
            </a:prstGeom>
          </p:spPr>
          <p:txBody>
            <a:bodyPr wrap="square" lIns="24932" tIns="12465" rIns="24932" bIns="12465">
              <a:spAutoFit/>
            </a:bodyPr>
            <a:lstStyle/>
            <a:p>
              <a:pPr marL="0" marR="0" lvl="0" indent="0" algn="ctr" defTabSz="1219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a:rPr>
                <a:t>Top1</a:t>
              </a:r>
            </a:p>
            <a:p>
              <a:pPr marL="0" marR="0" lvl="0" indent="0" algn="ctr" defTabSz="1219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a:rPr>
                <a:t>HANA Benchmark</a:t>
              </a:r>
            </a:p>
          </p:txBody>
        </p:sp>
        <p:sp>
          <p:nvSpPr>
            <p:cNvPr id="15" name="椭圆 21">
              <a:extLst>
                <a:ext uri="{FF2B5EF4-FFF2-40B4-BE49-F238E27FC236}">
                  <a16:creationId xmlns:a16="http://schemas.microsoft.com/office/drawing/2014/main" id="{4A21649F-A160-410E-9FA0-1B42661119F7}"/>
                </a:ext>
              </a:extLst>
            </p:cNvPr>
            <p:cNvSpPr/>
            <p:nvPr/>
          </p:nvSpPr>
          <p:spPr>
            <a:xfrm>
              <a:off x="9434501" y="1521132"/>
              <a:ext cx="1028182" cy="995553"/>
            </a:xfrm>
            <a:prstGeom prst="ellipse">
              <a:avLst/>
            </a:prstGeom>
            <a:noFill/>
            <a:ln w="63500" cap="flat" cmpd="sng" algn="ctr">
              <a:gradFill>
                <a:gsLst>
                  <a:gs pos="0">
                    <a:srgbClr val="FFC000"/>
                  </a:gs>
                  <a:gs pos="100000">
                    <a:srgbClr val="4E6C8A"/>
                  </a:gs>
                </a:gsLst>
                <a:lin ang="5400000" scaled="0"/>
              </a:gra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prstClr val="white"/>
                </a:solidFill>
                <a:effectLst/>
                <a:uLnTx/>
                <a:uFillTx/>
                <a:latin typeface="微软雅黑" panose="020B0503020204020204" pitchFamily="34" charset="-122"/>
                <a:ea typeface="微软雅黑"/>
              </a:endParaRPr>
            </a:p>
          </p:txBody>
        </p:sp>
        <p:sp>
          <p:nvSpPr>
            <p:cNvPr id="16" name="矩形标注 22">
              <a:extLst>
                <a:ext uri="{FF2B5EF4-FFF2-40B4-BE49-F238E27FC236}">
                  <a16:creationId xmlns:a16="http://schemas.microsoft.com/office/drawing/2014/main" id="{15BFC18B-0BDF-46C6-B125-3A1AC388A6DF}"/>
                </a:ext>
              </a:extLst>
            </p:cNvPr>
            <p:cNvSpPr/>
            <p:nvPr/>
          </p:nvSpPr>
          <p:spPr>
            <a:xfrm>
              <a:off x="9229962" y="2626451"/>
              <a:ext cx="1319038" cy="440794"/>
            </a:xfrm>
            <a:prstGeom prst="wedgeRectCallout">
              <a:avLst>
                <a:gd name="adj1" fmla="val -135912"/>
                <a:gd name="adj2" fmla="val 42142"/>
              </a:avLst>
            </a:prstGeom>
            <a:solidFill>
              <a:srgbClr val="FFA200"/>
            </a:solidFill>
            <a:ln w="12700" cap="flat" cmpd="sng" algn="ctr">
              <a:noFill/>
              <a:prstDash val="solid"/>
            </a:ln>
            <a:effectLst/>
          </p:spPr>
          <p:txBody>
            <a:bodyPr rot="0" spcFirstLastPara="0" vertOverflow="overflow" horzOverflow="overflow" vert="horz" wrap="square" lIns="91383" tIns="45691" rIns="91383" bIns="45691" numCol="1" spcCol="0" rtlCol="0" fromWordArt="0" anchor="ctr" anchorCtr="0" forceAA="0" compatLnSpc="1">
              <a:prstTxWarp prst="textNoShape">
                <a:avLst/>
              </a:prstTxWarp>
              <a:noAutofit/>
            </a:bodyPr>
            <a:lstStyle/>
            <a:p>
              <a:pPr marL="0" marR="0" lvl="0" indent="0" algn="ctr" defTabSz="1218712"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ea typeface="微软雅黑"/>
                </a:rPr>
                <a:t>Huawei</a:t>
              </a:r>
              <a:r>
                <a:rPr kumimoji="0" lang="zh-CN" altLang="en-US" sz="1200" b="1" i="0" u="none" strike="noStrike" kern="0" cap="none" spc="0" normalizeH="0" baseline="0" noProof="0" dirty="0">
                  <a:ln>
                    <a:noFill/>
                  </a:ln>
                  <a:solidFill>
                    <a:prstClr val="white"/>
                  </a:solidFill>
                  <a:effectLst/>
                  <a:uLnTx/>
                  <a:uFillTx/>
                  <a:ea typeface="微软雅黑"/>
                </a:rPr>
                <a:t> </a:t>
              </a:r>
              <a:r>
                <a:rPr kumimoji="0" lang="en-US" altLang="zh-CN" sz="1200" b="1" i="0" u="none" strike="noStrike" kern="0" cap="none" spc="0" normalizeH="0" baseline="0" noProof="0" dirty="0">
                  <a:ln>
                    <a:noFill/>
                  </a:ln>
                  <a:solidFill>
                    <a:prstClr val="white"/>
                  </a:solidFill>
                  <a:effectLst/>
                  <a:uLnTx/>
                  <a:uFillTx/>
                  <a:ea typeface="微软雅黑"/>
                </a:rPr>
                <a:t>2488H V5</a:t>
              </a:r>
              <a:endParaRPr kumimoji="0" lang="zh-CN" altLang="en-US" sz="1200" b="1" i="0" u="none" strike="noStrike" kern="0" cap="none" spc="0" normalizeH="0" baseline="0" noProof="0" dirty="0">
                <a:ln>
                  <a:noFill/>
                </a:ln>
                <a:solidFill>
                  <a:prstClr val="white"/>
                </a:solidFill>
                <a:effectLst/>
                <a:uLnTx/>
                <a:uFillTx/>
                <a:ea typeface="微软雅黑"/>
              </a:endParaRPr>
            </a:p>
          </p:txBody>
        </p:sp>
      </p:grpSp>
      <p:sp>
        <p:nvSpPr>
          <p:cNvPr id="19" name="1774019879">
            <a:extLst>
              <a:ext uri="{FF2B5EF4-FFF2-40B4-BE49-F238E27FC236}">
                <a16:creationId xmlns:a16="http://schemas.microsoft.com/office/drawing/2014/main" id="{3A0D722F-ED4E-432F-8C2A-BEF56961555C}"/>
              </a:ext>
            </a:extLst>
          </p:cNvPr>
          <p:cNvSpPr txBox="1">
            <a:spLocks/>
          </p:cNvSpPr>
          <p:nvPr/>
        </p:nvSpPr>
        <p:spPr>
          <a:xfrm>
            <a:off x="365871" y="189129"/>
            <a:ext cx="11441213" cy="497570"/>
          </a:xfrm>
          <a:prstGeom prst="rect">
            <a:avLst/>
          </a:prstGeom>
          <a:noFill/>
          <a:ln w="9525">
            <a:noFill/>
            <a:miter lim="800000"/>
            <a:headEnd/>
            <a:tailEnd/>
          </a:ln>
        </p:spPr>
        <p:txBody>
          <a:bodyPr vert="horz" wrap="square" lIns="91407" tIns="45703" rIns="91407" bIns="45703" anchor="t" anchorCtr="0">
            <a:noAutofit/>
          </a:bodyPr>
          <a:lstStyle>
            <a:defPPr>
              <a:defRPr lang="en-US"/>
            </a:defPPr>
            <a:lvl1pPr defTabSz="914204" fontAlgn="ctr">
              <a:buSzPct val="100000"/>
              <a:defRPr sz="2798" b="1">
                <a:solidFill>
                  <a:srgbClr val="1D1D1A"/>
                </a:solidFill>
                <a:latin typeface="Arial" panose="020B0604020202020204" pitchFamily="34" charset="0"/>
              </a:defRPr>
            </a:lvl1pPr>
          </a:lstStyle>
          <a:p>
            <a:r>
              <a:rPr lang="en-US" altLang="zh-CN" dirty="0">
                <a:solidFill>
                  <a:srgbClr val="00B0F0"/>
                </a:solidFill>
                <a:ea typeface="微软雅黑"/>
                <a:sym typeface="Arial" panose="020B0604020202020204" pitchFamily="34" charset="0"/>
              </a:rPr>
              <a:t>Huawei X86 Servers Leading SAP HANA Performance Benchmark</a:t>
            </a:r>
            <a:endParaRPr lang="zh-CN" altLang="en-US" dirty="0">
              <a:solidFill>
                <a:srgbClr val="00B0F0"/>
              </a:solidFill>
              <a:ea typeface="微软雅黑"/>
              <a:sym typeface="Arial" panose="020B0604020202020204" pitchFamily="34" charset="0"/>
            </a:endParaRPr>
          </a:p>
        </p:txBody>
      </p:sp>
    </p:spTree>
    <p:extLst>
      <p:ext uri="{BB962C8B-B14F-4D97-AF65-F5344CB8AC3E}">
        <p14:creationId xmlns:p14="http://schemas.microsoft.com/office/powerpoint/2010/main" val="883239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H" val="20170725000718"/>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70829171718"/>
  <p:tag name="MH_LIBRARY" val="GRAPHIC"/>
  <p:tag name="MH_TYPE" val="Other"/>
  <p:tag name="MH_ORDER" val="12"/>
</p:tagLst>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3.xml><?xml version="1.0" encoding="utf-8"?>
<a:theme xmlns:a="http://schemas.openxmlformats.org/drawingml/2006/main" name="1_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txDef>
      <a:spPr>
        <a:noFill/>
      </a:spPr>
      <a:bodyPr wrap="square" rtlCol="0">
        <a:spAutoFit/>
      </a:bodyPr>
      <a:lstStyle>
        <a:defPPr>
          <a:defRPr sz="4400" dirty="0" err="1" smtClean="0">
            <a:solidFill>
              <a:srgbClr val="FFC000"/>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5.xml><?xml version="1.0" encoding="utf-8"?>
<a:theme xmlns:a="http://schemas.openxmlformats.org/drawingml/2006/main" name="2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通用（微雅&amp;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通用（微雅&amp;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通用（微雅&amp;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40369</TotalTime>
  <Words>4781</Words>
  <Application>Microsoft Office PowerPoint</Application>
  <PresentationFormat>Widescreen</PresentationFormat>
  <Paragraphs>934</Paragraphs>
  <Slides>30</Slides>
  <Notes>16</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4" baseType="lpstr">
      <vt:lpstr>Microsoft YaHei</vt:lpstr>
      <vt:lpstr>Microsoft YaHei</vt:lpstr>
      <vt:lpstr>Arial</vt:lpstr>
      <vt:lpstr>Calibri</vt:lpstr>
      <vt:lpstr>Calibri Light</vt:lpstr>
      <vt:lpstr>Century Gothic</vt:lpstr>
      <vt:lpstr>Wingdings</vt:lpstr>
      <vt:lpstr>Wingdings 3</vt:lpstr>
      <vt:lpstr>BCW</vt:lpstr>
      <vt:lpstr>4_Chart page</vt:lpstr>
      <vt:lpstr>1_切片</vt:lpstr>
      <vt:lpstr>1_BCW</vt:lpstr>
      <vt:lpstr>2_BCW</vt:lpstr>
      <vt:lpstr>think-cell Slide</vt:lpstr>
      <vt:lpstr>Huawei Intelligent Computing Product &amp;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Huawei Server Honor List</vt:lpstr>
      <vt:lpstr>PowerPoint Presentation</vt:lpstr>
      <vt:lpstr>Continuous Evolution Roadmap Synchronous to Intel Release Schedule</vt:lpstr>
      <vt:lpstr>PowerPoint Presentation</vt:lpstr>
      <vt:lpstr>PowerPoint Presentation</vt:lpstr>
      <vt:lpstr>PowerPoint Presentation</vt:lpstr>
      <vt:lpstr>PowerPoint Presentation</vt:lpstr>
      <vt:lpstr>FusionDirector: 5 Intelligent Management Features Reduce OPEX</vt:lpstr>
      <vt:lpstr>PowerPoint Presentation</vt:lpstr>
      <vt:lpstr>PowerPoint Presentation</vt:lpstr>
      <vt:lpstr>PowerPoint Presentation</vt:lpstr>
      <vt:lpstr>Intelligent Version Management: Automatic Upgrade Of Device Software</vt:lpstr>
      <vt:lpstr>Open &amp; Standard-Based Server Management</vt:lpstr>
      <vt:lpstr>Accelerating X86 Server Performance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Jinshui Liu</cp:lastModifiedBy>
  <cp:revision>1079</cp:revision>
  <dcterms:created xsi:type="dcterms:W3CDTF">2019-12-02T18:03:50Z</dcterms:created>
  <dcterms:modified xsi:type="dcterms:W3CDTF">2021-03-23T17:55:15Z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ies>
</file>